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72" r:id="rId4"/>
    <p:sldId id="258" r:id="rId5"/>
    <p:sldId id="267" r:id="rId6"/>
    <p:sldId id="262" r:id="rId7"/>
    <p:sldId id="279" r:id="rId8"/>
    <p:sldId id="280" r:id="rId9"/>
    <p:sldId id="264" r:id="rId10"/>
    <p:sldId id="285" r:id="rId11"/>
    <p:sldId id="288" r:id="rId12"/>
    <p:sldId id="260" r:id="rId13"/>
    <p:sldId id="282" r:id="rId14"/>
    <p:sldId id="273" r:id="rId15"/>
    <p:sldId id="284" r:id="rId16"/>
    <p:sldId id="281" r:id="rId17"/>
    <p:sldId id="287" r:id="rId18"/>
    <p:sldId id="274" r:id="rId19"/>
    <p:sldId id="283" r:id="rId20"/>
    <p:sldId id="269" r:id="rId21"/>
    <p:sldId id="286" r:id="rId22"/>
    <p:sldId id="268" r:id="rId23"/>
    <p:sldId id="270" r:id="rId24"/>
    <p:sldId id="277" r:id="rId25"/>
    <p:sldId id="271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22027E"/>
    <a:srgbClr val="8F6BF3"/>
    <a:srgbClr val="317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00D58-7874-46AF-81AD-D84A885B9031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0590-1363-4826-BE49-62733AAA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7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FF124F-C65A-4594-B723-00A615E7B2C4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D15A24-C4D3-439A-8C95-233615C7DB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1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52EBA6-FA90-4DA5-84C4-B0EB10CB899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880E-8D46-4F72-B5DB-E62F9110D454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E37F5-D208-40FD-9A74-FF7F658EC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D066-C132-4E73-A058-A01742D235F8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AE29-4B57-477E-8A85-0B07D60442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0BA6-BE46-451C-8301-1F3B2EE4B64E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86107-D714-4F50-9F46-23A56D235A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E7A0-AEF2-428F-89BA-D0CF397845CC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8FA7-5DB2-4E1F-A3BF-4659688A8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915A-4F7E-4234-9F9A-6D5F5EAD69E3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EEAB-ADB4-4A34-AF2C-2DCD9CF5C4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AFF7E-8CD5-4E31-B441-362CB70D01E8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A3FB-B1C3-492C-80A1-53F8044963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0929-AA27-4393-8699-B59D5E175ADF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0C5C-B400-43BC-9273-A01E21C902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CD07-EC29-4296-BFC7-C9ED63C46848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8A46-B2E8-4A24-B60C-642F487B86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35FC-8A55-4C14-89AB-CC156B331263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4DC7-A8BA-4528-80A4-754543E5AC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FB7D5-A2A3-410D-BEBD-FF8E2157FC87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843E-1FBE-4FFA-8B69-419C6FD66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9FE7-7286-41B8-95B2-2BA1DED9A554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589F-70CE-4725-AD67-4EC2DF9A5F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37B74-CEA4-4EEC-9787-E22A56D10BCA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BF40F-FD23-4BF4-B702-57EB62643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804" r:id="rId9"/>
    <p:sldLayoutId id="2147483795" r:id="rId10"/>
    <p:sldLayoutId id="2147483794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.uk/url?q=http://ravensmead.staffs.sch.uk/about/uniform/&amp;sa=U&amp;ved=0ahUKEwiSj7qF2JXWAhWnDsAKHRmhCS4QwW4IODAR&amp;usg=AFQjCNFtFkbwmwmH9p51zkVSRt1Go8-Yi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www.google.co.uk/url?q=http://www.marusbridgeprimaryschool.co.uk/pe-kits-monday/&amp;sa=U&amp;ved=0ahUKEwiSj7qF2JXWAhWnDsAKHRmhCS4QwW4IJjAI&amp;usg=AFQjCNF_TvrklTEtmofovQZd3PsK3IdEF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.uk/url?q=https://www.cherbourg.org.uk/category/uncategorized/page/4/&amp;sa=U&amp;ved=0ahUKEwiw1b-P2ZXWAhWLJMAKHTT8DVwQwW4IJjAI&amp;usg=AFQjCNElcMCibkN0V1ysSb9--8J8aUk_2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s://www.google.co.uk/url?q=http://www.stbernadettesprm.cardiff.sch.uk/year-1/&amp;sa=U&amp;ved=0ahUKEwik7pmg2ZXWAhWKKMAKHUaMDrM4FBDBbggcMAM&amp;usg=AFQjCNHdojz1ow60PhgBjXShG24CvDOSi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187450" y="1844675"/>
            <a:ext cx="6913563" cy="2592388"/>
          </a:xfrm>
        </p:spPr>
        <p:txBody>
          <a:bodyPr/>
          <a:lstStyle/>
          <a:p>
            <a:pPr algn="ctr"/>
            <a:r>
              <a:rPr lang="en-GB" sz="8000" b="1"/>
              <a:t>               to Onyx Class</a:t>
            </a:r>
            <a:br>
              <a:rPr lang="en-GB" sz="8000" b="1"/>
            </a:br>
            <a:endParaRPr lang="en-GB" sz="24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275" y="4149725"/>
            <a:ext cx="6172200" cy="13716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en-GB" dirty="0"/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en-GB" dirty="0"/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en-GB" dirty="0"/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GB" sz="4000" i="1" dirty="0"/>
              <a:t>Monday 9</a:t>
            </a:r>
            <a:r>
              <a:rPr lang="en-GB" sz="4000" i="1" baseline="30000" dirty="0"/>
              <a:t>th</a:t>
            </a:r>
            <a:r>
              <a:rPr lang="en-GB" sz="4000" i="1" dirty="0"/>
              <a:t> September 2019.</a:t>
            </a:r>
          </a:p>
        </p:txBody>
      </p:sp>
      <p:pic>
        <p:nvPicPr>
          <p:cNvPr id="14339" name="Picture 3" descr="C:\Users\Kirsty\AppData\Local\Microsoft\Windows\Temporary Internet Files\Content.IE5\V8JAK225\welcome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30288"/>
            <a:ext cx="604678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5288" y="215900"/>
            <a:ext cx="8683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013325"/>
            <a:ext cx="865188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4E9530-C4AD-44F4-9237-763083190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76" y="764704"/>
            <a:ext cx="800744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365643-5279-4AE1-9B83-47DE9DD95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63" y="836712"/>
            <a:ext cx="690367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124700" cy="923925"/>
          </a:xfrm>
        </p:spPr>
        <p:txBody>
          <a:bodyPr/>
          <a:lstStyle/>
          <a:p>
            <a:r>
              <a:rPr lang="en-GB" sz="5400" b="1" dirty="0"/>
              <a:t>Topics…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Autumn – </a:t>
            </a:r>
            <a:r>
              <a:rPr lang="en-GB" sz="4000" b="1" dirty="0" smtClean="0">
                <a:solidFill>
                  <a:srgbClr val="FF0000"/>
                </a:solidFill>
              </a:rPr>
              <a:t>Titanic (natural resources)</a:t>
            </a: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0070C0"/>
                </a:solidFill>
              </a:rPr>
              <a:t>Spring </a:t>
            </a:r>
            <a:r>
              <a:rPr lang="en-GB" sz="4000" b="1" dirty="0" smtClean="0">
                <a:solidFill>
                  <a:srgbClr val="0070C0"/>
                </a:solidFill>
              </a:rPr>
              <a:t>– Ancient Greece (Europe)</a:t>
            </a:r>
            <a:endParaRPr lang="en-GB" sz="4000" b="1" dirty="0">
              <a:solidFill>
                <a:srgbClr val="0070C0"/>
              </a:solidFill>
            </a:endParaRPr>
          </a:p>
          <a:p>
            <a:r>
              <a:rPr lang="en-GB" sz="4000" b="1" dirty="0">
                <a:solidFill>
                  <a:srgbClr val="7030A0"/>
                </a:solidFill>
              </a:rPr>
              <a:t>Summer </a:t>
            </a:r>
            <a:r>
              <a:rPr lang="en-GB" sz="4000" b="1" dirty="0" smtClean="0">
                <a:solidFill>
                  <a:srgbClr val="7030A0"/>
                </a:solidFill>
              </a:rPr>
              <a:t>– Life In Britain since 1948 (settlements in UK)</a:t>
            </a:r>
            <a:endParaRPr lang="en-GB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AF815E-9729-4BE9-9033-A3BC0E6BF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81010"/>
            <a:ext cx="2664296" cy="26524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4407C-CF67-419B-B232-88076E899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Swimming-Mondays  (Autumn term)</a:t>
            </a:r>
          </a:p>
          <a:p>
            <a:r>
              <a:rPr lang="en-GB" sz="2400" dirty="0"/>
              <a:t>Session 2 - Tuesday PM</a:t>
            </a:r>
          </a:p>
          <a:p>
            <a:r>
              <a:rPr lang="en-GB" sz="2400" dirty="0"/>
              <a:t>Golden Mile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B8EB6E-532D-4FB9-8A54-4E8B54DA6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725144"/>
            <a:ext cx="4680520" cy="195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971550" y="1196975"/>
            <a:ext cx="4032250" cy="405288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  <a:buFont typeface="Wingdings 3" pitchFamily="18" charset="2"/>
              <a:buNone/>
            </a:pPr>
            <a:endParaRPr lang="en-GB">
              <a:solidFill>
                <a:srgbClr val="8F6BF3"/>
              </a:solidFill>
            </a:endParaRPr>
          </a:p>
          <a:p>
            <a:pPr>
              <a:lnSpc>
                <a:spcPct val="80000"/>
              </a:lnSpc>
              <a:spcAft>
                <a:spcPct val="0"/>
              </a:spcAft>
              <a:buFont typeface="Wingdings 3" pitchFamily="18" charset="2"/>
              <a:buChar char=""/>
            </a:pPr>
            <a:r>
              <a:rPr lang="en-GB" sz="3200">
                <a:solidFill>
                  <a:srgbClr val="8F6BF3"/>
                </a:solidFill>
              </a:rPr>
              <a:t>Black/blue shorts</a:t>
            </a:r>
          </a:p>
          <a:p>
            <a:pPr>
              <a:lnSpc>
                <a:spcPct val="80000"/>
              </a:lnSpc>
              <a:spcAft>
                <a:spcPct val="0"/>
              </a:spcAft>
              <a:buFont typeface="Wingdings 3" pitchFamily="18" charset="2"/>
              <a:buChar char=""/>
            </a:pPr>
            <a:r>
              <a:rPr lang="en-GB" sz="3200">
                <a:solidFill>
                  <a:srgbClr val="8F6BF3"/>
                </a:solidFill>
              </a:rPr>
              <a:t>White/blue T-shirt</a:t>
            </a:r>
          </a:p>
          <a:p>
            <a:pPr>
              <a:lnSpc>
                <a:spcPct val="80000"/>
              </a:lnSpc>
              <a:spcAft>
                <a:spcPct val="0"/>
              </a:spcAft>
              <a:buFont typeface="Wingdings 3" pitchFamily="18" charset="2"/>
              <a:buChar char=""/>
            </a:pPr>
            <a:r>
              <a:rPr lang="en-GB" sz="3200">
                <a:solidFill>
                  <a:srgbClr val="8F6BF3"/>
                </a:solidFill>
              </a:rPr>
              <a:t>Tracksuit (woolly hats are useful in the winter months!)</a:t>
            </a:r>
          </a:p>
          <a:p>
            <a:pPr>
              <a:lnSpc>
                <a:spcPct val="80000"/>
              </a:lnSpc>
              <a:spcAft>
                <a:spcPct val="0"/>
              </a:spcAft>
              <a:buFont typeface="Wingdings 3" pitchFamily="18" charset="2"/>
              <a:buChar char=""/>
            </a:pPr>
            <a:r>
              <a:rPr lang="en-GB" sz="3200">
                <a:solidFill>
                  <a:srgbClr val="8F6BF3"/>
                </a:solidFill>
              </a:rPr>
              <a:t>Trainers (both indoor &amp; outdoor in winter)</a:t>
            </a:r>
          </a:p>
          <a:p>
            <a:endParaRPr lang="en-GB" sz="3200">
              <a:solidFill>
                <a:srgbClr val="8F6BF3"/>
              </a:solidFill>
            </a:endParaRPr>
          </a:p>
        </p:txBody>
      </p:sp>
      <p:pic>
        <p:nvPicPr>
          <p:cNvPr id="30726" name="Picture 6" descr="Image result for PE ki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781300"/>
            <a:ext cx="2092325" cy="2592388"/>
          </a:xfrm>
          <a:prstGeom prst="rect">
            <a:avLst/>
          </a:prstGeom>
          <a:noFill/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68313" y="5516563"/>
            <a:ext cx="8329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404040"/>
              </a:buClr>
              <a:buFont typeface="Wingdings 3" pitchFamily="18" charset="2"/>
              <a:buNone/>
            </a:pPr>
            <a:r>
              <a:rPr lang="en-GB" sz="4000" b="1">
                <a:solidFill>
                  <a:srgbClr val="8F6BF3"/>
                </a:solidFill>
              </a:rPr>
              <a:t>Please put your child’s name in every item!</a:t>
            </a:r>
          </a:p>
        </p:txBody>
      </p:sp>
      <p:pic>
        <p:nvPicPr>
          <p:cNvPr id="30731" name="Picture 11" descr="Image result for PE ki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404813"/>
            <a:ext cx="230505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B6AF38-A57E-49B9-8138-AF6C249F0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77" y="1520788"/>
            <a:ext cx="7608845" cy="3816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60ED1D-0F3D-4482-9D3C-594B37DFB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6" y="548680"/>
            <a:ext cx="32099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F7F64E-73FF-4A3E-BF09-996E95C6412B}"/>
              </a:ext>
            </a:extLst>
          </p:cNvPr>
          <p:cNvSpPr txBox="1"/>
          <p:nvPr/>
        </p:nvSpPr>
        <p:spPr>
          <a:xfrm>
            <a:off x="1331640" y="1052736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Bags </a:t>
            </a:r>
          </a:p>
          <a:p>
            <a:r>
              <a:rPr lang="en-GB" sz="6000" b="1" dirty="0"/>
              <a:t>Lunchboxes</a:t>
            </a:r>
          </a:p>
          <a:p>
            <a:r>
              <a:rPr lang="en-GB" sz="6000" b="1" dirty="0"/>
              <a:t>Drink bottles</a:t>
            </a:r>
          </a:p>
          <a:p>
            <a:r>
              <a:rPr lang="en-GB" sz="6000" b="1" dirty="0"/>
              <a:t>Recycling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286908-0563-438C-85F5-8E0E5A08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60648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216EE1-70EE-4196-B436-CED89FA8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12" y="4005064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D6D6DF-B31D-408C-BF63-94EACE158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007791"/>
            <a:ext cx="1616403" cy="15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46C840-A44F-433D-8A26-05924F2C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212976"/>
            <a:ext cx="4995703" cy="3312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72C2A-DC73-41AB-8725-0B03D8368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6285"/>
            <a:ext cx="648466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773238"/>
            <a:ext cx="7124700" cy="40528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GB" sz="3600" b="1" u="sng" dirty="0">
                <a:solidFill>
                  <a:srgbClr val="CC0099"/>
                </a:solidFill>
              </a:rPr>
              <a:t>Friday</a:t>
            </a:r>
            <a:r>
              <a:rPr lang="en-GB" sz="3600" b="1" dirty="0">
                <a:solidFill>
                  <a:srgbClr val="CC0099"/>
                </a:solidFill>
              </a:rPr>
              <a:t> </a:t>
            </a:r>
            <a:r>
              <a:rPr lang="en-GB" sz="2400" b="1" dirty="0">
                <a:solidFill>
                  <a:srgbClr val="CC0099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GB" sz="2400" b="1" dirty="0">
                <a:solidFill>
                  <a:srgbClr val="CC0099"/>
                </a:solidFill>
              </a:rPr>
              <a:t>Spellings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CC0099"/>
                </a:solidFill>
              </a:rPr>
              <a:t>New spellings set &amp; sent home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CC0099"/>
                </a:solidFill>
              </a:rPr>
              <a:t>Test – following Friday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CC0099"/>
                </a:solidFill>
              </a:rPr>
              <a:t>Half-termly spellings test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CC0099"/>
                </a:solidFill>
              </a:rPr>
              <a:t>Weekly spelling rule focus</a:t>
            </a:r>
          </a:p>
          <a:p>
            <a:pPr>
              <a:lnSpc>
                <a:spcPct val="80000"/>
              </a:lnSpc>
            </a:pPr>
            <a:endParaRPr lang="en-GB" sz="2400" dirty="0">
              <a:solidFill>
                <a:srgbClr val="CC0099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400" b="1" dirty="0">
                <a:solidFill>
                  <a:srgbClr val="CC0099"/>
                </a:solidFill>
              </a:rPr>
              <a:t>Homework</a:t>
            </a:r>
            <a:endParaRPr lang="en-GB" sz="2400" dirty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CC0099"/>
                </a:solidFill>
              </a:rPr>
              <a:t>Maths &amp; English Homework sent home</a:t>
            </a:r>
            <a:endParaRPr lang="en-GB" sz="2400" b="1" dirty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CC0099"/>
                </a:solidFill>
              </a:rPr>
              <a:t>Return all homework by Wednesday am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GB" sz="2400" dirty="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GB" sz="2400" b="1" dirty="0">
                <a:solidFill>
                  <a:srgbClr val="CC0099"/>
                </a:solidFill>
              </a:rPr>
              <a:t>   It is vital for your child to read at least 5 times per week. Please record in their diary and parent/adult to initial. </a:t>
            </a:r>
          </a:p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GB" sz="1400" dirty="0"/>
              <a:t>                 </a:t>
            </a:r>
          </a:p>
        </p:txBody>
      </p:sp>
      <p:pic>
        <p:nvPicPr>
          <p:cNvPr id="31750" name="Picture 6" descr="Image result for homewor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9486">
            <a:off x="6659563" y="333375"/>
            <a:ext cx="2014537" cy="1281113"/>
          </a:xfrm>
          <a:prstGeom prst="rect">
            <a:avLst/>
          </a:prstGeom>
          <a:noFill/>
        </p:spPr>
      </p:pic>
      <p:pic>
        <p:nvPicPr>
          <p:cNvPr id="31752" name="Picture 8" descr="Image result for homework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6215">
            <a:off x="539750" y="5373688"/>
            <a:ext cx="1047750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F3F7CCF-F908-4334-A495-286B66033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866230"/>
            <a:ext cx="3473351" cy="51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5400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636912"/>
            <a:ext cx="7124700" cy="4052888"/>
          </a:xfrm>
        </p:spPr>
        <p:txBody>
          <a:bodyPr rtlCol="0">
            <a:normAutofit/>
          </a:bodyPr>
          <a:lstStyle/>
          <a:p>
            <a:pPr marL="0" indent="0"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GB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Mrs Newton</a:t>
            </a:r>
          </a:p>
          <a:p>
            <a:pPr marL="0" indent="0"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en-GB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Mrs Coleman</a:t>
            </a:r>
          </a:p>
          <a:p>
            <a:pPr marL="0" indent="0"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en-GB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en-GB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6250"/>
            <a:ext cx="71294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/>
              <a:t>SATs…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7523163" cy="4052888"/>
          </a:xfrm>
        </p:spPr>
        <p:txBody>
          <a:bodyPr/>
          <a:lstStyle/>
          <a:p>
            <a:r>
              <a:rPr lang="en-GB" sz="4400" dirty="0"/>
              <a:t>Week commencing Monday 11</a:t>
            </a:r>
            <a:r>
              <a:rPr lang="en-GB" sz="4400" baseline="30000" dirty="0"/>
              <a:t>th</a:t>
            </a:r>
            <a:r>
              <a:rPr lang="en-GB" sz="4400" dirty="0"/>
              <a:t> May, 2020</a:t>
            </a:r>
          </a:p>
          <a:p>
            <a:r>
              <a:rPr lang="en-GB" sz="4400" dirty="0"/>
              <a:t>Boosters from February Half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900030-6ACB-41FF-924A-10756EB27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16732"/>
            <a:ext cx="4297486" cy="4824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772E90-1DD6-415B-B937-FF579EC36900}"/>
              </a:ext>
            </a:extLst>
          </p:cNvPr>
          <p:cNvSpPr txBox="1"/>
          <p:nvPr/>
        </p:nvSpPr>
        <p:spPr>
          <a:xfrm>
            <a:off x="5364088" y="2967335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Thursday 16</a:t>
            </a:r>
            <a:r>
              <a:rPr lang="en-GB" sz="2400" b="1" baseline="30000" dirty="0"/>
              <a:t>th</a:t>
            </a:r>
            <a:r>
              <a:rPr lang="en-GB" sz="2400" b="1" dirty="0"/>
              <a:t> July 2020</a:t>
            </a:r>
          </a:p>
        </p:txBody>
      </p:sp>
    </p:spTree>
    <p:extLst>
      <p:ext uri="{BB962C8B-B14F-4D97-AF65-F5344CB8AC3E}">
        <p14:creationId xmlns:p14="http://schemas.microsoft.com/office/powerpoint/2010/main" val="40131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/>
              <a:t>Behaviour…</a:t>
            </a:r>
          </a:p>
        </p:txBody>
      </p:sp>
      <p:sp>
        <p:nvSpPr>
          <p:cNvPr id="4" name="Pentagon 3"/>
          <p:cNvSpPr/>
          <p:nvPr/>
        </p:nvSpPr>
        <p:spPr>
          <a:xfrm>
            <a:off x="684213" y="1844675"/>
            <a:ext cx="4175125" cy="720725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565400"/>
            <a:ext cx="4194175" cy="1098550"/>
          </a:xfrm>
          <a:solidFill>
            <a:srgbClr val="00B0F0"/>
          </a:solidFill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644900"/>
            <a:ext cx="4194175" cy="1096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24400"/>
            <a:ext cx="4175125" cy="1096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827088" y="1844675"/>
            <a:ext cx="3097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Verdana" pitchFamily="34" charset="0"/>
              </a:rPr>
              <a:t>Sound Super Star Awards</a:t>
            </a: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900113" y="2852738"/>
            <a:ext cx="2881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Verdana" pitchFamily="34" charset="0"/>
              </a:rPr>
              <a:t>Sound Bell Tower</a:t>
            </a:r>
          </a:p>
        </p:txBody>
      </p:sp>
      <p:sp>
        <p:nvSpPr>
          <p:cNvPr id="25608" name="TextBox 6"/>
          <p:cNvSpPr txBox="1">
            <a:spLocks noChangeArrowheads="1"/>
          </p:cNvSpPr>
          <p:nvPr/>
        </p:nvSpPr>
        <p:spPr bwMode="auto">
          <a:xfrm>
            <a:off x="971550" y="3933825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Verdana" pitchFamily="34" charset="0"/>
              </a:rPr>
              <a:t>? Warning: make a choice… </a:t>
            </a:r>
          </a:p>
        </p:txBody>
      </p:sp>
      <p:sp>
        <p:nvSpPr>
          <p:cNvPr id="25609" name="TextBox 7"/>
          <p:cNvSpPr txBox="1">
            <a:spLocks noChangeArrowheads="1"/>
          </p:cNvSpPr>
          <p:nvPr/>
        </p:nvSpPr>
        <p:spPr bwMode="auto">
          <a:xfrm>
            <a:off x="971550" y="5013325"/>
            <a:ext cx="2881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Verdana" pitchFamily="34" charset="0"/>
              </a:rPr>
              <a:t>! Time out in partner class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219700" y="4868863"/>
            <a:ext cx="3455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256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734050"/>
            <a:ext cx="4175125" cy="10080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971550" y="5805488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Deputy Head or Headteacher-</a:t>
            </a:r>
          </a:p>
          <a:p>
            <a:r>
              <a:rPr lang="en-GB"/>
              <a:t>phone call home/parent meeting</a:t>
            </a:r>
          </a:p>
        </p:txBody>
      </p:sp>
      <p:pic>
        <p:nvPicPr>
          <p:cNvPr id="25619" name="Picture 19" descr="new ipad 3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844675"/>
            <a:ext cx="3260725" cy="460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/>
              <a:t>Help from home…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Reading of different genres &amp; questioning for understanding</a:t>
            </a:r>
          </a:p>
          <a:p>
            <a:r>
              <a:rPr lang="en-GB" b="1" dirty="0">
                <a:solidFill>
                  <a:srgbClr val="FF0000"/>
                </a:solidFill>
              </a:rPr>
              <a:t>Mental Arithmetic – multiplication table, square numbers, prime numbers, square roots etc (Y5 Multiplication Tables)</a:t>
            </a:r>
          </a:p>
          <a:p>
            <a:r>
              <a:rPr lang="en-GB" b="1" dirty="0">
                <a:solidFill>
                  <a:srgbClr val="FF6700"/>
                </a:solidFill>
              </a:rPr>
              <a:t>Spellings</a:t>
            </a:r>
          </a:p>
          <a:p>
            <a:r>
              <a:rPr lang="en-GB" b="1" dirty="0">
                <a:solidFill>
                  <a:srgbClr val="7030A0"/>
                </a:solidFill>
              </a:rPr>
              <a:t>Handwriting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Extra work after lessons – DRIP! DRIP!</a:t>
            </a:r>
          </a:p>
          <a:p>
            <a:r>
              <a:rPr lang="en-GB" b="1" dirty="0">
                <a:solidFill>
                  <a:srgbClr val="BF4D00"/>
                </a:solidFill>
              </a:rPr>
              <a:t>Useful websites: BBC </a:t>
            </a:r>
            <a:r>
              <a:rPr lang="en-GB" b="1" dirty="0" err="1">
                <a:solidFill>
                  <a:srgbClr val="BF4D00"/>
                </a:solidFill>
              </a:rPr>
              <a:t>Skillwise</a:t>
            </a:r>
            <a:r>
              <a:rPr lang="en-GB" b="1" dirty="0">
                <a:solidFill>
                  <a:srgbClr val="BF4D00"/>
                </a:solidFill>
              </a:rPr>
              <a:t>, </a:t>
            </a:r>
            <a:r>
              <a:rPr lang="en-GB" b="1" dirty="0" err="1">
                <a:solidFill>
                  <a:srgbClr val="BF4D00"/>
                </a:solidFill>
              </a:rPr>
              <a:t>Coxhoe</a:t>
            </a:r>
            <a:r>
              <a:rPr lang="en-GB" b="1" dirty="0">
                <a:solidFill>
                  <a:srgbClr val="BF4D00"/>
                </a:solidFill>
              </a:rPr>
              <a:t> Durham, TOPMARKS, </a:t>
            </a:r>
            <a:r>
              <a:rPr lang="en-GB" b="1" dirty="0" err="1">
                <a:solidFill>
                  <a:srgbClr val="BF4D00"/>
                </a:solidFill>
              </a:rPr>
              <a:t>Nrich</a:t>
            </a:r>
            <a:r>
              <a:rPr lang="en-GB" b="1" dirty="0">
                <a:solidFill>
                  <a:srgbClr val="BF4D00"/>
                </a:solidFill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</a:rPr>
              <a:t>Checking homework-not doing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74843" cy="593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/>
              <a:t>     Questions…</a:t>
            </a:r>
          </a:p>
        </p:txBody>
      </p:sp>
      <p:pic>
        <p:nvPicPr>
          <p:cNvPr id="28674" name="Picture 2" descr="C:\Users\Kirsty\AppData\Local\Microsoft\Windows\Temporary Internet Files\Content.IE5\6Z6CFU81\question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4588" y="2005013"/>
            <a:ext cx="4314825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/>
              <a:t>Our School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06575"/>
            <a:ext cx="8569325" cy="471805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Aft>
                <a:spcPct val="0"/>
              </a:spcAft>
              <a:buFont typeface="Wingdings 2" pitchFamily="18" charset="2"/>
              <a:buNone/>
            </a:pPr>
            <a:r>
              <a:rPr lang="en-GB" b="1"/>
              <a:t>S</a:t>
            </a:r>
            <a:r>
              <a:rPr lang="en-GB"/>
              <a:t>ecuring the foundations for our children on their journey through life</a:t>
            </a:r>
            <a:br>
              <a:rPr lang="en-GB"/>
            </a:br>
            <a:r>
              <a:rPr lang="en-GB" b="1"/>
              <a:t>O</a:t>
            </a:r>
            <a:r>
              <a:rPr lang="en-GB"/>
              <a:t>pportunities to work together with parents and the wider community</a:t>
            </a:r>
            <a:br>
              <a:rPr lang="en-GB"/>
            </a:br>
            <a:r>
              <a:rPr lang="en-GB" b="1"/>
              <a:t>U</a:t>
            </a:r>
            <a:r>
              <a:rPr lang="en-GB"/>
              <a:t>tilising the rural outdoor learning environment</a:t>
            </a:r>
            <a:br>
              <a:rPr lang="en-GB"/>
            </a:br>
            <a:r>
              <a:rPr lang="en-GB" b="1"/>
              <a:t>N</a:t>
            </a:r>
            <a:r>
              <a:rPr lang="en-GB"/>
              <a:t>urturing our children, inspiring them to be confident, respectful and resilient</a:t>
            </a:r>
            <a:br>
              <a:rPr lang="en-GB"/>
            </a:br>
            <a:r>
              <a:rPr lang="en-GB" b="1"/>
              <a:t>D</a:t>
            </a:r>
            <a:r>
              <a:rPr lang="en-GB"/>
              <a:t>eveloping life skills, values, teamwork and a love for learning.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2" pitchFamily="18" charset="2"/>
              <a:buNone/>
            </a:pPr>
            <a:endParaRPr lang="en-GB"/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2" pitchFamily="18" charset="2"/>
              <a:buNone/>
            </a:pPr>
            <a:r>
              <a:rPr lang="en-GB"/>
              <a:t>Our Sound Superstars ….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2" pitchFamily="18" charset="2"/>
              <a:buNone/>
            </a:pPr>
            <a:endParaRPr lang="en-GB"/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3" pitchFamily="18" charset="2"/>
              <a:buChar char=""/>
            </a:pPr>
            <a:r>
              <a:rPr lang="en-GB"/>
              <a:t>Be Resilient 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2" pitchFamily="18" charset="2"/>
              <a:buNone/>
            </a:pPr>
            <a:endParaRPr lang="en-GB"/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3" pitchFamily="18" charset="2"/>
              <a:buChar char=""/>
            </a:pPr>
            <a:r>
              <a:rPr lang="en-GB"/>
              <a:t>Be Curious 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2" pitchFamily="18" charset="2"/>
              <a:buNone/>
            </a:pPr>
            <a:endParaRPr lang="en-GB"/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3" pitchFamily="18" charset="2"/>
              <a:buChar char=""/>
            </a:pPr>
            <a:r>
              <a:rPr lang="en-GB"/>
              <a:t>Be Independent 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2" pitchFamily="18" charset="2"/>
              <a:buNone/>
            </a:pPr>
            <a:endParaRPr lang="en-GB"/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3" pitchFamily="18" charset="2"/>
              <a:buChar char=""/>
            </a:pPr>
            <a:r>
              <a:rPr lang="en-GB"/>
              <a:t>Be Caring 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2" pitchFamily="18" charset="2"/>
              <a:buNone/>
            </a:pPr>
            <a:endParaRPr lang="en-GB"/>
          </a:p>
          <a:p>
            <a:pPr marL="0" indent="0">
              <a:lnSpc>
                <a:spcPct val="80000"/>
              </a:lnSpc>
              <a:spcAft>
                <a:spcPct val="0"/>
              </a:spcAft>
              <a:buFont typeface="Wingdings 3" pitchFamily="18" charset="2"/>
              <a:buChar char=""/>
            </a:pPr>
            <a:r>
              <a:rPr lang="en-GB"/>
              <a:t>Be a Team Player  </a:t>
            </a:r>
          </a:p>
          <a:p>
            <a:pPr marL="0" indent="0"/>
            <a:endParaRPr lang="en-GB"/>
          </a:p>
        </p:txBody>
      </p:sp>
      <p:pic>
        <p:nvPicPr>
          <p:cNvPr id="1741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716338"/>
            <a:ext cx="5302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365625"/>
            <a:ext cx="5572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797425"/>
            <a:ext cx="6254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5373688"/>
            <a:ext cx="5699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5734050"/>
            <a:ext cx="568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23850" y="676275"/>
            <a:ext cx="8640763" cy="923925"/>
          </a:xfrm>
        </p:spPr>
        <p:txBody>
          <a:bodyPr/>
          <a:lstStyle/>
          <a:p>
            <a:r>
              <a:rPr lang="en-GB" sz="5400" b="1"/>
              <a:t>   What we aim for…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205038"/>
            <a:ext cx="7126287" cy="405130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Independence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Resilience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Respect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Good Communication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Enthusiastic Learners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Creative Thinking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taking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 players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 Making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5" name="Picture 2" descr="C:\Users\Kirsty\AppData\Local\Microsoft\Windows\Temporary Internet Files\Content.IE5\FX1MG21N\teamwork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8131">
            <a:off x="6188075" y="4108450"/>
            <a:ext cx="18446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Kirsty\AppData\Local\Microsoft\Windows\Temporary Internet Files\Content.IE5\6Z6CFU81\kitten-lion-mirro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9099">
            <a:off x="566738" y="2414588"/>
            <a:ext cx="24304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Kirsty\AppData\Local\Microsoft\Windows\Temporary Internet Files\Content.IE5\6Z6CFU81\brain_gears_iStock_000013485370Small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3664">
            <a:off x="1258888" y="4941888"/>
            <a:ext cx="208915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C:\Users\Kirsty\AppData\Local\Microsoft\Windows\Temporary Internet Files\Content.IE5\DH7GW1N5\pic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81116">
            <a:off x="7078663" y="1720850"/>
            <a:ext cx="13271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708275"/>
            <a:ext cx="7124700" cy="40513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Role Models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to lead others/take on different roles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Buddies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 6 responsibilities-Head Boy/Girl/Captain/Vice/Sports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Class/whole school roles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Classroom set up/Working Walls/Talk partners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Expectations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Wider opportunities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Inter-school working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Sound School Council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06618">
            <a:off x="6702425" y="4449763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88913"/>
            <a:ext cx="66262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English-Primary Writing Project</a:t>
            </a:r>
          </a:p>
          <a:p>
            <a:r>
              <a:rPr lang="en-GB" sz="1600" dirty="0"/>
              <a:t>Maths</a:t>
            </a:r>
          </a:p>
          <a:p>
            <a:r>
              <a:rPr lang="en-GB" sz="1600" dirty="0"/>
              <a:t>Science</a:t>
            </a:r>
          </a:p>
          <a:p>
            <a:r>
              <a:rPr lang="en-GB" sz="1600" dirty="0"/>
              <a:t>Computing</a:t>
            </a:r>
          </a:p>
          <a:p>
            <a:r>
              <a:rPr lang="en-GB" sz="1600" dirty="0"/>
              <a:t>SPAG</a:t>
            </a:r>
          </a:p>
          <a:p>
            <a:r>
              <a:rPr lang="en-GB" sz="1600" dirty="0"/>
              <a:t>Geography &amp; History-skills based</a:t>
            </a:r>
          </a:p>
          <a:p>
            <a:r>
              <a:rPr lang="en-GB" sz="1600" dirty="0"/>
              <a:t>Art/Design &amp; Technology</a:t>
            </a:r>
          </a:p>
          <a:p>
            <a:r>
              <a:rPr lang="en-GB" sz="1600" dirty="0"/>
              <a:t>PE (including Golden Mile)</a:t>
            </a:r>
          </a:p>
          <a:p>
            <a:r>
              <a:rPr lang="en-GB" sz="1600" dirty="0"/>
              <a:t>French</a:t>
            </a:r>
          </a:p>
          <a:p>
            <a:r>
              <a:rPr lang="en-GB" sz="1600" dirty="0"/>
              <a:t>Music</a:t>
            </a:r>
          </a:p>
          <a:p>
            <a:r>
              <a:rPr lang="en-GB" sz="1600" dirty="0"/>
              <a:t>PSHE/British Values/Global Learning</a:t>
            </a:r>
          </a:p>
          <a:p>
            <a:r>
              <a:rPr lang="en-GB" sz="1600" dirty="0"/>
              <a:t>RE</a:t>
            </a:r>
          </a:p>
        </p:txBody>
      </p:sp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44041">
            <a:off x="5578475" y="1816100"/>
            <a:ext cx="304958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5275">
            <a:off x="5508625" y="4645025"/>
            <a:ext cx="3181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13" y="333375"/>
            <a:ext cx="523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Accelerated Reader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763746" cy="17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B0B709-4BEB-4732-8465-35DEFA1079DB}"/>
              </a:ext>
            </a:extLst>
          </p:cNvPr>
          <p:cNvSpPr/>
          <p:nvPr/>
        </p:nvSpPr>
        <p:spPr>
          <a:xfrm>
            <a:off x="1979712" y="2132856"/>
            <a:ext cx="59046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b="1" dirty="0"/>
              <a:t>Writing</a:t>
            </a:r>
            <a:endParaRPr lang="en-GB" sz="1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4437DA-DEE4-4A34-B802-FD8A6098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886916"/>
            <a:ext cx="1833206" cy="19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217025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1168</TotalTime>
  <Words>358</Words>
  <Application>Microsoft Office PowerPoint</Application>
  <PresentationFormat>On-screen Show (4:3)</PresentationFormat>
  <Paragraphs>111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Spring</vt:lpstr>
      <vt:lpstr>               to Onyx Class </vt:lpstr>
      <vt:lpstr>PowerPoint Presentation</vt:lpstr>
      <vt:lpstr>Our School Aims</vt:lpstr>
      <vt:lpstr>   What we aim for…</vt:lpstr>
      <vt:lpstr>PowerPoint Presentation</vt:lpstr>
      <vt:lpstr>PowerPoint Presentation</vt:lpstr>
      <vt:lpstr>Accelerated Reader</vt:lpstr>
      <vt:lpstr>PowerPoint Presentation</vt:lpstr>
      <vt:lpstr>PowerPoint Presentation</vt:lpstr>
      <vt:lpstr>PowerPoint Presentation</vt:lpstr>
      <vt:lpstr>PowerPoint Presentation</vt:lpstr>
      <vt:lpstr>Topics…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SATs…</vt:lpstr>
      <vt:lpstr>PowerPoint Presentation</vt:lpstr>
      <vt:lpstr>Behaviour…</vt:lpstr>
      <vt:lpstr>Help from home…</vt:lpstr>
      <vt:lpstr>PowerPoint Presentation</vt:lpstr>
      <vt:lpstr>     Questions…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Onyx Class  Welcome Meeting</dc:title>
  <dc:creator>Kirsty</dc:creator>
  <cp:lastModifiedBy>Kirsty Newton</cp:lastModifiedBy>
  <cp:revision>38</cp:revision>
  <cp:lastPrinted>2018-09-10T07:25:11Z</cp:lastPrinted>
  <dcterms:created xsi:type="dcterms:W3CDTF">2016-10-05T20:00:27Z</dcterms:created>
  <dcterms:modified xsi:type="dcterms:W3CDTF">2019-09-09T17:23:33Z</dcterms:modified>
</cp:coreProperties>
</file>