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93" r:id="rId2"/>
    <p:sldId id="273" r:id="rId3"/>
    <p:sldId id="275" r:id="rId4"/>
    <p:sldId id="289" r:id="rId5"/>
    <p:sldId id="278" r:id="rId6"/>
    <p:sldId id="287" r:id="rId7"/>
    <p:sldId id="288" r:id="rId8"/>
    <p:sldId id="257" r:id="rId9"/>
    <p:sldId id="290" r:id="rId10"/>
    <p:sldId id="258" r:id="rId11"/>
    <p:sldId id="291" r:id="rId12"/>
    <p:sldId id="260" r:id="rId13"/>
    <p:sldId id="276" r:id="rId14"/>
    <p:sldId id="262" r:id="rId15"/>
    <p:sldId id="279" r:id="rId16"/>
    <p:sldId id="263" r:id="rId17"/>
    <p:sldId id="280" r:id="rId18"/>
    <p:sldId id="264" r:id="rId19"/>
    <p:sldId id="274" r:id="rId20"/>
    <p:sldId id="265" r:id="rId21"/>
    <p:sldId id="292" r:id="rId22"/>
    <p:sldId id="281" r:id="rId23"/>
    <p:sldId id="267" r:id="rId24"/>
    <p:sldId id="266" r:id="rId25"/>
    <p:sldId id="283" r:id="rId26"/>
    <p:sldId id="268" r:id="rId27"/>
    <p:sldId id="286" r:id="rId28"/>
    <p:sldId id="271" r:id="rId29"/>
    <p:sldId id="270" r:id="rId30"/>
    <p:sldId id="285" r:id="rId31"/>
    <p:sldId id="269" r:id="rId32"/>
    <p:sldId id="272" r:id="rId33"/>
    <p:sldId id="282" r:id="rId34"/>
    <p:sldId id="284" r:id="rId3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p:scale>
          <a:sx n="70" d="100"/>
          <a:sy n="70" d="100"/>
        </p:scale>
        <p:origin x="-1884" y="624"/>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871F4-DEFB-4991-A2FA-04A6A38CF5D0}" type="datetimeFigureOut">
              <a:rPr lang="en-GB" smtClean="0"/>
              <a:t>23/09/2020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CE09C-D651-4DE2-B29A-DA25D0C1B7D0}" type="slidenum">
              <a:rPr lang="en-GB" smtClean="0"/>
              <a:t>‹#›</a:t>
            </a:fld>
            <a:endParaRPr lang="en-GB"/>
          </a:p>
        </p:txBody>
      </p:sp>
    </p:spTree>
    <p:extLst>
      <p:ext uri="{BB962C8B-B14F-4D97-AF65-F5344CB8AC3E}">
        <p14:creationId xmlns:p14="http://schemas.microsoft.com/office/powerpoint/2010/main" val="3011944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ECE09C-D651-4DE2-B29A-DA25D0C1B7D0}" type="slidenum">
              <a:rPr lang="en-GB" smtClean="0"/>
              <a:t>2</a:t>
            </a:fld>
            <a:endParaRPr lang="en-GB"/>
          </a:p>
        </p:txBody>
      </p:sp>
    </p:spTree>
    <p:extLst>
      <p:ext uri="{BB962C8B-B14F-4D97-AF65-F5344CB8AC3E}">
        <p14:creationId xmlns:p14="http://schemas.microsoft.com/office/powerpoint/2010/main" val="124677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pPr/>
              <a:t>23/09/2020</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pPr/>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pPr/>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pPr/>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pPr/>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pPr/>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pPr/>
              <a:t>23/09/2020</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pPr/>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onkermath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2735" y="1259632"/>
            <a:ext cx="4763925" cy="5016758"/>
          </a:xfrm>
          <a:prstGeom prst="rect">
            <a:avLst/>
          </a:prstGeom>
          <a:noFill/>
        </p:spPr>
        <p:txBody>
          <a:bodyPr wrap="square" rtlCol="0">
            <a:spAutoFit/>
          </a:bodyPr>
          <a:lstStyle/>
          <a:p>
            <a:endParaRPr lang="en-GB" sz="1600" dirty="0">
              <a:latin typeface="XCCW Joined 27a" panose="03050602040000000000" pitchFamily="66" charset="0"/>
            </a:endParaRPr>
          </a:p>
          <a:p>
            <a:pPr algn="ctr"/>
            <a:r>
              <a:rPr lang="en-GB" sz="1600" b="1" u="sng" dirty="0">
                <a:latin typeface="XCCW Joined 27a" panose="03050602040000000000" pitchFamily="66" charset="0"/>
              </a:rPr>
              <a:t>Key Instant Recall Facts </a:t>
            </a:r>
          </a:p>
          <a:p>
            <a:endParaRPr lang="en-GB" sz="1600" dirty="0">
              <a:latin typeface="XCCW Joined 27a" panose="03050602040000000000" pitchFamily="66" charset="0"/>
            </a:endParaRPr>
          </a:p>
          <a:p>
            <a:endParaRPr lang="en-GB" sz="1600" dirty="0">
              <a:latin typeface="XCCW Joined 27a" panose="03050602040000000000" pitchFamily="66" charset="0"/>
            </a:endParaRPr>
          </a:p>
          <a:p>
            <a:endParaRPr lang="en-GB" sz="1600" dirty="0">
              <a:latin typeface="XCCW Joined 27a" panose="03050602040000000000" pitchFamily="66" charset="0"/>
            </a:endParaRPr>
          </a:p>
          <a:p>
            <a:endParaRPr lang="en-GB" sz="1600" dirty="0">
              <a:latin typeface="XCCW Joined 27a" panose="03050602040000000000" pitchFamily="66" charset="0"/>
            </a:endParaRPr>
          </a:p>
          <a:p>
            <a:r>
              <a:rPr lang="en-GB" sz="1600" dirty="0">
                <a:latin typeface="XCCW Joined 27a" panose="03050602040000000000" pitchFamily="66" charset="0"/>
              </a:rPr>
              <a:t>To help develop children’s fluency in mathematics, we ask them to learn Key Instant Recall Facts each half term.  We expect children to practise their KIRFs at least 3 times a week. </a:t>
            </a:r>
          </a:p>
          <a:p>
            <a:endParaRPr lang="en-GB" sz="1600" dirty="0">
              <a:latin typeface="XCCW Joined 27a" panose="03050602040000000000" pitchFamily="66" charset="0"/>
            </a:endParaRPr>
          </a:p>
          <a:p>
            <a:r>
              <a:rPr lang="en-GB" sz="1600" dirty="0" smtClean="0">
                <a:latin typeface="XCCW Joined 27a" panose="03050602040000000000" pitchFamily="66" charset="0"/>
              </a:rPr>
              <a:t>We</a:t>
            </a:r>
            <a:r>
              <a:rPr lang="en-GB" sz="1600" dirty="0" smtClean="0">
                <a:latin typeface="XCCW Joined 27a" panose="03050602040000000000" pitchFamily="66" charset="0"/>
              </a:rPr>
              <a:t> </a:t>
            </a:r>
            <a:r>
              <a:rPr lang="en-GB" sz="1600" dirty="0">
                <a:latin typeface="XCCW Joined 27a" panose="03050602040000000000" pitchFamily="66" charset="0"/>
              </a:rPr>
              <a:t>have sourced these lists of KIRFs to align with the new curriculum.  They are intended to be challenging and it is intended that children will be taught the necessary maths in lessons beforehand.  </a:t>
            </a:r>
          </a:p>
          <a:p>
            <a:endParaRPr lang="en-GB" sz="1600" dirty="0">
              <a:latin typeface="XCCW Joined 27a" panose="03050602040000000000" pitchFamily="66" charset="0"/>
            </a:endParaRPr>
          </a:p>
          <a:p>
            <a:endParaRPr lang="en-GB" sz="1600" dirty="0"/>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Spring 2</a:t>
            </a:r>
          </a:p>
        </p:txBody>
      </p:sp>
      <p:sp>
        <p:nvSpPr>
          <p:cNvPr id="3" name="Text Placeholder 2"/>
          <p:cNvSpPr>
            <a:spLocks noGrp="1"/>
          </p:cNvSpPr>
          <p:nvPr>
            <p:ph type="body" sz="quarter" idx="11"/>
          </p:nvPr>
        </p:nvSpPr>
        <p:spPr/>
        <p:txBody>
          <a:bodyPr/>
          <a:lstStyle/>
          <a:p>
            <a:r>
              <a:rPr lang="en-GB" dirty="0"/>
              <a:t>I know the multiplication and division facts for the 10 times table.</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Pronunciation</a:t>
            </a:r>
            <a:r>
              <a:rPr lang="en-GB" altLang="en-US" dirty="0">
                <a:cs typeface="Arial" pitchFamily="34" charset="0"/>
              </a:rPr>
              <a:t> – Make sure that your child is pronouncing the numbers correctly and not getting confused between thirt</a:t>
            </a:r>
            <a:r>
              <a:rPr lang="en-GB" altLang="en-US" b="1" dirty="0">
                <a:cs typeface="Arial" pitchFamily="34" charset="0"/>
              </a:rPr>
              <a:t>een</a:t>
            </a:r>
            <a:r>
              <a:rPr lang="en-GB" altLang="en-US" dirty="0">
                <a:cs typeface="Arial" pitchFamily="34" charset="0"/>
              </a:rPr>
              <a:t> and thirt</a:t>
            </a:r>
            <a:r>
              <a:rPr lang="en-GB" altLang="en-US" b="1" dirty="0">
                <a:cs typeface="Arial" pitchFamily="34" charset="0"/>
              </a:rPr>
              <a:t>y.</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70 divided by 7?</a:t>
            </a:r>
            <a:r>
              <a:rPr lang="en-GB" altLang="en-US" dirty="0">
                <a:ea typeface="Calibri" pitchFamily="34" charset="0"/>
                <a:cs typeface="Times New Roman" pitchFamily="18" charset="0"/>
              </a:rPr>
              <a:t> They need to be able to multiply to create these 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a:t>Apply these facts to real life situations</a:t>
            </a:r>
            <a:r>
              <a:rPr lang="en-GB" altLang="en-US" dirty="0"/>
              <a:t> – How many toes are in your house? What other multiplication and division questions can your child make up?</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 xmlns:a16="http://schemas.microsoft.com/office/drawing/2014/main" val="20000"/>
                    </a:ext>
                  </a:extLst>
                </a:gridCol>
                <a:gridCol w="1695450">
                  <a:extLst>
                    <a:ext uri="{9D8B030D-6E8A-4147-A177-3AD203B41FA5}">
                      <a16:colId xmlns="" xmlns:a16="http://schemas.microsoft.com/office/drawing/2014/main" val="20001"/>
                    </a:ext>
                  </a:extLst>
                </a:gridCol>
              </a:tblGrid>
              <a:tr h="2313432">
                <a:tc>
                  <a:txBody>
                    <a:bodyPr/>
                    <a:lstStyle/>
                    <a:p>
                      <a:pPr algn="ctr">
                        <a:lnSpc>
                          <a:spcPct val="115000"/>
                        </a:lnSpc>
                        <a:spcAft>
                          <a:spcPts val="0"/>
                        </a:spcAft>
                      </a:pPr>
                      <a:r>
                        <a:rPr lang="en-GB" sz="1100" dirty="0">
                          <a:effectLst/>
                        </a:rPr>
                        <a:t>10 × 1 = 10</a:t>
                      </a:r>
                    </a:p>
                    <a:p>
                      <a:pPr algn="ctr">
                        <a:lnSpc>
                          <a:spcPct val="115000"/>
                        </a:lnSpc>
                        <a:spcAft>
                          <a:spcPts val="0"/>
                        </a:spcAft>
                      </a:pPr>
                      <a:r>
                        <a:rPr lang="en-GB" sz="1100" dirty="0">
                          <a:effectLst/>
                        </a:rPr>
                        <a:t>10 × 2 = 20</a:t>
                      </a:r>
                    </a:p>
                    <a:p>
                      <a:pPr algn="ctr">
                        <a:lnSpc>
                          <a:spcPct val="115000"/>
                        </a:lnSpc>
                        <a:spcAft>
                          <a:spcPts val="0"/>
                        </a:spcAft>
                      </a:pPr>
                      <a:r>
                        <a:rPr lang="en-GB" sz="1100" dirty="0">
                          <a:effectLst/>
                        </a:rPr>
                        <a:t>10 × 3 = 30</a:t>
                      </a:r>
                    </a:p>
                    <a:p>
                      <a:pPr algn="ctr">
                        <a:lnSpc>
                          <a:spcPct val="115000"/>
                        </a:lnSpc>
                        <a:spcAft>
                          <a:spcPts val="0"/>
                        </a:spcAft>
                      </a:pPr>
                      <a:r>
                        <a:rPr lang="en-GB" sz="1100" dirty="0">
                          <a:effectLst/>
                        </a:rPr>
                        <a:t>10 × 4 = 40</a:t>
                      </a:r>
                    </a:p>
                    <a:p>
                      <a:pPr algn="ctr">
                        <a:lnSpc>
                          <a:spcPct val="115000"/>
                        </a:lnSpc>
                        <a:spcAft>
                          <a:spcPts val="0"/>
                        </a:spcAft>
                      </a:pPr>
                      <a:r>
                        <a:rPr lang="en-GB" sz="1100" dirty="0">
                          <a:effectLst/>
                        </a:rPr>
                        <a:t>10 × 5 = 50</a:t>
                      </a:r>
                    </a:p>
                    <a:p>
                      <a:pPr algn="ctr">
                        <a:lnSpc>
                          <a:spcPct val="115000"/>
                        </a:lnSpc>
                        <a:spcAft>
                          <a:spcPts val="0"/>
                        </a:spcAft>
                      </a:pPr>
                      <a:r>
                        <a:rPr lang="en-GB" sz="1100" dirty="0">
                          <a:effectLst/>
                        </a:rPr>
                        <a:t>10 × 6 = 60</a:t>
                      </a:r>
                    </a:p>
                    <a:p>
                      <a:pPr algn="ctr">
                        <a:lnSpc>
                          <a:spcPct val="115000"/>
                        </a:lnSpc>
                        <a:spcAft>
                          <a:spcPts val="0"/>
                        </a:spcAft>
                      </a:pPr>
                      <a:r>
                        <a:rPr lang="en-GB" sz="1100" dirty="0">
                          <a:effectLst/>
                        </a:rPr>
                        <a:t>10 × 7 = 70</a:t>
                      </a:r>
                    </a:p>
                    <a:p>
                      <a:pPr algn="ctr">
                        <a:lnSpc>
                          <a:spcPct val="115000"/>
                        </a:lnSpc>
                        <a:spcAft>
                          <a:spcPts val="0"/>
                        </a:spcAft>
                      </a:pPr>
                      <a:r>
                        <a:rPr lang="en-GB" sz="1100" dirty="0">
                          <a:effectLst/>
                        </a:rPr>
                        <a:t>10 × 8 = 80</a:t>
                      </a:r>
                    </a:p>
                    <a:p>
                      <a:pPr algn="ctr">
                        <a:lnSpc>
                          <a:spcPct val="115000"/>
                        </a:lnSpc>
                        <a:spcAft>
                          <a:spcPts val="0"/>
                        </a:spcAft>
                      </a:pPr>
                      <a:r>
                        <a:rPr lang="en-GB" sz="1100" dirty="0">
                          <a:effectLst/>
                        </a:rPr>
                        <a:t>10 × 9 = 90</a:t>
                      </a:r>
                    </a:p>
                    <a:p>
                      <a:pPr algn="ctr">
                        <a:lnSpc>
                          <a:spcPct val="115000"/>
                        </a:lnSpc>
                        <a:spcAft>
                          <a:spcPts val="0"/>
                        </a:spcAft>
                      </a:pPr>
                      <a:r>
                        <a:rPr lang="en-GB" sz="1100" dirty="0">
                          <a:effectLst/>
                        </a:rPr>
                        <a:t>10 × 10 = 100</a:t>
                      </a:r>
                    </a:p>
                    <a:p>
                      <a:pPr algn="ctr">
                        <a:lnSpc>
                          <a:spcPct val="115000"/>
                        </a:lnSpc>
                        <a:spcAft>
                          <a:spcPts val="0"/>
                        </a:spcAft>
                      </a:pPr>
                      <a:r>
                        <a:rPr lang="en-GB" sz="1100" dirty="0">
                          <a:effectLst/>
                        </a:rPr>
                        <a:t>10 × 11 = 110</a:t>
                      </a:r>
                    </a:p>
                    <a:p>
                      <a:pPr algn="ctr">
                        <a:lnSpc>
                          <a:spcPct val="115000"/>
                        </a:lnSpc>
                        <a:spcAft>
                          <a:spcPts val="0"/>
                        </a:spcAft>
                      </a:pPr>
                      <a:r>
                        <a:rPr lang="en-GB" sz="1100" dirty="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10 ÷ 10 = 1</a:t>
                      </a:r>
                    </a:p>
                    <a:p>
                      <a:pPr algn="ctr">
                        <a:lnSpc>
                          <a:spcPct val="115000"/>
                        </a:lnSpc>
                        <a:spcAft>
                          <a:spcPts val="0"/>
                        </a:spcAft>
                      </a:pPr>
                      <a:r>
                        <a:rPr lang="en-GB" sz="1100" dirty="0">
                          <a:effectLst/>
                          <a:latin typeface="Calibri"/>
                          <a:ea typeface="Calibri"/>
                          <a:cs typeface="Times New Roman"/>
                        </a:rPr>
                        <a:t>20 ÷ 10 = 2</a:t>
                      </a:r>
                    </a:p>
                    <a:p>
                      <a:pPr algn="ctr">
                        <a:lnSpc>
                          <a:spcPct val="115000"/>
                        </a:lnSpc>
                        <a:spcAft>
                          <a:spcPts val="0"/>
                        </a:spcAft>
                      </a:pPr>
                      <a:r>
                        <a:rPr lang="en-GB" sz="1100" dirty="0">
                          <a:effectLst/>
                          <a:latin typeface="Calibri"/>
                          <a:ea typeface="Calibri"/>
                          <a:cs typeface="Times New Roman"/>
                        </a:rPr>
                        <a:t>30 ÷ 10 = 3</a:t>
                      </a:r>
                    </a:p>
                    <a:p>
                      <a:pPr algn="ctr">
                        <a:lnSpc>
                          <a:spcPct val="115000"/>
                        </a:lnSpc>
                        <a:spcAft>
                          <a:spcPts val="0"/>
                        </a:spcAft>
                      </a:pPr>
                      <a:r>
                        <a:rPr lang="en-GB" sz="1100" dirty="0">
                          <a:effectLst/>
                          <a:latin typeface="Calibri"/>
                          <a:ea typeface="Calibri"/>
                          <a:cs typeface="Times New Roman"/>
                        </a:rPr>
                        <a:t>40 ÷ 10 = 4</a:t>
                      </a:r>
                    </a:p>
                    <a:p>
                      <a:pPr algn="ctr">
                        <a:lnSpc>
                          <a:spcPct val="115000"/>
                        </a:lnSpc>
                        <a:spcAft>
                          <a:spcPts val="0"/>
                        </a:spcAft>
                      </a:pPr>
                      <a:r>
                        <a:rPr lang="en-GB" sz="1100" dirty="0">
                          <a:effectLst/>
                          <a:latin typeface="Calibri"/>
                          <a:ea typeface="Calibri"/>
                          <a:cs typeface="Times New Roman"/>
                        </a:rPr>
                        <a:t>50 ÷ 10 = 5</a:t>
                      </a:r>
                    </a:p>
                    <a:p>
                      <a:pPr algn="ctr">
                        <a:lnSpc>
                          <a:spcPct val="115000"/>
                        </a:lnSpc>
                        <a:spcAft>
                          <a:spcPts val="0"/>
                        </a:spcAft>
                      </a:pPr>
                      <a:r>
                        <a:rPr lang="en-GB" sz="1100" dirty="0">
                          <a:effectLst/>
                          <a:latin typeface="Calibri"/>
                          <a:ea typeface="Calibri"/>
                          <a:cs typeface="Times New Roman"/>
                        </a:rPr>
                        <a:t>60 ÷ 10 = 6</a:t>
                      </a:r>
                    </a:p>
                    <a:p>
                      <a:pPr algn="ctr">
                        <a:lnSpc>
                          <a:spcPct val="115000"/>
                        </a:lnSpc>
                        <a:spcAft>
                          <a:spcPts val="0"/>
                        </a:spcAft>
                      </a:pPr>
                      <a:r>
                        <a:rPr lang="en-GB" sz="1100" dirty="0">
                          <a:effectLst/>
                          <a:latin typeface="Calibri"/>
                          <a:ea typeface="Calibri"/>
                          <a:cs typeface="Times New Roman"/>
                        </a:rPr>
                        <a:t>70 ÷ 10 = 7</a:t>
                      </a:r>
                    </a:p>
                    <a:p>
                      <a:pPr algn="ctr">
                        <a:lnSpc>
                          <a:spcPct val="115000"/>
                        </a:lnSpc>
                        <a:spcAft>
                          <a:spcPts val="0"/>
                        </a:spcAft>
                      </a:pPr>
                      <a:r>
                        <a:rPr lang="en-GB" sz="1100" dirty="0">
                          <a:effectLst/>
                          <a:latin typeface="Calibri"/>
                          <a:ea typeface="Calibri"/>
                          <a:cs typeface="Times New Roman"/>
                        </a:rPr>
                        <a:t>80 ÷ 10 = 8</a:t>
                      </a:r>
                    </a:p>
                    <a:p>
                      <a:pPr algn="ctr">
                        <a:lnSpc>
                          <a:spcPct val="115000"/>
                        </a:lnSpc>
                        <a:spcAft>
                          <a:spcPts val="0"/>
                        </a:spcAft>
                      </a:pPr>
                      <a:r>
                        <a:rPr lang="en-GB" sz="1100" dirty="0">
                          <a:effectLst/>
                          <a:latin typeface="Calibri"/>
                          <a:ea typeface="Calibri"/>
                          <a:cs typeface="Times New Roman"/>
                        </a:rPr>
                        <a:t>90 ÷ 10 = 9</a:t>
                      </a:r>
                    </a:p>
                    <a:p>
                      <a:pPr algn="ctr">
                        <a:lnSpc>
                          <a:spcPct val="115000"/>
                        </a:lnSpc>
                        <a:spcAft>
                          <a:spcPts val="0"/>
                        </a:spcAft>
                      </a:pPr>
                      <a:r>
                        <a:rPr lang="en-GB" sz="1100" dirty="0">
                          <a:effectLst/>
                          <a:latin typeface="Calibri"/>
                          <a:ea typeface="Calibri"/>
                          <a:cs typeface="Times New Roman"/>
                        </a:rPr>
                        <a:t>100 ÷ 10 = 10</a:t>
                      </a:r>
                    </a:p>
                    <a:p>
                      <a:pPr algn="ctr">
                        <a:lnSpc>
                          <a:spcPct val="115000"/>
                        </a:lnSpc>
                        <a:spcAft>
                          <a:spcPts val="0"/>
                        </a:spcAft>
                      </a:pPr>
                      <a:r>
                        <a:rPr lang="en-GB" sz="1100" dirty="0">
                          <a:effectLst/>
                          <a:latin typeface="Calibri"/>
                          <a:ea typeface="Calibri"/>
                          <a:cs typeface="Times New Roman"/>
                        </a:rPr>
                        <a:t>110 ÷ 10 = 11</a:t>
                      </a:r>
                    </a:p>
                    <a:p>
                      <a:pPr algn="ctr">
                        <a:lnSpc>
                          <a:spcPct val="115000"/>
                        </a:lnSpc>
                        <a:spcAft>
                          <a:spcPts val="0"/>
                        </a:spcAft>
                      </a:pPr>
                      <a:r>
                        <a:rPr lang="en-GB" sz="1100" dirty="0">
                          <a:effectLst/>
                          <a:latin typeface="Calibri"/>
                          <a:ea typeface="Calibri"/>
                          <a:cs typeface="Times New Roman"/>
                        </a:rPr>
                        <a:t>120 ÷ 10 = 12</a:t>
                      </a: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10 </a:t>
            </a:r>
            <a:r>
              <a:rPr lang="en-GB" u="none" dirty="0"/>
              <a:t>multiplied by </a:t>
            </a:r>
            <a:r>
              <a:rPr lang="en-GB" b="0" u="none" dirty="0"/>
              <a:t>3?</a:t>
            </a:r>
          </a:p>
          <a:p>
            <a:pPr algn="l"/>
            <a:r>
              <a:rPr lang="en-GB" b="0" u="none" dirty="0"/>
              <a:t>What is 10</a:t>
            </a:r>
            <a:r>
              <a:rPr lang="en-GB" u="none" dirty="0"/>
              <a:t> times </a:t>
            </a:r>
            <a:r>
              <a:rPr lang="en-GB" b="0" u="none" dirty="0"/>
              <a:t>9?</a:t>
            </a:r>
          </a:p>
          <a:p>
            <a:pPr algn="l"/>
            <a:r>
              <a:rPr lang="en-GB" b="0" u="none" dirty="0"/>
              <a:t>What is 70 </a:t>
            </a:r>
            <a:r>
              <a:rPr lang="en-GB" u="none" dirty="0"/>
              <a:t>divided by </a:t>
            </a:r>
            <a:r>
              <a:rPr lang="en-GB" b="0" u="none" dirty="0"/>
              <a:t>10?</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10 × ⃝ = 80 or ⃝ ÷ 10 = 6.</a:t>
            </a:r>
          </a:p>
          <a:p>
            <a:endParaRPr lang="en-GB" dirty="0"/>
          </a:p>
        </p:txBody>
      </p:sp>
    </p:spTree>
    <p:extLst>
      <p:ext uri="{BB962C8B-B14F-4D97-AF65-F5344CB8AC3E}">
        <p14:creationId xmlns:p14="http://schemas.microsoft.com/office/powerpoint/2010/main" val="3657424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Summer 1</a:t>
            </a:r>
          </a:p>
        </p:txBody>
      </p:sp>
      <p:sp>
        <p:nvSpPr>
          <p:cNvPr id="3" name="Text Placeholder 2"/>
          <p:cNvSpPr>
            <a:spLocks noGrp="1"/>
          </p:cNvSpPr>
          <p:nvPr>
            <p:ph type="body" sz="quarter" idx="11"/>
          </p:nvPr>
        </p:nvSpPr>
        <p:spPr/>
        <p:txBody>
          <a:bodyPr>
            <a:normAutofit/>
          </a:bodyPr>
          <a:lstStyle/>
          <a:p>
            <a:r>
              <a:rPr lang="en-GB" dirty="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Talk about time</a:t>
            </a:r>
            <a:r>
              <a:rPr lang="en-GB" altLang="en-US" dirty="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a:t>Ask your child the time regularly </a:t>
            </a:r>
            <a:r>
              <a:rPr lang="en-GB" altLang="en-US" dirty="0"/>
              <a:t>– You could also give your child some responsibility for watching the clock :</a:t>
            </a:r>
          </a:p>
          <a:p>
            <a:pPr lvl="0" eaLnBrk="0" fontAlgn="base" hangingPunct="0">
              <a:spcBef>
                <a:spcPct val="0"/>
              </a:spcBef>
              <a:spcAft>
                <a:spcPct val="0"/>
              </a:spcAft>
              <a:buClrTx/>
              <a:buSzTx/>
            </a:pPr>
            <a:r>
              <a:rPr lang="en-GB" altLang="en-US" dirty="0"/>
              <a:t>“The cakes need to come out of the oven at quarter past four.”</a:t>
            </a:r>
          </a:p>
          <a:p>
            <a:pPr lvl="0" eaLnBrk="0" fontAlgn="base" hangingPunct="0">
              <a:spcBef>
                <a:spcPct val="0"/>
              </a:spcBef>
              <a:spcAft>
                <a:spcPct val="0"/>
              </a:spcAft>
              <a:buClrTx/>
              <a:buSzTx/>
            </a:pPr>
            <a:r>
              <a:rPr lang="en-GB" altLang="en-US" dirty="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a:t>Key Vocabulary</a:t>
            </a:r>
          </a:p>
          <a:p>
            <a:pPr algn="l"/>
            <a:r>
              <a:rPr lang="en-GB" b="0" u="none" dirty="0"/>
              <a:t>Twelve </a:t>
            </a:r>
            <a:r>
              <a:rPr lang="en-GB" u="none" dirty="0"/>
              <a:t>o’clock</a:t>
            </a:r>
          </a:p>
          <a:p>
            <a:pPr algn="l"/>
            <a:r>
              <a:rPr lang="en-GB" u="none" dirty="0"/>
              <a:t>Half past</a:t>
            </a:r>
            <a:r>
              <a:rPr lang="en-GB" b="0" u="none" dirty="0"/>
              <a:t> two</a:t>
            </a:r>
          </a:p>
          <a:p>
            <a:pPr algn="l"/>
            <a:r>
              <a:rPr lang="en-GB" u="none" dirty="0"/>
              <a:t>Quarter past</a:t>
            </a:r>
            <a:r>
              <a:rPr lang="en-GB" b="0" u="none" dirty="0"/>
              <a:t> three</a:t>
            </a:r>
          </a:p>
          <a:p>
            <a:pPr algn="l"/>
            <a:r>
              <a:rPr lang="en-GB" u="none" dirty="0"/>
              <a:t>Quarter to</a:t>
            </a:r>
            <a:r>
              <a:rPr lang="en-GB" b="0" u="none" dirty="0"/>
              <a:t> nine</a:t>
            </a:r>
          </a:p>
          <a:p>
            <a:pPr algn="l"/>
            <a:r>
              <a:rPr lang="en-GB" b="0" u="none" dirty="0"/>
              <a:t>Five</a:t>
            </a:r>
            <a:r>
              <a:rPr lang="en-GB" u="none" dirty="0"/>
              <a:t> past </a:t>
            </a:r>
            <a:r>
              <a:rPr lang="en-GB" b="0" u="none" dirty="0"/>
              <a:t>one</a:t>
            </a:r>
          </a:p>
          <a:p>
            <a:pPr algn="l"/>
            <a:r>
              <a:rPr lang="en-GB" b="0" u="none" dirty="0"/>
              <a:t>Twenty-five </a:t>
            </a:r>
            <a:r>
              <a:rPr lang="en-GB" u="none" dirty="0"/>
              <a:t>to</a:t>
            </a:r>
            <a:r>
              <a:rPr lang="en-GB" b="0" u="none" dirty="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a:t>Children need to be able to tell the time using a clock with hands. This target can be broken down into several steps.</a:t>
            </a:r>
          </a:p>
          <a:p>
            <a:r>
              <a:rPr lang="en-GB" dirty="0"/>
              <a:t>I can tell the time to the nearest hour.</a:t>
            </a:r>
          </a:p>
          <a:p>
            <a:r>
              <a:rPr lang="en-GB" dirty="0"/>
              <a:t>I can tell the time to the nearest half hour.</a:t>
            </a:r>
          </a:p>
          <a:p>
            <a:r>
              <a:rPr lang="en-GB" dirty="0"/>
              <a:t>I can tell the time to the nearest quarter hour.</a:t>
            </a:r>
          </a:p>
          <a:p>
            <a:r>
              <a:rPr lang="en-GB" dirty="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3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Summer 2</a:t>
            </a:r>
          </a:p>
        </p:txBody>
      </p:sp>
      <p:sp>
        <p:nvSpPr>
          <p:cNvPr id="3" name="Text Placeholder 2"/>
          <p:cNvSpPr>
            <a:spLocks noGrp="1"/>
          </p:cNvSpPr>
          <p:nvPr>
            <p:ph type="body" sz="quarter" idx="11"/>
          </p:nvPr>
        </p:nvSpPr>
        <p:spPr/>
        <p:txBody>
          <a:bodyPr/>
          <a:lstStyle/>
          <a:p>
            <a:r>
              <a:rPr lang="en-GB" dirty="0"/>
              <a:t>I know the multiplication and division facts for the 5 times table.</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Spot patterns</a:t>
            </a:r>
            <a:r>
              <a:rPr lang="en-GB" altLang="en-US" dirty="0">
                <a:ea typeface="Calibri" pitchFamily="34" charset="0"/>
                <a:cs typeface="Times New Roman" pitchFamily="18" charset="0"/>
              </a:rPr>
              <a:t> – What patterns can your child spot in the 5 times table? Are there any similarities with the 10 times table?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45 divided by 5?</a:t>
            </a:r>
            <a:r>
              <a:rPr lang="en-GB" altLang="en-US" dirty="0">
                <a:ea typeface="Calibri" pitchFamily="34" charset="0"/>
                <a:cs typeface="Times New Roman" pitchFamily="18" charset="0"/>
              </a:rPr>
              <a:t> 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 xmlns:a16="http://schemas.microsoft.com/office/drawing/2014/main" val="20000"/>
                    </a:ext>
                  </a:extLst>
                </a:gridCol>
                <a:gridCol w="1695450">
                  <a:extLst>
                    <a:ext uri="{9D8B030D-6E8A-4147-A177-3AD203B41FA5}">
                      <a16:colId xmlns="" xmlns:a16="http://schemas.microsoft.com/office/drawing/2014/main" val="20001"/>
                    </a:ext>
                  </a:extLst>
                </a:gridCol>
              </a:tblGrid>
              <a:tr h="2313432">
                <a:tc>
                  <a:txBody>
                    <a:bodyPr/>
                    <a:lstStyle/>
                    <a:p>
                      <a:pPr algn="ctr">
                        <a:lnSpc>
                          <a:spcPct val="115000"/>
                        </a:lnSpc>
                        <a:spcAft>
                          <a:spcPts val="0"/>
                        </a:spcAft>
                      </a:pPr>
                      <a:r>
                        <a:rPr lang="en-GB" sz="1100" dirty="0">
                          <a:effectLst/>
                        </a:rPr>
                        <a:t>5 × 1 = 5</a:t>
                      </a:r>
                    </a:p>
                    <a:p>
                      <a:pPr algn="ctr">
                        <a:lnSpc>
                          <a:spcPct val="115000"/>
                        </a:lnSpc>
                        <a:spcAft>
                          <a:spcPts val="0"/>
                        </a:spcAft>
                      </a:pPr>
                      <a:r>
                        <a:rPr lang="en-GB" sz="1100" dirty="0">
                          <a:effectLst/>
                        </a:rPr>
                        <a:t>5 × 2 = 10</a:t>
                      </a:r>
                    </a:p>
                    <a:p>
                      <a:pPr algn="ctr">
                        <a:lnSpc>
                          <a:spcPct val="115000"/>
                        </a:lnSpc>
                        <a:spcAft>
                          <a:spcPts val="0"/>
                        </a:spcAft>
                      </a:pPr>
                      <a:r>
                        <a:rPr lang="en-GB" sz="1100" dirty="0">
                          <a:effectLst/>
                        </a:rPr>
                        <a:t>5 × 3 = 15</a:t>
                      </a:r>
                    </a:p>
                    <a:p>
                      <a:pPr algn="ctr">
                        <a:lnSpc>
                          <a:spcPct val="115000"/>
                        </a:lnSpc>
                        <a:spcAft>
                          <a:spcPts val="0"/>
                        </a:spcAft>
                      </a:pPr>
                      <a:r>
                        <a:rPr lang="en-GB" sz="1100" dirty="0">
                          <a:effectLst/>
                        </a:rPr>
                        <a:t>5 × 4 = 20</a:t>
                      </a:r>
                    </a:p>
                    <a:p>
                      <a:pPr algn="ctr">
                        <a:lnSpc>
                          <a:spcPct val="115000"/>
                        </a:lnSpc>
                        <a:spcAft>
                          <a:spcPts val="0"/>
                        </a:spcAft>
                      </a:pPr>
                      <a:r>
                        <a:rPr lang="en-GB" sz="1100" dirty="0">
                          <a:effectLst/>
                        </a:rPr>
                        <a:t>5 × 5 = 25</a:t>
                      </a:r>
                    </a:p>
                    <a:p>
                      <a:pPr algn="ctr">
                        <a:lnSpc>
                          <a:spcPct val="115000"/>
                        </a:lnSpc>
                        <a:spcAft>
                          <a:spcPts val="0"/>
                        </a:spcAft>
                      </a:pPr>
                      <a:r>
                        <a:rPr lang="en-GB" sz="1100" dirty="0">
                          <a:effectLst/>
                        </a:rPr>
                        <a:t>5 × 6 = 30</a:t>
                      </a:r>
                    </a:p>
                    <a:p>
                      <a:pPr algn="ctr">
                        <a:lnSpc>
                          <a:spcPct val="115000"/>
                        </a:lnSpc>
                        <a:spcAft>
                          <a:spcPts val="0"/>
                        </a:spcAft>
                      </a:pPr>
                      <a:r>
                        <a:rPr lang="en-GB" sz="1100" dirty="0">
                          <a:effectLst/>
                        </a:rPr>
                        <a:t>5 × 7 = 35</a:t>
                      </a:r>
                    </a:p>
                    <a:p>
                      <a:pPr algn="ctr">
                        <a:lnSpc>
                          <a:spcPct val="115000"/>
                        </a:lnSpc>
                        <a:spcAft>
                          <a:spcPts val="0"/>
                        </a:spcAft>
                      </a:pPr>
                      <a:r>
                        <a:rPr lang="en-GB" sz="1100" dirty="0">
                          <a:effectLst/>
                        </a:rPr>
                        <a:t>5 × 8 = 40</a:t>
                      </a:r>
                    </a:p>
                    <a:p>
                      <a:pPr algn="ctr">
                        <a:lnSpc>
                          <a:spcPct val="115000"/>
                        </a:lnSpc>
                        <a:spcAft>
                          <a:spcPts val="0"/>
                        </a:spcAft>
                      </a:pPr>
                      <a:r>
                        <a:rPr lang="en-GB" sz="1100" dirty="0">
                          <a:effectLst/>
                        </a:rPr>
                        <a:t>5 × 9 = 45</a:t>
                      </a:r>
                    </a:p>
                    <a:p>
                      <a:pPr algn="ctr">
                        <a:lnSpc>
                          <a:spcPct val="115000"/>
                        </a:lnSpc>
                        <a:spcAft>
                          <a:spcPts val="0"/>
                        </a:spcAft>
                      </a:pPr>
                      <a:r>
                        <a:rPr lang="en-GB" sz="1100" dirty="0">
                          <a:effectLst/>
                        </a:rPr>
                        <a:t>5 × 10 = 50</a:t>
                      </a:r>
                    </a:p>
                    <a:p>
                      <a:pPr algn="ctr">
                        <a:lnSpc>
                          <a:spcPct val="115000"/>
                        </a:lnSpc>
                        <a:spcAft>
                          <a:spcPts val="0"/>
                        </a:spcAft>
                      </a:pPr>
                      <a:r>
                        <a:rPr lang="en-GB" sz="1100" dirty="0">
                          <a:effectLst/>
                        </a:rPr>
                        <a:t>5 × 11 = 55</a:t>
                      </a:r>
                    </a:p>
                    <a:p>
                      <a:pPr algn="ctr">
                        <a:lnSpc>
                          <a:spcPct val="115000"/>
                        </a:lnSpc>
                        <a:spcAft>
                          <a:spcPts val="0"/>
                        </a:spcAft>
                      </a:pPr>
                      <a:r>
                        <a:rPr lang="en-GB" sz="1100" dirty="0">
                          <a:effectLst/>
                        </a:rPr>
                        <a:t>5 × 12 = 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5 ÷ 5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10 ÷ 5 = 2</a:t>
                      </a:r>
                    </a:p>
                    <a:p>
                      <a:pPr algn="ctr">
                        <a:lnSpc>
                          <a:spcPct val="115000"/>
                        </a:lnSpc>
                        <a:spcAft>
                          <a:spcPts val="0"/>
                        </a:spcAft>
                      </a:pPr>
                      <a:r>
                        <a:rPr lang="en-GB" sz="1100" dirty="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20 ÷ 5 = 4</a:t>
                      </a:r>
                    </a:p>
                    <a:p>
                      <a:pPr algn="ctr">
                        <a:lnSpc>
                          <a:spcPct val="115000"/>
                        </a:lnSpc>
                        <a:spcAft>
                          <a:spcPts val="0"/>
                        </a:spcAft>
                      </a:pPr>
                      <a:r>
                        <a:rPr lang="en-GB" sz="1100" dirty="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30 ÷ 5 = 6</a:t>
                      </a:r>
                    </a:p>
                    <a:p>
                      <a:pPr algn="ctr">
                        <a:lnSpc>
                          <a:spcPct val="115000"/>
                        </a:lnSpc>
                        <a:spcAft>
                          <a:spcPts val="0"/>
                        </a:spcAft>
                      </a:pPr>
                      <a:r>
                        <a:rPr lang="en-GB" sz="1100" dirty="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40 ÷ 5 = 8</a:t>
                      </a:r>
                    </a:p>
                    <a:p>
                      <a:pPr algn="ctr">
                        <a:lnSpc>
                          <a:spcPct val="115000"/>
                        </a:lnSpc>
                        <a:spcAft>
                          <a:spcPts val="0"/>
                        </a:spcAft>
                      </a:pPr>
                      <a:r>
                        <a:rPr lang="en-GB" sz="1100" dirty="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50 ÷ 5 = 10</a:t>
                      </a:r>
                    </a:p>
                    <a:p>
                      <a:pPr algn="ctr">
                        <a:lnSpc>
                          <a:spcPct val="115000"/>
                        </a:lnSpc>
                        <a:spcAft>
                          <a:spcPts val="0"/>
                        </a:spcAft>
                      </a:pPr>
                      <a:r>
                        <a:rPr lang="en-GB" sz="1100" dirty="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a:effectLst/>
                        </a:rPr>
                        <a:t>60 ÷ 5 = 12</a:t>
                      </a: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5 </a:t>
            </a:r>
            <a:r>
              <a:rPr lang="en-GB" u="none" dirty="0"/>
              <a:t>multiplied by </a:t>
            </a:r>
            <a:r>
              <a:rPr lang="en-GB" b="0" u="none" dirty="0"/>
              <a:t>7?</a:t>
            </a:r>
          </a:p>
          <a:p>
            <a:pPr algn="l"/>
            <a:r>
              <a:rPr lang="en-GB" b="0" u="none" dirty="0"/>
              <a:t>What is 5</a:t>
            </a:r>
            <a:r>
              <a:rPr lang="en-GB" u="none" dirty="0"/>
              <a:t> times </a:t>
            </a:r>
            <a:r>
              <a:rPr lang="en-GB" b="0" u="none" dirty="0"/>
              <a:t>9?</a:t>
            </a:r>
          </a:p>
          <a:p>
            <a:pPr algn="l"/>
            <a:r>
              <a:rPr lang="en-GB" b="0" u="none" dirty="0"/>
              <a:t>What is 60 </a:t>
            </a:r>
            <a:r>
              <a:rPr lang="en-GB" u="none" dirty="0"/>
              <a:t>divided by </a:t>
            </a:r>
            <a:r>
              <a:rPr lang="en-GB" b="0" u="none" dirty="0"/>
              <a:t>5?</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 × ⃝ = 40 or ⃝ ÷ 5 = 9.</a:t>
            </a:r>
          </a:p>
          <a:p>
            <a:endParaRPr lang="en-GB" dirty="0"/>
          </a:p>
        </p:txBody>
      </p:sp>
    </p:spTree>
    <p:extLst>
      <p:ext uri="{BB962C8B-B14F-4D97-AF65-F5344CB8AC3E}">
        <p14:creationId xmlns:p14="http://schemas.microsoft.com/office/powerpoint/2010/main" val="128872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Autumn 1</a:t>
            </a:r>
          </a:p>
        </p:txBody>
      </p:sp>
      <p:sp>
        <p:nvSpPr>
          <p:cNvPr id="3" name="Text Placeholder 2"/>
          <p:cNvSpPr>
            <a:spLocks noGrp="1"/>
          </p:cNvSpPr>
          <p:nvPr>
            <p:ph type="body" sz="quarter" idx="11"/>
          </p:nvPr>
        </p:nvSpPr>
        <p:spPr/>
        <p:txBody>
          <a:bodyPr/>
          <a:lstStyle/>
          <a:p>
            <a:r>
              <a:rPr lang="en-GB" dirty="0"/>
              <a:t>I know number bonds for all numbers to 20.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a:t>
            </a:r>
            <a:r>
              <a:rPr lang="en-GB" altLang="en-US" dirty="0">
                <a:ea typeface="Calibri" pitchFamily="34" charset="0"/>
                <a:cs typeface="Times New Roman" pitchFamily="18" charset="0"/>
              </a:rPr>
              <a:t> - If your child knows one fact (e.g. </a:t>
            </a:r>
            <a:r>
              <a:rPr lang="en-GB" altLang="en-US" dirty="0"/>
              <a:t>8</a:t>
            </a:r>
            <a:r>
              <a:rPr lang="en-GB" dirty="0"/>
              <a:t> + 5 = 13), 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doubles and near doubles</a:t>
            </a:r>
            <a:r>
              <a:rPr lang="en-GB" altLang="en-US" dirty="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There are missing number questions at </a:t>
            </a:r>
            <a:r>
              <a:rPr lang="en-GB" altLang="en-US" dirty="0">
                <a:cs typeface="Times New Roman" pitchFamily="18" charset="0"/>
                <a:hlinkClick r:id="rId2"/>
              </a:rPr>
              <a:t>www.conkermaths.com</a:t>
            </a:r>
            <a:r>
              <a:rPr lang="en-GB" altLang="en-US" dirty="0">
                <a:cs typeface="Times New Roman" pitchFamily="18" charset="0"/>
              </a:rPr>
              <a:t> .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a:t>Key Vocabulary</a:t>
            </a:r>
          </a:p>
          <a:p>
            <a:pPr algn="l"/>
            <a:r>
              <a:rPr lang="en-GB" b="0" u="none" dirty="0"/>
              <a:t>What do I </a:t>
            </a:r>
            <a:r>
              <a:rPr lang="en-GB" u="none" dirty="0"/>
              <a:t>add </a:t>
            </a:r>
            <a:r>
              <a:rPr lang="en-GB" b="0" u="none" dirty="0"/>
              <a:t>to 5 to make 19?</a:t>
            </a:r>
          </a:p>
          <a:p>
            <a:pPr algn="l"/>
            <a:r>
              <a:rPr lang="en-GB" b="0" u="none" dirty="0"/>
              <a:t>What is 17 </a:t>
            </a:r>
            <a:r>
              <a:rPr lang="en-GB" u="none" dirty="0"/>
              <a:t>take away </a:t>
            </a:r>
            <a:r>
              <a:rPr lang="en-GB" b="0" u="none" dirty="0"/>
              <a:t>6?</a:t>
            </a:r>
          </a:p>
          <a:p>
            <a:pPr algn="l"/>
            <a:r>
              <a:rPr lang="en-GB" b="0" u="none" dirty="0"/>
              <a:t>What is 13 </a:t>
            </a:r>
            <a:r>
              <a:rPr lang="en-GB" u="none" dirty="0"/>
              <a:t>less than </a:t>
            </a:r>
            <a:r>
              <a:rPr lang="en-GB" b="0" u="none" dirty="0"/>
              <a:t>15?</a:t>
            </a:r>
          </a:p>
          <a:p>
            <a:pPr algn="l"/>
            <a:r>
              <a:rPr lang="en-GB" u="none" dirty="0"/>
              <a:t>How many more </a:t>
            </a:r>
            <a:r>
              <a:rPr lang="en-GB" b="0" u="none" dirty="0"/>
              <a:t>than 8 is 11?</a:t>
            </a:r>
          </a:p>
          <a:p>
            <a:pPr algn="l"/>
            <a:r>
              <a:rPr lang="en-GB" b="0" u="none" dirty="0"/>
              <a:t>What is the </a:t>
            </a:r>
            <a:r>
              <a:rPr lang="en-GB" u="none" dirty="0"/>
              <a:t>difference</a:t>
            </a:r>
            <a:r>
              <a:rPr lang="en-GB" b="0" u="none" dirty="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a:ea typeface="Calibri" pitchFamily="34" charset="0"/>
                <a:cs typeface="Times New Roman" pitchFamily="18" charset="0"/>
              </a:rPr>
              <a:t>This list includes the most challenging facts but children will need to learn </a:t>
            </a:r>
            <a:r>
              <a:rPr lang="en-GB" b="1" dirty="0">
                <a:ea typeface="Calibri" pitchFamily="34" charset="0"/>
                <a:cs typeface="Times New Roman" pitchFamily="18" charset="0"/>
              </a:rPr>
              <a:t>all </a:t>
            </a:r>
            <a:r>
              <a:rPr lang="en-GB" dirty="0">
                <a:ea typeface="Calibri" pitchFamily="34" charset="0"/>
                <a:cs typeface="Times New Roman" pitchFamily="18" charset="0"/>
              </a:rPr>
              <a:t>number bonds for each number to 20 (e.g. 15 + 2 = 17). This includes related subtraction facts (e.g. 17 – 2 = 15). </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389759"/>
        </p:xfrm>
        <a:graphic>
          <a:graphicData uri="http://schemas.openxmlformats.org/drawingml/2006/table">
            <a:tbl>
              <a:tblPr firstRow="1" bandRow="1">
                <a:tableStyleId>{2D5ABB26-0587-4C30-8999-92F81FD0307C}</a:tableStyleId>
              </a:tblPr>
              <a:tblGrid>
                <a:gridCol w="115212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2"/>
                    </a:ext>
                  </a:extLst>
                </a:gridCol>
              </a:tblGrid>
              <a:tr h="2109343">
                <a:tc>
                  <a:txBody>
                    <a:bodyPr/>
                    <a:lstStyle/>
                    <a:p>
                      <a:pPr algn="ctr">
                        <a:lnSpc>
                          <a:spcPct val="115000"/>
                        </a:lnSpc>
                        <a:spcAft>
                          <a:spcPts val="0"/>
                        </a:spcAft>
                      </a:pPr>
                      <a:r>
                        <a:rPr lang="en-GB" sz="1100" b="0" dirty="0">
                          <a:effectLst/>
                          <a:latin typeface="Calibri"/>
                          <a:ea typeface="Calibri"/>
                          <a:cs typeface="Times New Roman"/>
                        </a:rPr>
                        <a:t>2 + 9 = 11</a:t>
                      </a:r>
                    </a:p>
                    <a:p>
                      <a:pPr algn="ctr">
                        <a:lnSpc>
                          <a:spcPct val="115000"/>
                        </a:lnSpc>
                        <a:spcAft>
                          <a:spcPts val="0"/>
                        </a:spcAft>
                      </a:pPr>
                      <a:r>
                        <a:rPr lang="en-GB" sz="1100" b="0" dirty="0">
                          <a:effectLst/>
                          <a:latin typeface="Calibri"/>
                          <a:ea typeface="Calibri"/>
                          <a:cs typeface="Times New Roman"/>
                        </a:rPr>
                        <a:t>3 + 8 = 11</a:t>
                      </a:r>
                    </a:p>
                    <a:p>
                      <a:pPr algn="ctr">
                        <a:lnSpc>
                          <a:spcPct val="115000"/>
                        </a:lnSpc>
                        <a:spcAft>
                          <a:spcPts val="0"/>
                        </a:spcAft>
                      </a:pPr>
                      <a:r>
                        <a:rPr lang="en-GB" sz="1100" b="0" dirty="0">
                          <a:effectLst/>
                          <a:latin typeface="Calibri"/>
                          <a:ea typeface="Calibri"/>
                          <a:cs typeface="Times New Roman"/>
                        </a:rPr>
                        <a:t>4 + 7 = 11</a:t>
                      </a:r>
                    </a:p>
                    <a:p>
                      <a:pPr algn="ctr">
                        <a:lnSpc>
                          <a:spcPct val="115000"/>
                        </a:lnSpc>
                        <a:spcAft>
                          <a:spcPts val="0"/>
                        </a:spcAft>
                      </a:pPr>
                      <a:r>
                        <a:rPr lang="en-GB" sz="1100" b="0" dirty="0">
                          <a:effectLst/>
                          <a:latin typeface="Calibri"/>
                          <a:ea typeface="Calibri"/>
                          <a:cs typeface="Times New Roman"/>
                        </a:rPr>
                        <a:t>5 + 6 = 11</a:t>
                      </a:r>
                    </a:p>
                    <a:p>
                      <a:pPr algn="ctr">
                        <a:lnSpc>
                          <a:spcPct val="115000"/>
                        </a:lnSpc>
                        <a:spcAft>
                          <a:spcPts val="0"/>
                        </a:spcAft>
                      </a:pPr>
                      <a:r>
                        <a:rPr lang="en-GB" sz="1100" b="0" dirty="0">
                          <a:effectLst/>
                          <a:latin typeface="Calibri"/>
                          <a:ea typeface="Calibri"/>
                          <a:cs typeface="Times New Roman"/>
                        </a:rPr>
                        <a:t>3</a:t>
                      </a:r>
                      <a:r>
                        <a:rPr lang="en-GB" sz="1100" b="0" baseline="0" dirty="0">
                          <a:effectLst/>
                          <a:latin typeface="Calibri"/>
                          <a:ea typeface="Calibri"/>
                          <a:cs typeface="Times New Roman"/>
                        </a:rPr>
                        <a:t> + 9 = 12</a:t>
                      </a:r>
                    </a:p>
                    <a:p>
                      <a:pPr algn="ctr">
                        <a:lnSpc>
                          <a:spcPct val="115000"/>
                        </a:lnSpc>
                        <a:spcAft>
                          <a:spcPts val="0"/>
                        </a:spcAft>
                      </a:pPr>
                      <a:r>
                        <a:rPr lang="en-GB" sz="1100" b="0" baseline="0" dirty="0">
                          <a:effectLst/>
                          <a:latin typeface="Calibri"/>
                          <a:ea typeface="Calibri"/>
                          <a:cs typeface="Times New Roman"/>
                        </a:rPr>
                        <a:t>4 + 8 = 12</a:t>
                      </a:r>
                    </a:p>
                    <a:p>
                      <a:pPr algn="ctr">
                        <a:lnSpc>
                          <a:spcPct val="115000"/>
                        </a:lnSpc>
                        <a:spcAft>
                          <a:spcPts val="0"/>
                        </a:spcAft>
                      </a:pPr>
                      <a:r>
                        <a:rPr lang="en-GB" sz="1100" b="0" baseline="0" dirty="0">
                          <a:effectLst/>
                          <a:latin typeface="Calibri"/>
                          <a:ea typeface="Calibri"/>
                          <a:cs typeface="Times New Roman"/>
                        </a:rPr>
                        <a:t>5 + 7 = 12</a:t>
                      </a:r>
                    </a:p>
                    <a:p>
                      <a:pPr algn="ctr">
                        <a:lnSpc>
                          <a:spcPct val="115000"/>
                        </a:lnSpc>
                        <a:spcAft>
                          <a:spcPts val="0"/>
                        </a:spcAft>
                      </a:pPr>
                      <a:r>
                        <a:rPr lang="en-GB" sz="1100" b="0" baseline="0" dirty="0">
                          <a:effectLst/>
                          <a:latin typeface="Calibri"/>
                          <a:ea typeface="Calibri"/>
                          <a:cs typeface="Times New Roman"/>
                        </a:rPr>
                        <a:t>6 + 6 = 12</a:t>
                      </a:r>
                    </a:p>
                    <a:p>
                      <a:pPr algn="ctr">
                        <a:lnSpc>
                          <a:spcPct val="115000"/>
                        </a:lnSpc>
                        <a:spcAft>
                          <a:spcPts val="0"/>
                        </a:spcAft>
                      </a:pPr>
                      <a:r>
                        <a:rPr lang="en-GB" sz="1100" b="0" baseline="0" dirty="0">
                          <a:effectLst/>
                          <a:latin typeface="Calibri"/>
                          <a:ea typeface="Calibri"/>
                          <a:cs typeface="Times New Roman"/>
                        </a:rPr>
                        <a:t>4 + 9 = 13</a:t>
                      </a:r>
                    </a:p>
                    <a:p>
                      <a:pPr algn="ctr">
                        <a:lnSpc>
                          <a:spcPct val="115000"/>
                        </a:lnSpc>
                        <a:spcAft>
                          <a:spcPts val="0"/>
                        </a:spcAft>
                      </a:pPr>
                      <a:r>
                        <a:rPr lang="en-GB" sz="1100" b="0" baseline="0" dirty="0">
                          <a:effectLst/>
                          <a:latin typeface="Calibri"/>
                          <a:ea typeface="Calibri"/>
                          <a:cs typeface="Times New Roman"/>
                        </a:rPr>
                        <a:t>5 + 8 = 13</a:t>
                      </a:r>
                    </a:p>
                    <a:p>
                      <a:pPr algn="ctr">
                        <a:lnSpc>
                          <a:spcPct val="115000"/>
                        </a:lnSpc>
                        <a:spcAft>
                          <a:spcPts val="0"/>
                        </a:spcAft>
                      </a:pPr>
                      <a:r>
                        <a:rPr lang="en-GB" sz="1100" b="0" baseline="0" dirty="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a:effectLst/>
                          <a:latin typeface="Calibri"/>
                          <a:ea typeface="Calibri"/>
                          <a:cs typeface="Times New Roman"/>
                        </a:rPr>
                        <a:t>5 + 9 = 14</a:t>
                      </a:r>
                    </a:p>
                    <a:p>
                      <a:pPr algn="ctr">
                        <a:lnSpc>
                          <a:spcPct val="115000"/>
                        </a:lnSpc>
                        <a:spcAft>
                          <a:spcPts val="0"/>
                        </a:spcAft>
                      </a:pPr>
                      <a:r>
                        <a:rPr lang="en-GB" sz="1100" b="0" baseline="0" dirty="0">
                          <a:effectLst/>
                          <a:latin typeface="Calibri"/>
                          <a:ea typeface="Calibri"/>
                          <a:cs typeface="Times New Roman"/>
                        </a:rPr>
                        <a:t>6 + 8 = 14</a:t>
                      </a:r>
                    </a:p>
                    <a:p>
                      <a:pPr algn="ctr">
                        <a:lnSpc>
                          <a:spcPct val="115000"/>
                        </a:lnSpc>
                        <a:spcAft>
                          <a:spcPts val="0"/>
                        </a:spcAft>
                      </a:pPr>
                      <a:r>
                        <a:rPr lang="en-GB" sz="1100" b="0" baseline="0" dirty="0">
                          <a:effectLst/>
                          <a:latin typeface="Calibri"/>
                          <a:ea typeface="Calibri"/>
                          <a:cs typeface="Times New Roman"/>
                        </a:rPr>
                        <a:t>7 + 7 = 14</a:t>
                      </a:r>
                    </a:p>
                    <a:p>
                      <a:pPr algn="ctr">
                        <a:lnSpc>
                          <a:spcPct val="115000"/>
                        </a:lnSpc>
                        <a:spcAft>
                          <a:spcPts val="0"/>
                        </a:spcAft>
                      </a:pPr>
                      <a:r>
                        <a:rPr lang="en-GB" sz="1100" b="0" baseline="0" dirty="0">
                          <a:effectLst/>
                          <a:latin typeface="Calibri"/>
                          <a:ea typeface="Calibri"/>
                          <a:cs typeface="Times New Roman"/>
                        </a:rPr>
                        <a:t>6 + 9 = 15</a:t>
                      </a:r>
                    </a:p>
                    <a:p>
                      <a:pPr algn="ctr">
                        <a:lnSpc>
                          <a:spcPct val="115000"/>
                        </a:lnSpc>
                        <a:spcAft>
                          <a:spcPts val="0"/>
                        </a:spcAft>
                      </a:pPr>
                      <a:r>
                        <a:rPr lang="en-GB" sz="1100" b="0" baseline="0" dirty="0">
                          <a:effectLst/>
                          <a:latin typeface="Calibri"/>
                          <a:ea typeface="Calibri"/>
                          <a:cs typeface="Times New Roman"/>
                        </a:rPr>
                        <a:t>7 + 8 = 15</a:t>
                      </a:r>
                    </a:p>
                    <a:p>
                      <a:pPr algn="ctr">
                        <a:lnSpc>
                          <a:spcPct val="115000"/>
                        </a:lnSpc>
                        <a:spcAft>
                          <a:spcPts val="0"/>
                        </a:spcAft>
                      </a:pPr>
                      <a:r>
                        <a:rPr lang="en-GB" sz="1100" b="0" baseline="0" dirty="0">
                          <a:effectLst/>
                          <a:latin typeface="Calibri"/>
                          <a:ea typeface="Calibri"/>
                          <a:cs typeface="Times New Roman"/>
                        </a:rPr>
                        <a:t>7 + 9 = 16</a:t>
                      </a:r>
                    </a:p>
                    <a:p>
                      <a:pPr algn="ctr">
                        <a:lnSpc>
                          <a:spcPct val="115000"/>
                        </a:lnSpc>
                        <a:spcAft>
                          <a:spcPts val="0"/>
                        </a:spcAft>
                      </a:pPr>
                      <a:r>
                        <a:rPr lang="en-GB" sz="1100" b="0" baseline="0" dirty="0">
                          <a:effectLst/>
                          <a:latin typeface="Calibri"/>
                          <a:ea typeface="Calibri"/>
                          <a:cs typeface="Times New Roman"/>
                        </a:rPr>
                        <a:t>8 + 8 = 16</a:t>
                      </a:r>
                    </a:p>
                    <a:p>
                      <a:pPr algn="ctr">
                        <a:lnSpc>
                          <a:spcPct val="115000"/>
                        </a:lnSpc>
                        <a:spcAft>
                          <a:spcPts val="0"/>
                        </a:spcAft>
                      </a:pPr>
                      <a:r>
                        <a:rPr lang="en-GB" sz="1100" b="0" baseline="0" dirty="0">
                          <a:effectLst/>
                          <a:latin typeface="Calibri"/>
                          <a:ea typeface="Calibri"/>
                          <a:cs typeface="Times New Roman"/>
                        </a:rPr>
                        <a:t>8 + 9 = 17</a:t>
                      </a:r>
                    </a:p>
                    <a:p>
                      <a:pPr algn="ctr">
                        <a:lnSpc>
                          <a:spcPct val="115000"/>
                        </a:lnSpc>
                        <a:spcAft>
                          <a:spcPts val="0"/>
                        </a:spcAft>
                      </a:pPr>
                      <a:r>
                        <a:rPr lang="en-GB" sz="1100" dirty="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a:effectLst/>
                          <a:latin typeface="Calibri"/>
                          <a:ea typeface="Calibri"/>
                          <a:cs typeface="Times New Roman"/>
                        </a:rPr>
                        <a:t>Example</a:t>
                      </a:r>
                      <a:r>
                        <a:rPr lang="en-GB" sz="800" u="sng" baseline="0" dirty="0">
                          <a:effectLst/>
                          <a:latin typeface="Calibri"/>
                          <a:ea typeface="Calibri"/>
                          <a:cs typeface="Times New Roman"/>
                        </a:rPr>
                        <a:t> of a fact family</a:t>
                      </a:r>
                    </a:p>
                    <a:p>
                      <a:pPr algn="ctr">
                        <a:lnSpc>
                          <a:spcPct val="115000"/>
                        </a:lnSpc>
                        <a:spcAft>
                          <a:spcPts val="0"/>
                        </a:spcAft>
                      </a:pPr>
                      <a:r>
                        <a:rPr lang="en-GB" sz="1100" baseline="0" dirty="0">
                          <a:effectLst/>
                          <a:latin typeface="Calibri"/>
                          <a:ea typeface="Calibri"/>
                          <a:cs typeface="Times New Roman"/>
                        </a:rPr>
                        <a:t>6 + 9 = 15</a:t>
                      </a:r>
                    </a:p>
                    <a:p>
                      <a:pPr algn="ctr">
                        <a:lnSpc>
                          <a:spcPct val="115000"/>
                        </a:lnSpc>
                        <a:spcAft>
                          <a:spcPts val="0"/>
                        </a:spcAft>
                      </a:pPr>
                      <a:r>
                        <a:rPr lang="en-GB" sz="1100" baseline="0" dirty="0">
                          <a:effectLst/>
                          <a:latin typeface="Calibri"/>
                          <a:ea typeface="Calibri"/>
                          <a:cs typeface="Times New Roman"/>
                        </a:rPr>
                        <a:t>9 + 6 = 15</a:t>
                      </a:r>
                    </a:p>
                    <a:p>
                      <a:pPr algn="ctr">
                        <a:lnSpc>
                          <a:spcPct val="115000"/>
                        </a:lnSpc>
                        <a:spcAft>
                          <a:spcPts val="0"/>
                        </a:spcAft>
                      </a:pPr>
                      <a:r>
                        <a:rPr lang="en-GB" sz="1100" baseline="0" dirty="0">
                          <a:effectLst/>
                          <a:latin typeface="Calibri"/>
                          <a:ea typeface="Calibri"/>
                          <a:cs typeface="Times New Roman"/>
                        </a:rPr>
                        <a:t>15 – 9 = 6</a:t>
                      </a:r>
                    </a:p>
                    <a:p>
                      <a:pPr algn="ctr">
                        <a:lnSpc>
                          <a:spcPct val="115000"/>
                        </a:lnSpc>
                        <a:spcAft>
                          <a:spcPts val="0"/>
                        </a:spcAft>
                      </a:pPr>
                      <a:r>
                        <a:rPr lang="en-GB" sz="1100" baseline="0" dirty="0">
                          <a:effectLst/>
                          <a:latin typeface="Calibri"/>
                          <a:ea typeface="Calibri"/>
                          <a:cs typeface="Times New Roman"/>
                        </a:rPr>
                        <a:t>15 – 9 = 6</a:t>
                      </a:r>
                    </a:p>
                    <a:p>
                      <a:pPr algn="ctr">
                        <a:lnSpc>
                          <a:spcPct val="115000"/>
                        </a:lnSpc>
                        <a:spcAft>
                          <a:spcPts val="0"/>
                        </a:spcAft>
                      </a:pPr>
                      <a:endParaRPr lang="en-GB" sz="1100" baseline="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a:effectLst/>
                        <a:latin typeface="Calibri"/>
                        <a:ea typeface="Calibri"/>
                        <a:cs typeface="Times New Roman"/>
                      </a:endParaRPr>
                    </a:p>
                    <a:p>
                      <a:pPr algn="ctr">
                        <a:lnSpc>
                          <a:spcPct val="115000"/>
                        </a:lnSpc>
                        <a:spcAft>
                          <a:spcPts val="0"/>
                        </a:spcAft>
                      </a:pPr>
                      <a:endParaRPr lang="en-GB" sz="1100" baseline="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233208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Autumn 2</a:t>
            </a:r>
          </a:p>
        </p:txBody>
      </p:sp>
      <p:sp>
        <p:nvSpPr>
          <p:cNvPr id="3" name="Text Placeholder 2"/>
          <p:cNvSpPr>
            <a:spLocks noGrp="1"/>
          </p:cNvSpPr>
          <p:nvPr>
            <p:ph type="body" sz="quarter" idx="11"/>
          </p:nvPr>
        </p:nvSpPr>
        <p:spPr/>
        <p:txBody>
          <a:bodyPr/>
          <a:lstStyle/>
          <a:p>
            <a:r>
              <a:rPr lang="en-GB" dirty="0"/>
              <a:t>I know the multiplication and division facts for the 3 times table.</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5 = 15), 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dirty="0"/>
              <a:t>3 × 12 = 36. The answer to the multiplication is 36, so 36 ÷ 3 = 12 and 36 ÷ 12 = 3</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3 × 1 = 3</a:t>
                      </a:r>
                    </a:p>
                    <a:p>
                      <a:pPr algn="ctr">
                        <a:lnSpc>
                          <a:spcPct val="115000"/>
                        </a:lnSpc>
                        <a:spcAft>
                          <a:spcPts val="0"/>
                        </a:spcAft>
                      </a:pPr>
                      <a:r>
                        <a:rPr lang="en-GB" sz="1100" dirty="0">
                          <a:effectLst/>
                        </a:rPr>
                        <a:t>3 × 2 = 6</a:t>
                      </a:r>
                    </a:p>
                    <a:p>
                      <a:pPr algn="ctr">
                        <a:lnSpc>
                          <a:spcPct val="115000"/>
                        </a:lnSpc>
                        <a:spcAft>
                          <a:spcPts val="0"/>
                        </a:spcAft>
                      </a:pPr>
                      <a:r>
                        <a:rPr lang="en-GB" sz="1100" dirty="0">
                          <a:effectLst/>
                        </a:rPr>
                        <a:t>3 × 3 = 9</a:t>
                      </a:r>
                    </a:p>
                    <a:p>
                      <a:pPr algn="ctr">
                        <a:lnSpc>
                          <a:spcPct val="115000"/>
                        </a:lnSpc>
                        <a:spcAft>
                          <a:spcPts val="0"/>
                        </a:spcAft>
                      </a:pPr>
                      <a:r>
                        <a:rPr lang="en-GB" sz="1100" dirty="0">
                          <a:effectLst/>
                        </a:rPr>
                        <a:t>3 × 4 = 12</a:t>
                      </a:r>
                    </a:p>
                    <a:p>
                      <a:pPr algn="ctr">
                        <a:lnSpc>
                          <a:spcPct val="115000"/>
                        </a:lnSpc>
                        <a:spcAft>
                          <a:spcPts val="0"/>
                        </a:spcAft>
                      </a:pPr>
                      <a:r>
                        <a:rPr lang="en-GB" sz="1100" dirty="0">
                          <a:effectLst/>
                        </a:rPr>
                        <a:t>3 × 5 = 15</a:t>
                      </a:r>
                    </a:p>
                    <a:p>
                      <a:pPr algn="ctr">
                        <a:lnSpc>
                          <a:spcPct val="115000"/>
                        </a:lnSpc>
                        <a:spcAft>
                          <a:spcPts val="0"/>
                        </a:spcAft>
                      </a:pPr>
                      <a:r>
                        <a:rPr lang="en-GB" sz="1100" dirty="0">
                          <a:effectLst/>
                        </a:rPr>
                        <a:t>3</a:t>
                      </a:r>
                      <a:r>
                        <a:rPr lang="en-GB" sz="1100" baseline="0" dirty="0">
                          <a:effectLst/>
                        </a:rPr>
                        <a:t> </a:t>
                      </a:r>
                      <a:r>
                        <a:rPr lang="en-GB" sz="1100" dirty="0">
                          <a:effectLst/>
                        </a:rPr>
                        <a:t>× 6 = 18</a:t>
                      </a:r>
                    </a:p>
                    <a:p>
                      <a:pPr algn="ctr">
                        <a:lnSpc>
                          <a:spcPct val="115000"/>
                        </a:lnSpc>
                        <a:spcAft>
                          <a:spcPts val="0"/>
                        </a:spcAft>
                      </a:pPr>
                      <a:r>
                        <a:rPr lang="en-GB" sz="1100" dirty="0">
                          <a:effectLst/>
                        </a:rPr>
                        <a:t>3 × 7 = 21</a:t>
                      </a:r>
                    </a:p>
                    <a:p>
                      <a:pPr algn="ctr">
                        <a:lnSpc>
                          <a:spcPct val="115000"/>
                        </a:lnSpc>
                        <a:spcAft>
                          <a:spcPts val="0"/>
                        </a:spcAft>
                      </a:pPr>
                      <a:r>
                        <a:rPr lang="en-GB" sz="1100" dirty="0">
                          <a:effectLst/>
                        </a:rPr>
                        <a:t>3 × 8 = 24</a:t>
                      </a:r>
                    </a:p>
                    <a:p>
                      <a:pPr algn="ctr">
                        <a:lnSpc>
                          <a:spcPct val="115000"/>
                        </a:lnSpc>
                        <a:spcAft>
                          <a:spcPts val="0"/>
                        </a:spcAft>
                      </a:pPr>
                      <a:r>
                        <a:rPr lang="en-GB" sz="1100" dirty="0">
                          <a:effectLst/>
                        </a:rPr>
                        <a:t>3 × 9 = 27</a:t>
                      </a:r>
                    </a:p>
                    <a:p>
                      <a:pPr algn="ctr">
                        <a:lnSpc>
                          <a:spcPct val="115000"/>
                        </a:lnSpc>
                        <a:spcAft>
                          <a:spcPts val="0"/>
                        </a:spcAft>
                      </a:pPr>
                      <a:r>
                        <a:rPr lang="en-GB" sz="1100" dirty="0">
                          <a:effectLst/>
                        </a:rPr>
                        <a:t>3 × 10 = 30</a:t>
                      </a:r>
                    </a:p>
                    <a:p>
                      <a:pPr algn="ctr">
                        <a:lnSpc>
                          <a:spcPct val="115000"/>
                        </a:lnSpc>
                        <a:spcAft>
                          <a:spcPts val="0"/>
                        </a:spcAft>
                      </a:pPr>
                      <a:r>
                        <a:rPr lang="en-GB" sz="1100" dirty="0">
                          <a:effectLst/>
                        </a:rPr>
                        <a:t>3 × 11 = 33</a:t>
                      </a:r>
                    </a:p>
                    <a:p>
                      <a:pPr algn="ctr">
                        <a:lnSpc>
                          <a:spcPct val="115000"/>
                        </a:lnSpc>
                        <a:spcAft>
                          <a:spcPts val="0"/>
                        </a:spcAft>
                      </a:pPr>
                      <a:r>
                        <a:rPr lang="en-GB" sz="1100" dirty="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3 = 3</a:t>
                      </a:r>
                    </a:p>
                    <a:p>
                      <a:pPr algn="ctr">
                        <a:lnSpc>
                          <a:spcPct val="115000"/>
                        </a:lnSpc>
                        <a:spcAft>
                          <a:spcPts val="0"/>
                        </a:spcAft>
                      </a:pPr>
                      <a:r>
                        <a:rPr lang="en-GB" sz="1100" dirty="0">
                          <a:effectLst/>
                        </a:rPr>
                        <a:t>2 × 3 = 6</a:t>
                      </a:r>
                    </a:p>
                    <a:p>
                      <a:pPr algn="ctr">
                        <a:lnSpc>
                          <a:spcPct val="115000"/>
                        </a:lnSpc>
                        <a:spcAft>
                          <a:spcPts val="0"/>
                        </a:spcAft>
                      </a:pPr>
                      <a:r>
                        <a:rPr lang="en-GB" sz="1100" dirty="0">
                          <a:effectLst/>
                        </a:rPr>
                        <a:t>3 × 3 = 9</a:t>
                      </a:r>
                    </a:p>
                    <a:p>
                      <a:pPr algn="ctr">
                        <a:lnSpc>
                          <a:spcPct val="115000"/>
                        </a:lnSpc>
                        <a:spcAft>
                          <a:spcPts val="0"/>
                        </a:spcAft>
                      </a:pPr>
                      <a:r>
                        <a:rPr lang="en-GB" sz="1100" dirty="0">
                          <a:effectLst/>
                        </a:rPr>
                        <a:t>4 × 3</a:t>
                      </a:r>
                      <a:r>
                        <a:rPr lang="en-GB" sz="1100" baseline="0" dirty="0">
                          <a:effectLst/>
                        </a:rPr>
                        <a:t> </a:t>
                      </a:r>
                      <a:r>
                        <a:rPr lang="en-GB" sz="1100" dirty="0">
                          <a:effectLst/>
                        </a:rPr>
                        <a:t>= 12</a:t>
                      </a:r>
                    </a:p>
                    <a:p>
                      <a:pPr algn="ctr">
                        <a:lnSpc>
                          <a:spcPct val="115000"/>
                        </a:lnSpc>
                        <a:spcAft>
                          <a:spcPts val="0"/>
                        </a:spcAft>
                      </a:pPr>
                      <a:r>
                        <a:rPr lang="en-GB" sz="1100" dirty="0">
                          <a:effectLst/>
                        </a:rPr>
                        <a:t>5 × 3 = 15</a:t>
                      </a:r>
                    </a:p>
                    <a:p>
                      <a:pPr algn="ctr">
                        <a:lnSpc>
                          <a:spcPct val="115000"/>
                        </a:lnSpc>
                        <a:spcAft>
                          <a:spcPts val="0"/>
                        </a:spcAft>
                      </a:pPr>
                      <a:r>
                        <a:rPr lang="en-GB" sz="1100" baseline="0" dirty="0">
                          <a:effectLst/>
                        </a:rPr>
                        <a:t>6 </a:t>
                      </a:r>
                      <a:r>
                        <a:rPr lang="en-GB" sz="1100" dirty="0">
                          <a:effectLst/>
                        </a:rPr>
                        <a:t>× 3</a:t>
                      </a:r>
                      <a:r>
                        <a:rPr lang="en-GB" sz="1100" baseline="0" dirty="0">
                          <a:effectLst/>
                        </a:rPr>
                        <a:t> </a:t>
                      </a:r>
                      <a:r>
                        <a:rPr lang="en-GB" sz="1100" dirty="0">
                          <a:effectLst/>
                        </a:rPr>
                        <a:t>= 18</a:t>
                      </a:r>
                    </a:p>
                    <a:p>
                      <a:pPr algn="ctr">
                        <a:lnSpc>
                          <a:spcPct val="115000"/>
                        </a:lnSpc>
                        <a:spcAft>
                          <a:spcPts val="0"/>
                        </a:spcAft>
                      </a:pPr>
                      <a:r>
                        <a:rPr lang="en-GB" sz="1100" dirty="0">
                          <a:effectLst/>
                        </a:rPr>
                        <a:t>7 × 3 = 21</a:t>
                      </a:r>
                    </a:p>
                    <a:p>
                      <a:pPr algn="ctr">
                        <a:lnSpc>
                          <a:spcPct val="115000"/>
                        </a:lnSpc>
                        <a:spcAft>
                          <a:spcPts val="0"/>
                        </a:spcAft>
                      </a:pPr>
                      <a:r>
                        <a:rPr lang="en-GB" sz="1100" dirty="0">
                          <a:effectLst/>
                        </a:rPr>
                        <a:t>8 × 3 = 24</a:t>
                      </a:r>
                    </a:p>
                    <a:p>
                      <a:pPr algn="ctr">
                        <a:lnSpc>
                          <a:spcPct val="115000"/>
                        </a:lnSpc>
                        <a:spcAft>
                          <a:spcPts val="0"/>
                        </a:spcAft>
                      </a:pPr>
                      <a:r>
                        <a:rPr lang="en-GB" sz="1100" dirty="0">
                          <a:effectLst/>
                        </a:rPr>
                        <a:t>9 × 3 = 27</a:t>
                      </a:r>
                    </a:p>
                    <a:p>
                      <a:pPr algn="ctr">
                        <a:lnSpc>
                          <a:spcPct val="115000"/>
                        </a:lnSpc>
                        <a:spcAft>
                          <a:spcPts val="0"/>
                        </a:spcAft>
                      </a:pPr>
                      <a:r>
                        <a:rPr lang="en-GB" sz="1100" dirty="0">
                          <a:effectLst/>
                        </a:rPr>
                        <a:t>10 × 3 = 30</a:t>
                      </a:r>
                    </a:p>
                    <a:p>
                      <a:pPr algn="ctr">
                        <a:lnSpc>
                          <a:spcPct val="115000"/>
                        </a:lnSpc>
                        <a:spcAft>
                          <a:spcPts val="0"/>
                        </a:spcAft>
                      </a:pPr>
                      <a:r>
                        <a:rPr lang="en-GB" sz="1100" dirty="0">
                          <a:effectLst/>
                        </a:rPr>
                        <a:t>11 × 3 = 33</a:t>
                      </a:r>
                    </a:p>
                    <a:p>
                      <a:pPr algn="ctr">
                        <a:lnSpc>
                          <a:spcPct val="115000"/>
                        </a:lnSpc>
                        <a:spcAft>
                          <a:spcPts val="0"/>
                        </a:spcAft>
                      </a:pPr>
                      <a:r>
                        <a:rPr lang="en-GB" sz="1100" dirty="0">
                          <a:effectLst/>
                        </a:rPr>
                        <a:t>12 × 3 = 36</a:t>
                      </a:r>
                      <a:endParaRPr lang="en-GB" sz="1100" dirty="0">
                        <a:effectLst/>
                        <a:latin typeface="Calibri"/>
                        <a:ea typeface="Calibri"/>
                        <a:cs typeface="Times New Roman"/>
                      </a:endParaRP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3 ÷ 3 = 1</a:t>
                      </a:r>
                    </a:p>
                    <a:p>
                      <a:pPr algn="ctr">
                        <a:lnSpc>
                          <a:spcPct val="115000"/>
                        </a:lnSpc>
                        <a:spcAft>
                          <a:spcPts val="0"/>
                        </a:spcAft>
                      </a:pPr>
                      <a:r>
                        <a:rPr lang="en-GB" sz="1100" dirty="0">
                          <a:effectLst/>
                        </a:rPr>
                        <a:t>6 ÷ 3</a:t>
                      </a:r>
                      <a:r>
                        <a:rPr lang="en-GB" sz="1100" baseline="0" dirty="0">
                          <a:effectLst/>
                        </a:rPr>
                        <a:t> </a:t>
                      </a:r>
                      <a:r>
                        <a:rPr lang="en-GB" sz="1100" dirty="0">
                          <a:effectLst/>
                        </a:rPr>
                        <a:t>= 2</a:t>
                      </a:r>
                    </a:p>
                    <a:p>
                      <a:pPr algn="ctr">
                        <a:lnSpc>
                          <a:spcPct val="115000"/>
                        </a:lnSpc>
                        <a:spcAft>
                          <a:spcPts val="0"/>
                        </a:spcAft>
                      </a:pPr>
                      <a:r>
                        <a:rPr lang="en-GB" sz="1100" dirty="0">
                          <a:effectLst/>
                        </a:rPr>
                        <a:t>9 ÷ 3 = 3</a:t>
                      </a:r>
                    </a:p>
                    <a:p>
                      <a:pPr algn="ctr">
                        <a:lnSpc>
                          <a:spcPct val="115000"/>
                        </a:lnSpc>
                        <a:spcAft>
                          <a:spcPts val="0"/>
                        </a:spcAft>
                      </a:pPr>
                      <a:r>
                        <a:rPr lang="en-GB" sz="1100" dirty="0">
                          <a:effectLst/>
                        </a:rPr>
                        <a:t>12 ÷ 3</a:t>
                      </a:r>
                      <a:r>
                        <a:rPr lang="en-GB" sz="1100" baseline="0" dirty="0">
                          <a:effectLst/>
                        </a:rPr>
                        <a:t> </a:t>
                      </a:r>
                      <a:r>
                        <a:rPr lang="en-GB" sz="1100" dirty="0">
                          <a:effectLst/>
                        </a:rPr>
                        <a:t>= 4</a:t>
                      </a:r>
                    </a:p>
                    <a:p>
                      <a:pPr algn="ctr">
                        <a:lnSpc>
                          <a:spcPct val="115000"/>
                        </a:lnSpc>
                        <a:spcAft>
                          <a:spcPts val="0"/>
                        </a:spcAft>
                      </a:pPr>
                      <a:r>
                        <a:rPr lang="en-GB" sz="1100" dirty="0">
                          <a:effectLst/>
                        </a:rPr>
                        <a:t>15</a:t>
                      </a:r>
                      <a:r>
                        <a:rPr lang="en-GB" sz="1100" baseline="0" dirty="0">
                          <a:effectLst/>
                        </a:rPr>
                        <a:t> </a:t>
                      </a:r>
                      <a:r>
                        <a:rPr lang="en-GB" sz="1100" dirty="0">
                          <a:effectLst/>
                        </a:rPr>
                        <a:t>÷ 3 = 5</a:t>
                      </a:r>
                    </a:p>
                    <a:p>
                      <a:pPr algn="ctr">
                        <a:lnSpc>
                          <a:spcPct val="115000"/>
                        </a:lnSpc>
                        <a:spcAft>
                          <a:spcPts val="0"/>
                        </a:spcAft>
                      </a:pPr>
                      <a:r>
                        <a:rPr lang="en-GB" sz="1100" dirty="0">
                          <a:effectLst/>
                        </a:rPr>
                        <a:t>18 ÷ 3</a:t>
                      </a:r>
                      <a:r>
                        <a:rPr lang="en-GB" sz="1100" baseline="0" dirty="0">
                          <a:effectLst/>
                        </a:rPr>
                        <a:t> </a:t>
                      </a:r>
                      <a:r>
                        <a:rPr lang="en-GB" sz="1100" dirty="0">
                          <a:effectLst/>
                        </a:rPr>
                        <a:t>= 6</a:t>
                      </a:r>
                    </a:p>
                    <a:p>
                      <a:pPr algn="ctr">
                        <a:lnSpc>
                          <a:spcPct val="115000"/>
                        </a:lnSpc>
                        <a:spcAft>
                          <a:spcPts val="0"/>
                        </a:spcAft>
                      </a:pPr>
                      <a:r>
                        <a:rPr lang="en-GB" sz="1100" dirty="0">
                          <a:effectLst/>
                        </a:rPr>
                        <a:t>21 ÷ 3 = 7</a:t>
                      </a:r>
                    </a:p>
                    <a:p>
                      <a:pPr algn="ctr">
                        <a:lnSpc>
                          <a:spcPct val="115000"/>
                        </a:lnSpc>
                        <a:spcAft>
                          <a:spcPts val="0"/>
                        </a:spcAft>
                      </a:pPr>
                      <a:r>
                        <a:rPr lang="en-GB" sz="1100" dirty="0">
                          <a:effectLst/>
                        </a:rPr>
                        <a:t>24 ÷ 3</a:t>
                      </a:r>
                      <a:r>
                        <a:rPr lang="en-GB" sz="1100" baseline="0" dirty="0">
                          <a:effectLst/>
                        </a:rPr>
                        <a:t> </a:t>
                      </a:r>
                      <a:r>
                        <a:rPr lang="en-GB" sz="1100" dirty="0">
                          <a:effectLst/>
                        </a:rPr>
                        <a:t>= 8</a:t>
                      </a:r>
                    </a:p>
                    <a:p>
                      <a:pPr algn="ctr">
                        <a:lnSpc>
                          <a:spcPct val="115000"/>
                        </a:lnSpc>
                        <a:spcAft>
                          <a:spcPts val="0"/>
                        </a:spcAft>
                      </a:pPr>
                      <a:r>
                        <a:rPr lang="en-GB" sz="1100" dirty="0">
                          <a:effectLst/>
                        </a:rPr>
                        <a:t>27 ÷ 3 = 9</a:t>
                      </a:r>
                    </a:p>
                    <a:p>
                      <a:pPr algn="ctr">
                        <a:lnSpc>
                          <a:spcPct val="115000"/>
                        </a:lnSpc>
                        <a:spcAft>
                          <a:spcPts val="0"/>
                        </a:spcAft>
                      </a:pPr>
                      <a:r>
                        <a:rPr lang="en-GB" sz="1100" dirty="0">
                          <a:effectLst/>
                        </a:rPr>
                        <a:t>30 ÷ 3</a:t>
                      </a:r>
                      <a:r>
                        <a:rPr lang="en-GB" sz="1100" baseline="0" dirty="0">
                          <a:effectLst/>
                        </a:rPr>
                        <a:t> </a:t>
                      </a:r>
                      <a:r>
                        <a:rPr lang="en-GB" sz="1100" dirty="0">
                          <a:effectLst/>
                        </a:rPr>
                        <a:t>= 10</a:t>
                      </a:r>
                    </a:p>
                    <a:p>
                      <a:pPr algn="ctr">
                        <a:lnSpc>
                          <a:spcPct val="115000"/>
                        </a:lnSpc>
                        <a:spcAft>
                          <a:spcPts val="0"/>
                        </a:spcAft>
                      </a:pPr>
                      <a:r>
                        <a:rPr lang="en-GB" sz="1100" dirty="0">
                          <a:effectLst/>
                        </a:rPr>
                        <a:t>33 ÷ 3 = 11</a:t>
                      </a:r>
                    </a:p>
                    <a:p>
                      <a:pPr algn="ctr">
                        <a:lnSpc>
                          <a:spcPct val="115000"/>
                        </a:lnSpc>
                        <a:spcAft>
                          <a:spcPts val="0"/>
                        </a:spcAft>
                      </a:pPr>
                      <a:r>
                        <a:rPr lang="en-GB" sz="1100" dirty="0">
                          <a:effectLst/>
                        </a:rPr>
                        <a:t>36 ÷ 3</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3 ÷ 1 = 3</a:t>
                      </a:r>
                    </a:p>
                    <a:p>
                      <a:pPr algn="ctr">
                        <a:lnSpc>
                          <a:spcPct val="115000"/>
                        </a:lnSpc>
                        <a:spcAft>
                          <a:spcPts val="0"/>
                        </a:spcAft>
                      </a:pPr>
                      <a:r>
                        <a:rPr lang="en-GB" sz="1100" dirty="0">
                          <a:effectLst/>
                        </a:rPr>
                        <a:t>6 ÷ 2</a:t>
                      </a:r>
                      <a:r>
                        <a:rPr lang="en-GB" sz="1100" baseline="0" dirty="0">
                          <a:effectLst/>
                        </a:rPr>
                        <a:t> </a:t>
                      </a:r>
                      <a:r>
                        <a:rPr lang="en-GB" sz="1100" dirty="0">
                          <a:effectLst/>
                        </a:rPr>
                        <a:t>= 3</a:t>
                      </a:r>
                    </a:p>
                    <a:p>
                      <a:pPr algn="ctr">
                        <a:lnSpc>
                          <a:spcPct val="115000"/>
                        </a:lnSpc>
                        <a:spcAft>
                          <a:spcPts val="0"/>
                        </a:spcAft>
                      </a:pPr>
                      <a:r>
                        <a:rPr lang="en-GB" sz="1100" dirty="0">
                          <a:effectLst/>
                        </a:rPr>
                        <a:t>9 ÷ 3 = 3</a:t>
                      </a:r>
                    </a:p>
                    <a:p>
                      <a:pPr algn="ctr">
                        <a:lnSpc>
                          <a:spcPct val="115000"/>
                        </a:lnSpc>
                        <a:spcAft>
                          <a:spcPts val="0"/>
                        </a:spcAft>
                      </a:pPr>
                      <a:r>
                        <a:rPr lang="en-GB" sz="1100" dirty="0">
                          <a:effectLst/>
                        </a:rPr>
                        <a:t>12 ÷ 4</a:t>
                      </a:r>
                      <a:r>
                        <a:rPr lang="en-GB" sz="1100" baseline="0" dirty="0">
                          <a:effectLst/>
                        </a:rPr>
                        <a:t> </a:t>
                      </a:r>
                      <a:r>
                        <a:rPr lang="en-GB" sz="1100" dirty="0">
                          <a:effectLst/>
                        </a:rPr>
                        <a:t>= 3</a:t>
                      </a:r>
                    </a:p>
                    <a:p>
                      <a:pPr algn="ctr">
                        <a:lnSpc>
                          <a:spcPct val="115000"/>
                        </a:lnSpc>
                        <a:spcAft>
                          <a:spcPts val="0"/>
                        </a:spcAft>
                      </a:pPr>
                      <a:r>
                        <a:rPr lang="en-GB" sz="1100" dirty="0">
                          <a:effectLst/>
                        </a:rPr>
                        <a:t>15</a:t>
                      </a:r>
                      <a:r>
                        <a:rPr lang="en-GB" sz="1100" baseline="0" dirty="0">
                          <a:effectLst/>
                        </a:rPr>
                        <a:t> </a:t>
                      </a:r>
                      <a:r>
                        <a:rPr lang="en-GB" sz="1100" dirty="0">
                          <a:effectLst/>
                        </a:rPr>
                        <a:t>÷ 5 = 3</a:t>
                      </a:r>
                    </a:p>
                    <a:p>
                      <a:pPr algn="ctr">
                        <a:lnSpc>
                          <a:spcPct val="115000"/>
                        </a:lnSpc>
                        <a:spcAft>
                          <a:spcPts val="0"/>
                        </a:spcAft>
                      </a:pPr>
                      <a:r>
                        <a:rPr lang="en-GB" sz="1100" dirty="0">
                          <a:effectLst/>
                        </a:rPr>
                        <a:t>18 ÷ 6</a:t>
                      </a:r>
                      <a:r>
                        <a:rPr lang="en-GB" sz="1100" baseline="0" dirty="0">
                          <a:effectLst/>
                        </a:rPr>
                        <a:t> </a:t>
                      </a:r>
                      <a:r>
                        <a:rPr lang="en-GB" sz="1100" dirty="0">
                          <a:effectLst/>
                        </a:rPr>
                        <a:t>= 3</a:t>
                      </a:r>
                    </a:p>
                    <a:p>
                      <a:pPr algn="ctr">
                        <a:lnSpc>
                          <a:spcPct val="115000"/>
                        </a:lnSpc>
                        <a:spcAft>
                          <a:spcPts val="0"/>
                        </a:spcAft>
                      </a:pPr>
                      <a:r>
                        <a:rPr lang="en-GB" sz="1100" dirty="0">
                          <a:effectLst/>
                        </a:rPr>
                        <a:t>21 ÷ 7 = 3</a:t>
                      </a:r>
                    </a:p>
                    <a:p>
                      <a:pPr algn="ctr">
                        <a:lnSpc>
                          <a:spcPct val="115000"/>
                        </a:lnSpc>
                        <a:spcAft>
                          <a:spcPts val="0"/>
                        </a:spcAft>
                      </a:pPr>
                      <a:r>
                        <a:rPr lang="en-GB" sz="1100" dirty="0">
                          <a:effectLst/>
                        </a:rPr>
                        <a:t>24 ÷ 8</a:t>
                      </a:r>
                      <a:r>
                        <a:rPr lang="en-GB" sz="1100" baseline="0" dirty="0">
                          <a:effectLst/>
                        </a:rPr>
                        <a:t> </a:t>
                      </a:r>
                      <a:r>
                        <a:rPr lang="en-GB" sz="1100" dirty="0">
                          <a:effectLst/>
                        </a:rPr>
                        <a:t>= 3</a:t>
                      </a:r>
                    </a:p>
                    <a:p>
                      <a:pPr algn="ctr">
                        <a:lnSpc>
                          <a:spcPct val="115000"/>
                        </a:lnSpc>
                        <a:spcAft>
                          <a:spcPts val="0"/>
                        </a:spcAft>
                      </a:pPr>
                      <a:r>
                        <a:rPr lang="en-GB" sz="1100" dirty="0">
                          <a:effectLst/>
                        </a:rPr>
                        <a:t>27 ÷ 9 = 3</a:t>
                      </a:r>
                    </a:p>
                    <a:p>
                      <a:pPr algn="ctr">
                        <a:lnSpc>
                          <a:spcPct val="115000"/>
                        </a:lnSpc>
                        <a:spcAft>
                          <a:spcPts val="0"/>
                        </a:spcAft>
                      </a:pPr>
                      <a:r>
                        <a:rPr lang="en-GB" sz="1100" dirty="0">
                          <a:effectLst/>
                        </a:rPr>
                        <a:t>30 ÷ </a:t>
                      </a:r>
                      <a:r>
                        <a:rPr lang="en-GB" sz="1100" baseline="0" dirty="0">
                          <a:effectLst/>
                        </a:rPr>
                        <a:t>10 </a:t>
                      </a:r>
                      <a:r>
                        <a:rPr lang="en-GB" sz="1100" dirty="0">
                          <a:effectLst/>
                        </a:rPr>
                        <a:t>= 3</a:t>
                      </a:r>
                    </a:p>
                    <a:p>
                      <a:pPr algn="ctr">
                        <a:lnSpc>
                          <a:spcPct val="115000"/>
                        </a:lnSpc>
                        <a:spcAft>
                          <a:spcPts val="0"/>
                        </a:spcAft>
                      </a:pPr>
                      <a:r>
                        <a:rPr lang="en-GB" sz="1100" dirty="0">
                          <a:effectLst/>
                        </a:rPr>
                        <a:t>33 ÷ 11 = 3</a:t>
                      </a:r>
                    </a:p>
                    <a:p>
                      <a:pPr algn="ctr">
                        <a:lnSpc>
                          <a:spcPct val="115000"/>
                        </a:lnSpc>
                        <a:spcAft>
                          <a:spcPts val="0"/>
                        </a:spcAft>
                      </a:pPr>
                      <a:r>
                        <a:rPr lang="en-GB" sz="1100" dirty="0">
                          <a:effectLst/>
                        </a:rPr>
                        <a:t>36 ÷ 12</a:t>
                      </a:r>
                      <a:r>
                        <a:rPr lang="en-GB" sz="1100" baseline="0" dirty="0">
                          <a:effectLst/>
                        </a:rPr>
                        <a:t> </a:t>
                      </a:r>
                      <a:r>
                        <a:rPr lang="en-GB" sz="1100" dirty="0">
                          <a:effectLst/>
                        </a:rPr>
                        <a:t>= 3</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3 </a:t>
            </a:r>
            <a:r>
              <a:rPr lang="en-GB" u="none" dirty="0"/>
              <a:t>multiplied by </a:t>
            </a:r>
            <a:r>
              <a:rPr lang="en-GB" b="0" u="none" dirty="0"/>
              <a:t>8?</a:t>
            </a:r>
          </a:p>
          <a:p>
            <a:pPr algn="l"/>
            <a:r>
              <a:rPr lang="en-GB" b="0" u="none" dirty="0"/>
              <a:t>What is 8</a:t>
            </a:r>
            <a:r>
              <a:rPr lang="en-GB" u="none" dirty="0"/>
              <a:t> times </a:t>
            </a:r>
            <a:r>
              <a:rPr lang="en-GB" b="0" u="none" dirty="0"/>
              <a:t>3?</a:t>
            </a:r>
          </a:p>
          <a:p>
            <a:pPr algn="l"/>
            <a:r>
              <a:rPr lang="en-GB" b="0" u="none" dirty="0"/>
              <a:t>What is 24 </a:t>
            </a:r>
            <a:r>
              <a:rPr lang="en-GB" u="none" dirty="0"/>
              <a:t>divided by </a:t>
            </a:r>
            <a:r>
              <a:rPr lang="en-GB" b="0" u="none" dirty="0"/>
              <a:t>3?</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 × ⃝ = 18 or ⃝ ÷ 3 = 11.</a:t>
            </a:r>
          </a:p>
          <a:p>
            <a:endParaRPr lang="en-GB" dirty="0"/>
          </a:p>
        </p:txBody>
      </p:sp>
    </p:spTree>
    <p:extLst>
      <p:ext uri="{BB962C8B-B14F-4D97-AF65-F5344CB8AC3E}">
        <p14:creationId xmlns:p14="http://schemas.microsoft.com/office/powerpoint/2010/main" val="1219837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Spring 1</a:t>
            </a:r>
          </a:p>
        </p:txBody>
      </p:sp>
      <p:sp>
        <p:nvSpPr>
          <p:cNvPr id="3" name="Text Placeholder 2"/>
          <p:cNvSpPr>
            <a:spLocks noGrp="1"/>
          </p:cNvSpPr>
          <p:nvPr>
            <p:ph type="body" sz="quarter" idx="11"/>
          </p:nvPr>
        </p:nvSpPr>
        <p:spPr/>
        <p:txBody>
          <a:bodyPr>
            <a:normAutofit/>
          </a:bodyPr>
          <a:lstStyle/>
          <a:p>
            <a:r>
              <a:rPr lang="en-GB" dirty="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Use rhymes and memory games</a:t>
            </a:r>
            <a:r>
              <a:rPr lang="en-GB" altLang="en-US" dirty="0">
                <a:cs typeface="Arial" pitchFamily="34" charset="0"/>
              </a:rPr>
              <a:t>– The rhyme, </a:t>
            </a:r>
            <a:r>
              <a:rPr lang="en-GB" altLang="en-US" i="1" dirty="0">
                <a:cs typeface="Arial" pitchFamily="34" charset="0"/>
              </a:rPr>
              <a:t>Thirty days hath September</a:t>
            </a:r>
            <a:r>
              <a:rPr lang="en-GB" altLang="en-US" dirty="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t>Use calendars</a:t>
            </a:r>
            <a:r>
              <a:rPr lang="en-GB" altLang="en-US" dirty="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t>How long is a minute?</a:t>
            </a:r>
            <a:r>
              <a:rPr lang="en-GB" altLang="en-US" dirty="0"/>
              <a:t> – Ask your child to sit with their  eyes closed for exactly one minute while you time them. Can they guess the length of a minute? Carry out different activities for one minute. How many times can they jump in sixty seconds?</a:t>
            </a:r>
            <a:endParaRPr lang="en-GB" altLang="en-US" u="sng"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extLst>
                    <a:ext uri="{9D8B030D-6E8A-4147-A177-3AD203B41FA5}">
                      <a16:colId xmlns="" xmlns:a16="http://schemas.microsoft.com/office/drawing/2014/main" val="20000"/>
                    </a:ext>
                  </a:extLst>
                </a:gridCol>
                <a:gridCol w="688770">
                  <a:extLst>
                    <a:ext uri="{9D8B030D-6E8A-4147-A177-3AD203B41FA5}">
                      <a16:colId xmlns="" xmlns:a16="http://schemas.microsoft.com/office/drawing/2014/main" val="20001"/>
                    </a:ext>
                  </a:extLst>
                </a:gridCol>
                <a:gridCol w="939236">
                  <a:extLst>
                    <a:ext uri="{9D8B030D-6E8A-4147-A177-3AD203B41FA5}">
                      <a16:colId xmlns="" xmlns:a16="http://schemas.microsoft.com/office/drawing/2014/main" val="20002"/>
                    </a:ext>
                  </a:extLst>
                </a:gridCol>
                <a:gridCol w="438308">
                  <a:extLst>
                    <a:ext uri="{9D8B030D-6E8A-4147-A177-3AD203B41FA5}">
                      <a16:colId xmlns="" xmlns:a16="http://schemas.microsoft.com/office/drawing/2014/main" val="20003"/>
                    </a:ext>
                  </a:extLst>
                </a:gridCol>
              </a:tblGrid>
              <a:tr h="0">
                <a:tc gridSpan="4">
                  <a:txBody>
                    <a:bodyPr/>
                    <a:lstStyle/>
                    <a:p>
                      <a:pPr algn="ctr"/>
                      <a:r>
                        <a:rPr lang="en-GB" sz="1200" b="0" u="sng" dirty="0">
                          <a:solidFill>
                            <a:schemeClr val="tx1"/>
                          </a:solidFill>
                          <a:latin typeface="Calibri" panose="020F0502020204030204" pitchFamily="34" charset="0"/>
                        </a:rPr>
                        <a:t>Number</a:t>
                      </a:r>
                      <a:r>
                        <a:rPr lang="en-GB" sz="1200" b="0" u="sng" baseline="0" dirty="0">
                          <a:solidFill>
                            <a:schemeClr val="tx1"/>
                          </a:solidFill>
                          <a:latin typeface="Calibri" panose="020F0502020204030204" pitchFamily="34" charset="0"/>
                        </a:rPr>
                        <a:t> of days in each month</a:t>
                      </a:r>
                      <a:endParaRPr lang="en-GB" sz="1200" b="0" u="sng" dirty="0">
                        <a:solidFill>
                          <a:schemeClr val="tx1"/>
                        </a:solidFill>
                        <a:latin typeface="Calibri" panose="020F0502020204030204" pitchFamily="34" charset="0"/>
                      </a:endParaRPr>
                    </a:p>
                  </a:txBody>
                  <a:tcPr>
                    <a:solidFill>
                      <a:schemeClr val="bg1"/>
                    </a:solidFill>
                  </a:tcPr>
                </a:tc>
                <a:tc hMerge="1">
                  <a:txBody>
                    <a:bodyPr/>
                    <a:lstStyle/>
                    <a:p>
                      <a:endParaRPr lang="en-GB" sz="1200" b="0" dirty="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 xmlns:a16="http://schemas.microsoft.com/office/drawing/2014/main" val="10000"/>
                  </a:ext>
                </a:extLst>
              </a:tr>
              <a:tr h="1296144">
                <a:tc>
                  <a:txBody>
                    <a:bodyPr/>
                    <a:lstStyle/>
                    <a:p>
                      <a:r>
                        <a:rPr lang="en-GB" sz="1200" b="0" dirty="0">
                          <a:solidFill>
                            <a:schemeClr val="tx1"/>
                          </a:solidFill>
                          <a:latin typeface="Calibri" panose="020F0502020204030204" pitchFamily="34" charset="0"/>
                        </a:rPr>
                        <a:t>January</a:t>
                      </a:r>
                    </a:p>
                    <a:p>
                      <a:r>
                        <a:rPr lang="en-GB" sz="1200" b="0" dirty="0">
                          <a:solidFill>
                            <a:schemeClr val="tx1"/>
                          </a:solidFill>
                          <a:latin typeface="Calibri" panose="020F0502020204030204" pitchFamily="34" charset="0"/>
                        </a:rPr>
                        <a:t>February</a:t>
                      </a:r>
                    </a:p>
                    <a:p>
                      <a:r>
                        <a:rPr lang="en-GB" sz="1200" b="0" dirty="0">
                          <a:solidFill>
                            <a:schemeClr val="tx1"/>
                          </a:solidFill>
                          <a:latin typeface="Calibri" panose="020F0502020204030204" pitchFamily="34" charset="0"/>
                        </a:rPr>
                        <a:t>March</a:t>
                      </a:r>
                    </a:p>
                    <a:p>
                      <a:r>
                        <a:rPr lang="en-GB" sz="1200" b="0" dirty="0">
                          <a:solidFill>
                            <a:schemeClr val="tx1"/>
                          </a:solidFill>
                          <a:latin typeface="Calibri" panose="020F0502020204030204" pitchFamily="34" charset="0"/>
                        </a:rPr>
                        <a:t>April</a:t>
                      </a:r>
                    </a:p>
                    <a:p>
                      <a:r>
                        <a:rPr lang="en-GB" sz="1200" b="0" dirty="0">
                          <a:solidFill>
                            <a:schemeClr val="tx1"/>
                          </a:solidFill>
                          <a:latin typeface="Calibri" panose="020F0502020204030204" pitchFamily="34" charset="0"/>
                        </a:rPr>
                        <a:t>May</a:t>
                      </a:r>
                    </a:p>
                    <a:p>
                      <a:r>
                        <a:rPr lang="en-GB" sz="1200" b="0" dirty="0">
                          <a:solidFill>
                            <a:schemeClr val="tx1"/>
                          </a:solidFill>
                          <a:latin typeface="Calibri" panose="020F0502020204030204" pitchFamily="34" charset="0"/>
                        </a:rPr>
                        <a:t>June</a:t>
                      </a:r>
                    </a:p>
                  </a:txBody>
                  <a:tcPr>
                    <a:solidFill>
                      <a:schemeClr val="bg1"/>
                    </a:solidFill>
                  </a:tcPr>
                </a:tc>
                <a:tc>
                  <a:txBody>
                    <a:bodyPr/>
                    <a:lstStyle/>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28/29</a:t>
                      </a:r>
                    </a:p>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30</a:t>
                      </a:r>
                    </a:p>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a:solidFill>
                            <a:schemeClr val="tx1"/>
                          </a:solidFill>
                          <a:latin typeface="Calibri" panose="020F0502020204030204" pitchFamily="34" charset="0"/>
                          <a:ea typeface="+mn-ea"/>
                          <a:cs typeface="+mn-cs"/>
                        </a:rPr>
                        <a:t>July</a:t>
                      </a:r>
                    </a:p>
                    <a:p>
                      <a:r>
                        <a:rPr kumimoji="0" lang="en-GB" sz="1200" b="0" kern="1200" dirty="0">
                          <a:solidFill>
                            <a:schemeClr val="tx1"/>
                          </a:solidFill>
                          <a:latin typeface="Calibri" panose="020F0502020204030204" pitchFamily="34" charset="0"/>
                          <a:ea typeface="+mn-ea"/>
                          <a:cs typeface="+mn-cs"/>
                        </a:rPr>
                        <a:t>August</a:t>
                      </a:r>
                    </a:p>
                    <a:p>
                      <a:r>
                        <a:rPr kumimoji="0" lang="en-GB" sz="1200" b="0" kern="1200" dirty="0">
                          <a:solidFill>
                            <a:schemeClr val="tx1"/>
                          </a:solidFill>
                          <a:latin typeface="Calibri" panose="020F0502020204030204" pitchFamily="34" charset="0"/>
                          <a:ea typeface="+mn-ea"/>
                          <a:cs typeface="+mn-cs"/>
                        </a:rPr>
                        <a:t>September</a:t>
                      </a:r>
                    </a:p>
                    <a:p>
                      <a:r>
                        <a:rPr kumimoji="0" lang="en-GB" sz="1200" b="0" kern="1200" dirty="0">
                          <a:solidFill>
                            <a:schemeClr val="tx1"/>
                          </a:solidFill>
                          <a:latin typeface="Calibri" panose="020F0502020204030204" pitchFamily="34" charset="0"/>
                          <a:ea typeface="+mn-ea"/>
                          <a:cs typeface="+mn-cs"/>
                        </a:rPr>
                        <a:t>October</a:t>
                      </a:r>
                    </a:p>
                    <a:p>
                      <a:r>
                        <a:rPr kumimoji="0" lang="en-GB" sz="1200" b="0" kern="1200" dirty="0">
                          <a:solidFill>
                            <a:schemeClr val="tx1"/>
                          </a:solidFill>
                          <a:latin typeface="Calibri" panose="020F0502020204030204" pitchFamily="34" charset="0"/>
                          <a:ea typeface="+mn-ea"/>
                          <a:cs typeface="+mn-cs"/>
                        </a:rPr>
                        <a:t>November</a:t>
                      </a:r>
                    </a:p>
                    <a:p>
                      <a:r>
                        <a:rPr kumimoji="0" lang="en-GB" sz="1200" b="0" kern="1200" dirty="0">
                          <a:solidFill>
                            <a:schemeClr val="tx1"/>
                          </a:solidFill>
                          <a:latin typeface="Calibri" panose="020F0502020204030204" pitchFamily="34" charset="0"/>
                          <a:ea typeface="+mn-ea"/>
                          <a:cs typeface="+mn-cs"/>
                        </a:rPr>
                        <a:t>December</a:t>
                      </a:r>
                    </a:p>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30</a:t>
                      </a:r>
                    </a:p>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30</a:t>
                      </a:r>
                    </a:p>
                    <a:p>
                      <a:r>
                        <a:rPr kumimoji="0" lang="en-GB" sz="1200" b="0" kern="1200" dirty="0">
                          <a:solidFill>
                            <a:schemeClr val="tx1"/>
                          </a:solidFill>
                          <a:latin typeface="Calibri" panose="020F0502020204030204" pitchFamily="34" charset="0"/>
                          <a:ea typeface="+mn-ea"/>
                          <a:cs typeface="+mn-cs"/>
                        </a:rPr>
                        <a:t>31</a:t>
                      </a:r>
                    </a:p>
                  </a:txBody>
                  <a:tcPr>
                    <a:solidFill>
                      <a:schemeClr val="bg1"/>
                    </a:solidFill>
                  </a:tcPr>
                </a:tc>
                <a:extLst>
                  <a:ext uri="{0D108BD9-81ED-4DB2-BD59-A6C34878D82A}">
                    <a16:rowId xmlns="" xmlns:a16="http://schemas.microsoft.com/office/drawing/2014/main" val="10001"/>
                  </a:ext>
                </a:extLst>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a:ea typeface="Calibri" pitchFamily="34" charset="0"/>
                <a:cs typeface="Times New Roman" pitchFamily="18" charset="0"/>
              </a:rPr>
              <a:t>What day comes after  30</a:t>
            </a:r>
            <a:r>
              <a:rPr lang="en-GB" altLang="en-US" baseline="30000" dirty="0">
                <a:ea typeface="Calibri" pitchFamily="34" charset="0"/>
                <a:cs typeface="Times New Roman" pitchFamily="18" charset="0"/>
              </a:rPr>
              <a:t>th</a:t>
            </a:r>
            <a:r>
              <a:rPr lang="en-GB" altLang="en-US" dirty="0">
                <a:ea typeface="Calibri" pitchFamily="34" charset="0"/>
                <a:cs typeface="Times New Roman" pitchFamily="18" charset="0"/>
              </a:rPr>
              <a:t> April?</a:t>
            </a:r>
          </a:p>
          <a:p>
            <a:pPr lvl="0"/>
            <a:r>
              <a:rPr lang="en-GB" altLang="en-US" dirty="0">
                <a:ea typeface="Calibri" pitchFamily="34" charset="0"/>
                <a:cs typeface="Times New Roman" pitchFamily="18" charset="0"/>
              </a:rPr>
              <a:t>What day comes before 1</a:t>
            </a:r>
            <a:r>
              <a:rPr lang="en-GB" altLang="en-US" baseline="30000" dirty="0">
                <a:ea typeface="Calibri" pitchFamily="34" charset="0"/>
                <a:cs typeface="Times New Roman" pitchFamily="18" charset="0"/>
              </a:rPr>
              <a:t>st</a:t>
            </a:r>
            <a:r>
              <a:rPr lang="en-GB" altLang="en-US" dirty="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499885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Spring 2</a:t>
            </a:r>
          </a:p>
        </p:txBody>
      </p:sp>
      <p:sp>
        <p:nvSpPr>
          <p:cNvPr id="3" name="Text Placeholder 2"/>
          <p:cNvSpPr>
            <a:spLocks noGrp="1"/>
          </p:cNvSpPr>
          <p:nvPr>
            <p:ph type="body" sz="quarter" idx="11"/>
          </p:nvPr>
        </p:nvSpPr>
        <p:spPr/>
        <p:txBody>
          <a:bodyPr/>
          <a:lstStyle/>
          <a:p>
            <a:r>
              <a:rPr lang="en-GB" dirty="0"/>
              <a:t>I know the multiplication and division facts for the 4 times table.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5 and 10 times tables.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and double again</a:t>
            </a:r>
            <a:r>
              <a:rPr lang="en-GB" altLang="en-US" dirty="0">
                <a:cs typeface="Arial" pitchFamily="34" charset="0"/>
              </a:rPr>
              <a:t> – Multiplying a number by 4 is the same as doubling and doubling again. Double 6 is 12 and double 12 is 24, so 6 </a:t>
            </a:r>
            <a:r>
              <a:rPr lang="en-GB" dirty="0"/>
              <a:t>× 4 = 24.</a:t>
            </a:r>
            <a:endParaRPr lang="en-GB"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altLang="en-US" dirty="0"/>
              <a:t>12</a:t>
            </a:r>
            <a:r>
              <a:rPr lang="en-GB" dirty="0"/>
              <a:t> × 4 = 48), can they tell you the other three facts in the same fact family?</a:t>
            </a: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4 × 1 = 4</a:t>
                      </a:r>
                    </a:p>
                    <a:p>
                      <a:pPr algn="ctr">
                        <a:lnSpc>
                          <a:spcPct val="115000"/>
                        </a:lnSpc>
                        <a:spcAft>
                          <a:spcPts val="0"/>
                        </a:spcAft>
                      </a:pPr>
                      <a:r>
                        <a:rPr lang="en-GB" sz="1100" dirty="0">
                          <a:effectLst/>
                        </a:rPr>
                        <a:t>4 × 2 = 8</a:t>
                      </a:r>
                    </a:p>
                    <a:p>
                      <a:pPr algn="ctr">
                        <a:lnSpc>
                          <a:spcPct val="115000"/>
                        </a:lnSpc>
                        <a:spcAft>
                          <a:spcPts val="0"/>
                        </a:spcAft>
                      </a:pPr>
                      <a:r>
                        <a:rPr lang="en-GB" sz="1100" dirty="0">
                          <a:effectLst/>
                        </a:rPr>
                        <a:t>4 × 3 = 12</a:t>
                      </a:r>
                    </a:p>
                    <a:p>
                      <a:pPr algn="ctr">
                        <a:lnSpc>
                          <a:spcPct val="115000"/>
                        </a:lnSpc>
                        <a:spcAft>
                          <a:spcPts val="0"/>
                        </a:spcAft>
                      </a:pPr>
                      <a:r>
                        <a:rPr lang="en-GB" sz="1100" dirty="0">
                          <a:effectLst/>
                        </a:rPr>
                        <a:t>4 × 4 = 16</a:t>
                      </a:r>
                    </a:p>
                    <a:p>
                      <a:pPr algn="ctr">
                        <a:lnSpc>
                          <a:spcPct val="115000"/>
                        </a:lnSpc>
                        <a:spcAft>
                          <a:spcPts val="0"/>
                        </a:spcAft>
                      </a:pPr>
                      <a:r>
                        <a:rPr lang="en-GB" sz="1100" dirty="0">
                          <a:effectLst/>
                        </a:rPr>
                        <a:t>4 × 5 = 20</a:t>
                      </a:r>
                    </a:p>
                    <a:p>
                      <a:pPr algn="ctr">
                        <a:lnSpc>
                          <a:spcPct val="115000"/>
                        </a:lnSpc>
                        <a:spcAft>
                          <a:spcPts val="0"/>
                        </a:spcAft>
                      </a:pPr>
                      <a:r>
                        <a:rPr lang="en-GB" sz="1100" baseline="0" dirty="0">
                          <a:effectLst/>
                        </a:rPr>
                        <a:t>4 </a:t>
                      </a:r>
                      <a:r>
                        <a:rPr lang="en-GB" sz="1100" dirty="0">
                          <a:effectLst/>
                        </a:rPr>
                        <a:t>× 6 = 24</a:t>
                      </a:r>
                    </a:p>
                    <a:p>
                      <a:pPr algn="ctr">
                        <a:lnSpc>
                          <a:spcPct val="115000"/>
                        </a:lnSpc>
                        <a:spcAft>
                          <a:spcPts val="0"/>
                        </a:spcAft>
                      </a:pPr>
                      <a:r>
                        <a:rPr lang="en-GB" sz="1100" dirty="0">
                          <a:effectLst/>
                        </a:rPr>
                        <a:t>4 × 7 = 28</a:t>
                      </a:r>
                    </a:p>
                    <a:p>
                      <a:pPr algn="ctr">
                        <a:lnSpc>
                          <a:spcPct val="115000"/>
                        </a:lnSpc>
                        <a:spcAft>
                          <a:spcPts val="0"/>
                        </a:spcAft>
                      </a:pPr>
                      <a:r>
                        <a:rPr lang="en-GB" sz="1100" dirty="0">
                          <a:effectLst/>
                        </a:rPr>
                        <a:t>4 × 8 = 32</a:t>
                      </a:r>
                    </a:p>
                    <a:p>
                      <a:pPr algn="ctr">
                        <a:lnSpc>
                          <a:spcPct val="115000"/>
                        </a:lnSpc>
                        <a:spcAft>
                          <a:spcPts val="0"/>
                        </a:spcAft>
                      </a:pPr>
                      <a:r>
                        <a:rPr lang="en-GB" sz="1100" dirty="0">
                          <a:effectLst/>
                        </a:rPr>
                        <a:t>4 × 9 = 36</a:t>
                      </a:r>
                    </a:p>
                    <a:p>
                      <a:pPr algn="ctr">
                        <a:lnSpc>
                          <a:spcPct val="115000"/>
                        </a:lnSpc>
                        <a:spcAft>
                          <a:spcPts val="0"/>
                        </a:spcAft>
                      </a:pPr>
                      <a:r>
                        <a:rPr lang="en-GB" sz="1100" dirty="0">
                          <a:effectLst/>
                        </a:rPr>
                        <a:t>4 × 10 = 40</a:t>
                      </a:r>
                    </a:p>
                    <a:p>
                      <a:pPr algn="ctr">
                        <a:lnSpc>
                          <a:spcPct val="115000"/>
                        </a:lnSpc>
                        <a:spcAft>
                          <a:spcPts val="0"/>
                        </a:spcAft>
                      </a:pPr>
                      <a:r>
                        <a:rPr lang="en-GB" sz="1100" dirty="0">
                          <a:effectLst/>
                        </a:rPr>
                        <a:t>4 × 11 = 44</a:t>
                      </a:r>
                    </a:p>
                    <a:p>
                      <a:pPr algn="ctr">
                        <a:lnSpc>
                          <a:spcPct val="115000"/>
                        </a:lnSpc>
                        <a:spcAft>
                          <a:spcPts val="0"/>
                        </a:spcAft>
                      </a:pPr>
                      <a:r>
                        <a:rPr lang="en-GB" sz="1100" dirty="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4 = 4</a:t>
                      </a:r>
                    </a:p>
                    <a:p>
                      <a:pPr algn="ctr">
                        <a:lnSpc>
                          <a:spcPct val="115000"/>
                        </a:lnSpc>
                        <a:spcAft>
                          <a:spcPts val="0"/>
                        </a:spcAft>
                      </a:pPr>
                      <a:r>
                        <a:rPr lang="en-GB" sz="1100" dirty="0">
                          <a:effectLst/>
                        </a:rPr>
                        <a:t>2 × 4 = 8</a:t>
                      </a:r>
                    </a:p>
                    <a:p>
                      <a:pPr algn="ctr">
                        <a:lnSpc>
                          <a:spcPct val="115000"/>
                        </a:lnSpc>
                        <a:spcAft>
                          <a:spcPts val="0"/>
                        </a:spcAft>
                      </a:pPr>
                      <a:r>
                        <a:rPr lang="en-GB" sz="1100" dirty="0">
                          <a:effectLst/>
                        </a:rPr>
                        <a:t>3 × 4 = 12</a:t>
                      </a:r>
                    </a:p>
                    <a:p>
                      <a:pPr algn="ctr">
                        <a:lnSpc>
                          <a:spcPct val="115000"/>
                        </a:lnSpc>
                        <a:spcAft>
                          <a:spcPts val="0"/>
                        </a:spcAft>
                      </a:pPr>
                      <a:r>
                        <a:rPr lang="en-GB" sz="1100" dirty="0">
                          <a:effectLst/>
                        </a:rPr>
                        <a:t>4 × 4</a:t>
                      </a:r>
                      <a:r>
                        <a:rPr lang="en-GB" sz="1100" baseline="0" dirty="0">
                          <a:effectLst/>
                        </a:rPr>
                        <a:t> </a:t>
                      </a:r>
                      <a:r>
                        <a:rPr lang="en-GB" sz="1100" dirty="0">
                          <a:effectLst/>
                        </a:rPr>
                        <a:t>= 16</a:t>
                      </a:r>
                    </a:p>
                    <a:p>
                      <a:pPr algn="ctr">
                        <a:lnSpc>
                          <a:spcPct val="115000"/>
                        </a:lnSpc>
                        <a:spcAft>
                          <a:spcPts val="0"/>
                        </a:spcAft>
                      </a:pPr>
                      <a:r>
                        <a:rPr lang="en-GB" sz="1100" dirty="0">
                          <a:effectLst/>
                        </a:rPr>
                        <a:t>5 × 4 = 20</a:t>
                      </a:r>
                    </a:p>
                    <a:p>
                      <a:pPr algn="ctr">
                        <a:lnSpc>
                          <a:spcPct val="115000"/>
                        </a:lnSpc>
                        <a:spcAft>
                          <a:spcPts val="0"/>
                        </a:spcAft>
                      </a:pPr>
                      <a:r>
                        <a:rPr lang="en-GB" sz="1100" baseline="0" dirty="0">
                          <a:effectLst/>
                        </a:rPr>
                        <a:t>6 </a:t>
                      </a:r>
                      <a:r>
                        <a:rPr lang="en-GB" sz="1100" dirty="0">
                          <a:effectLst/>
                        </a:rPr>
                        <a:t>× 4</a:t>
                      </a:r>
                      <a:r>
                        <a:rPr lang="en-GB" sz="1100" baseline="0" dirty="0">
                          <a:effectLst/>
                        </a:rPr>
                        <a:t> </a:t>
                      </a:r>
                      <a:r>
                        <a:rPr lang="en-GB" sz="1100" dirty="0">
                          <a:effectLst/>
                        </a:rPr>
                        <a:t>= 24</a:t>
                      </a:r>
                    </a:p>
                    <a:p>
                      <a:pPr algn="ctr">
                        <a:lnSpc>
                          <a:spcPct val="115000"/>
                        </a:lnSpc>
                        <a:spcAft>
                          <a:spcPts val="0"/>
                        </a:spcAft>
                      </a:pPr>
                      <a:r>
                        <a:rPr lang="en-GB" sz="1100" dirty="0">
                          <a:effectLst/>
                        </a:rPr>
                        <a:t>7 × 4 = 28</a:t>
                      </a:r>
                    </a:p>
                    <a:p>
                      <a:pPr algn="ctr">
                        <a:lnSpc>
                          <a:spcPct val="115000"/>
                        </a:lnSpc>
                        <a:spcAft>
                          <a:spcPts val="0"/>
                        </a:spcAft>
                      </a:pPr>
                      <a:r>
                        <a:rPr lang="en-GB" sz="1100" dirty="0">
                          <a:effectLst/>
                        </a:rPr>
                        <a:t>8 × 4 = 32</a:t>
                      </a:r>
                    </a:p>
                    <a:p>
                      <a:pPr algn="ctr">
                        <a:lnSpc>
                          <a:spcPct val="115000"/>
                        </a:lnSpc>
                        <a:spcAft>
                          <a:spcPts val="0"/>
                        </a:spcAft>
                      </a:pPr>
                      <a:r>
                        <a:rPr lang="en-GB" sz="1100" dirty="0">
                          <a:effectLst/>
                        </a:rPr>
                        <a:t>9 × 4 = 36</a:t>
                      </a:r>
                    </a:p>
                    <a:p>
                      <a:pPr algn="ctr">
                        <a:lnSpc>
                          <a:spcPct val="115000"/>
                        </a:lnSpc>
                        <a:spcAft>
                          <a:spcPts val="0"/>
                        </a:spcAft>
                      </a:pPr>
                      <a:r>
                        <a:rPr lang="en-GB" sz="1100" dirty="0">
                          <a:effectLst/>
                        </a:rPr>
                        <a:t>10 × 4 = 40</a:t>
                      </a:r>
                    </a:p>
                    <a:p>
                      <a:pPr algn="ctr">
                        <a:lnSpc>
                          <a:spcPct val="115000"/>
                        </a:lnSpc>
                        <a:spcAft>
                          <a:spcPts val="0"/>
                        </a:spcAft>
                      </a:pPr>
                      <a:r>
                        <a:rPr lang="en-GB" sz="1100" dirty="0">
                          <a:effectLst/>
                        </a:rPr>
                        <a:t>11 × 4 = 44</a:t>
                      </a:r>
                    </a:p>
                    <a:p>
                      <a:pPr algn="ctr">
                        <a:lnSpc>
                          <a:spcPct val="115000"/>
                        </a:lnSpc>
                        <a:spcAft>
                          <a:spcPts val="0"/>
                        </a:spcAft>
                      </a:pPr>
                      <a:r>
                        <a:rPr lang="en-GB" sz="1100" dirty="0">
                          <a:effectLst/>
                        </a:rPr>
                        <a:t>12 × 4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4 ÷ 4 = 1</a:t>
                      </a:r>
                    </a:p>
                    <a:p>
                      <a:pPr algn="ctr">
                        <a:lnSpc>
                          <a:spcPct val="115000"/>
                        </a:lnSpc>
                        <a:spcAft>
                          <a:spcPts val="0"/>
                        </a:spcAft>
                      </a:pPr>
                      <a:r>
                        <a:rPr lang="en-GB" sz="1100" dirty="0">
                          <a:effectLst/>
                        </a:rPr>
                        <a:t>8 ÷ 4</a:t>
                      </a:r>
                      <a:r>
                        <a:rPr lang="en-GB" sz="1100" baseline="0" dirty="0">
                          <a:effectLst/>
                        </a:rPr>
                        <a:t> </a:t>
                      </a:r>
                      <a:r>
                        <a:rPr lang="en-GB" sz="1100" dirty="0">
                          <a:effectLst/>
                        </a:rPr>
                        <a:t>= 2</a:t>
                      </a:r>
                    </a:p>
                    <a:p>
                      <a:pPr algn="ctr">
                        <a:lnSpc>
                          <a:spcPct val="115000"/>
                        </a:lnSpc>
                        <a:spcAft>
                          <a:spcPts val="0"/>
                        </a:spcAft>
                      </a:pPr>
                      <a:r>
                        <a:rPr lang="en-GB" sz="1100" dirty="0">
                          <a:effectLst/>
                        </a:rPr>
                        <a:t>12 ÷ 4 = 3</a:t>
                      </a:r>
                    </a:p>
                    <a:p>
                      <a:pPr algn="ctr">
                        <a:lnSpc>
                          <a:spcPct val="115000"/>
                        </a:lnSpc>
                        <a:spcAft>
                          <a:spcPts val="0"/>
                        </a:spcAft>
                      </a:pPr>
                      <a:r>
                        <a:rPr lang="en-GB" sz="1100" dirty="0">
                          <a:effectLst/>
                        </a:rPr>
                        <a:t>16</a:t>
                      </a:r>
                      <a:r>
                        <a:rPr lang="en-GB" sz="1100" baseline="0" dirty="0">
                          <a:effectLst/>
                        </a:rPr>
                        <a:t> </a:t>
                      </a:r>
                      <a:r>
                        <a:rPr lang="en-GB" sz="1100" dirty="0">
                          <a:effectLst/>
                        </a:rPr>
                        <a:t>÷ 4</a:t>
                      </a:r>
                      <a:r>
                        <a:rPr lang="en-GB" sz="1100" baseline="0" dirty="0">
                          <a:effectLst/>
                        </a:rPr>
                        <a:t> </a:t>
                      </a:r>
                      <a:r>
                        <a:rPr lang="en-GB" sz="1100" dirty="0">
                          <a:effectLst/>
                        </a:rPr>
                        <a:t>= 4</a:t>
                      </a:r>
                    </a:p>
                    <a:p>
                      <a:pPr algn="ctr">
                        <a:lnSpc>
                          <a:spcPct val="115000"/>
                        </a:lnSpc>
                        <a:spcAft>
                          <a:spcPts val="0"/>
                        </a:spcAft>
                      </a:pPr>
                      <a:r>
                        <a:rPr lang="en-GB" sz="1100" baseline="0" dirty="0">
                          <a:effectLst/>
                        </a:rPr>
                        <a:t>20 </a:t>
                      </a:r>
                      <a:r>
                        <a:rPr lang="en-GB" sz="1100" dirty="0">
                          <a:effectLst/>
                        </a:rPr>
                        <a:t>÷ 4 = 5</a:t>
                      </a:r>
                    </a:p>
                    <a:p>
                      <a:pPr algn="ctr">
                        <a:lnSpc>
                          <a:spcPct val="115000"/>
                        </a:lnSpc>
                        <a:spcAft>
                          <a:spcPts val="0"/>
                        </a:spcAft>
                      </a:pPr>
                      <a:r>
                        <a:rPr lang="en-GB" sz="1100" dirty="0">
                          <a:effectLst/>
                        </a:rPr>
                        <a:t>24</a:t>
                      </a:r>
                      <a:r>
                        <a:rPr lang="en-GB" sz="1100" baseline="0" dirty="0">
                          <a:effectLst/>
                        </a:rPr>
                        <a:t> </a:t>
                      </a:r>
                      <a:r>
                        <a:rPr lang="en-GB" sz="1100" dirty="0">
                          <a:effectLst/>
                        </a:rPr>
                        <a:t>÷ 4</a:t>
                      </a:r>
                      <a:r>
                        <a:rPr lang="en-GB" sz="1100" baseline="0" dirty="0">
                          <a:effectLst/>
                        </a:rPr>
                        <a:t> </a:t>
                      </a:r>
                      <a:r>
                        <a:rPr lang="en-GB" sz="1100" dirty="0">
                          <a:effectLst/>
                        </a:rPr>
                        <a:t>= 6</a:t>
                      </a:r>
                    </a:p>
                    <a:p>
                      <a:pPr algn="ctr">
                        <a:lnSpc>
                          <a:spcPct val="115000"/>
                        </a:lnSpc>
                        <a:spcAft>
                          <a:spcPts val="0"/>
                        </a:spcAft>
                      </a:pPr>
                      <a:r>
                        <a:rPr lang="en-GB" sz="1100" dirty="0">
                          <a:effectLst/>
                        </a:rPr>
                        <a:t>28 ÷ 4 = 7</a:t>
                      </a:r>
                    </a:p>
                    <a:p>
                      <a:pPr algn="ctr">
                        <a:lnSpc>
                          <a:spcPct val="115000"/>
                        </a:lnSpc>
                        <a:spcAft>
                          <a:spcPts val="0"/>
                        </a:spcAft>
                      </a:pPr>
                      <a:r>
                        <a:rPr lang="en-GB" sz="1100" dirty="0">
                          <a:effectLst/>
                        </a:rPr>
                        <a:t>32 ÷ 4</a:t>
                      </a:r>
                      <a:r>
                        <a:rPr lang="en-GB" sz="1100" baseline="0" dirty="0">
                          <a:effectLst/>
                        </a:rPr>
                        <a:t> </a:t>
                      </a:r>
                      <a:r>
                        <a:rPr lang="en-GB" sz="1100" dirty="0">
                          <a:effectLst/>
                        </a:rPr>
                        <a:t>= 8</a:t>
                      </a:r>
                    </a:p>
                    <a:p>
                      <a:pPr algn="ctr">
                        <a:lnSpc>
                          <a:spcPct val="115000"/>
                        </a:lnSpc>
                        <a:spcAft>
                          <a:spcPts val="0"/>
                        </a:spcAft>
                      </a:pPr>
                      <a:r>
                        <a:rPr lang="en-GB" sz="1100" dirty="0">
                          <a:effectLst/>
                        </a:rPr>
                        <a:t>36 ÷ 4 = 9</a:t>
                      </a:r>
                    </a:p>
                    <a:p>
                      <a:pPr algn="ctr">
                        <a:lnSpc>
                          <a:spcPct val="115000"/>
                        </a:lnSpc>
                        <a:spcAft>
                          <a:spcPts val="0"/>
                        </a:spcAft>
                      </a:pPr>
                      <a:r>
                        <a:rPr lang="en-GB" sz="1100" dirty="0">
                          <a:effectLst/>
                        </a:rPr>
                        <a:t>40 ÷ 4</a:t>
                      </a:r>
                      <a:r>
                        <a:rPr lang="en-GB" sz="1100" baseline="0" dirty="0">
                          <a:effectLst/>
                        </a:rPr>
                        <a:t> </a:t>
                      </a:r>
                      <a:r>
                        <a:rPr lang="en-GB" sz="1100" dirty="0">
                          <a:effectLst/>
                        </a:rPr>
                        <a:t>= 10</a:t>
                      </a:r>
                    </a:p>
                    <a:p>
                      <a:pPr algn="ctr">
                        <a:lnSpc>
                          <a:spcPct val="115000"/>
                        </a:lnSpc>
                        <a:spcAft>
                          <a:spcPts val="0"/>
                        </a:spcAft>
                      </a:pPr>
                      <a:r>
                        <a:rPr lang="en-GB" sz="1100" dirty="0">
                          <a:effectLst/>
                        </a:rPr>
                        <a:t>44 ÷ 4</a:t>
                      </a:r>
                      <a:r>
                        <a:rPr lang="en-GB" sz="1100" baseline="0" dirty="0">
                          <a:effectLst/>
                        </a:rPr>
                        <a:t> </a:t>
                      </a:r>
                      <a:r>
                        <a:rPr lang="en-GB" sz="1100" dirty="0">
                          <a:effectLst/>
                        </a:rPr>
                        <a:t>= 11</a:t>
                      </a:r>
                    </a:p>
                    <a:p>
                      <a:pPr algn="ctr">
                        <a:lnSpc>
                          <a:spcPct val="115000"/>
                        </a:lnSpc>
                        <a:spcAft>
                          <a:spcPts val="0"/>
                        </a:spcAft>
                      </a:pPr>
                      <a:r>
                        <a:rPr lang="en-GB" sz="1100" dirty="0">
                          <a:effectLst/>
                        </a:rPr>
                        <a:t>48 ÷ 4</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4 ÷ 1 = 4</a:t>
                      </a:r>
                    </a:p>
                    <a:p>
                      <a:pPr algn="ctr">
                        <a:lnSpc>
                          <a:spcPct val="115000"/>
                        </a:lnSpc>
                        <a:spcAft>
                          <a:spcPts val="0"/>
                        </a:spcAft>
                      </a:pPr>
                      <a:r>
                        <a:rPr lang="en-GB" sz="1100" dirty="0">
                          <a:effectLst/>
                        </a:rPr>
                        <a:t>8 ÷ 2</a:t>
                      </a:r>
                      <a:r>
                        <a:rPr lang="en-GB" sz="1100" baseline="0" dirty="0">
                          <a:effectLst/>
                        </a:rPr>
                        <a:t> </a:t>
                      </a:r>
                      <a:r>
                        <a:rPr lang="en-GB" sz="1100" dirty="0">
                          <a:effectLst/>
                        </a:rPr>
                        <a:t>= 4</a:t>
                      </a:r>
                    </a:p>
                    <a:p>
                      <a:pPr algn="ctr">
                        <a:lnSpc>
                          <a:spcPct val="115000"/>
                        </a:lnSpc>
                        <a:spcAft>
                          <a:spcPts val="0"/>
                        </a:spcAft>
                      </a:pPr>
                      <a:r>
                        <a:rPr lang="en-GB" sz="1100" dirty="0">
                          <a:effectLst/>
                        </a:rPr>
                        <a:t>12 ÷ 3 = 4</a:t>
                      </a:r>
                    </a:p>
                    <a:p>
                      <a:pPr algn="ctr">
                        <a:lnSpc>
                          <a:spcPct val="115000"/>
                        </a:lnSpc>
                        <a:spcAft>
                          <a:spcPts val="0"/>
                        </a:spcAft>
                      </a:pPr>
                      <a:r>
                        <a:rPr lang="en-GB" sz="1100" dirty="0">
                          <a:effectLst/>
                        </a:rPr>
                        <a:t>16 ÷ 4</a:t>
                      </a:r>
                      <a:r>
                        <a:rPr lang="en-GB" sz="1100" baseline="0" dirty="0">
                          <a:effectLst/>
                        </a:rPr>
                        <a:t> </a:t>
                      </a:r>
                      <a:r>
                        <a:rPr lang="en-GB" sz="1100" dirty="0">
                          <a:effectLst/>
                        </a:rPr>
                        <a:t>= 4</a:t>
                      </a:r>
                    </a:p>
                    <a:p>
                      <a:pPr algn="ctr">
                        <a:lnSpc>
                          <a:spcPct val="115000"/>
                        </a:lnSpc>
                        <a:spcAft>
                          <a:spcPts val="0"/>
                        </a:spcAft>
                      </a:pPr>
                      <a:r>
                        <a:rPr lang="en-GB" sz="1100" dirty="0">
                          <a:effectLst/>
                        </a:rPr>
                        <a:t>20</a:t>
                      </a:r>
                      <a:r>
                        <a:rPr lang="en-GB" sz="1100" baseline="0" dirty="0">
                          <a:effectLst/>
                        </a:rPr>
                        <a:t> </a:t>
                      </a:r>
                      <a:r>
                        <a:rPr lang="en-GB" sz="1100" dirty="0">
                          <a:effectLst/>
                        </a:rPr>
                        <a:t>÷ 5 = 4</a:t>
                      </a:r>
                    </a:p>
                    <a:p>
                      <a:pPr algn="ctr">
                        <a:lnSpc>
                          <a:spcPct val="115000"/>
                        </a:lnSpc>
                        <a:spcAft>
                          <a:spcPts val="0"/>
                        </a:spcAft>
                      </a:pPr>
                      <a:r>
                        <a:rPr lang="en-GB" sz="1100" dirty="0">
                          <a:effectLst/>
                        </a:rPr>
                        <a:t>24 ÷ 6</a:t>
                      </a:r>
                      <a:r>
                        <a:rPr lang="en-GB" sz="1100" baseline="0" dirty="0">
                          <a:effectLst/>
                        </a:rPr>
                        <a:t> </a:t>
                      </a:r>
                      <a:r>
                        <a:rPr lang="en-GB" sz="1100" dirty="0">
                          <a:effectLst/>
                        </a:rPr>
                        <a:t>= 4</a:t>
                      </a:r>
                    </a:p>
                    <a:p>
                      <a:pPr algn="ctr">
                        <a:lnSpc>
                          <a:spcPct val="115000"/>
                        </a:lnSpc>
                        <a:spcAft>
                          <a:spcPts val="0"/>
                        </a:spcAft>
                      </a:pPr>
                      <a:r>
                        <a:rPr lang="en-GB" sz="1100" dirty="0">
                          <a:effectLst/>
                        </a:rPr>
                        <a:t>28 ÷ 7 = 4</a:t>
                      </a:r>
                    </a:p>
                    <a:p>
                      <a:pPr algn="ctr">
                        <a:lnSpc>
                          <a:spcPct val="115000"/>
                        </a:lnSpc>
                        <a:spcAft>
                          <a:spcPts val="0"/>
                        </a:spcAft>
                      </a:pPr>
                      <a:r>
                        <a:rPr lang="en-GB" sz="1100" dirty="0">
                          <a:effectLst/>
                        </a:rPr>
                        <a:t>32</a:t>
                      </a:r>
                      <a:r>
                        <a:rPr lang="en-GB" sz="1100" baseline="0" dirty="0">
                          <a:effectLst/>
                        </a:rPr>
                        <a:t> </a:t>
                      </a:r>
                      <a:r>
                        <a:rPr lang="en-GB" sz="1100" dirty="0">
                          <a:effectLst/>
                        </a:rPr>
                        <a:t>÷ 8</a:t>
                      </a:r>
                      <a:r>
                        <a:rPr lang="en-GB" sz="1100" baseline="0" dirty="0">
                          <a:effectLst/>
                        </a:rPr>
                        <a:t> </a:t>
                      </a:r>
                      <a:r>
                        <a:rPr lang="en-GB" sz="1100" dirty="0">
                          <a:effectLst/>
                        </a:rPr>
                        <a:t>= 4</a:t>
                      </a:r>
                    </a:p>
                    <a:p>
                      <a:pPr algn="ctr">
                        <a:lnSpc>
                          <a:spcPct val="115000"/>
                        </a:lnSpc>
                        <a:spcAft>
                          <a:spcPts val="0"/>
                        </a:spcAft>
                      </a:pPr>
                      <a:r>
                        <a:rPr lang="en-GB" sz="1100" dirty="0">
                          <a:effectLst/>
                        </a:rPr>
                        <a:t>36 ÷ 9 = 4</a:t>
                      </a:r>
                    </a:p>
                    <a:p>
                      <a:pPr algn="ctr">
                        <a:lnSpc>
                          <a:spcPct val="115000"/>
                        </a:lnSpc>
                        <a:spcAft>
                          <a:spcPts val="0"/>
                        </a:spcAft>
                      </a:pPr>
                      <a:r>
                        <a:rPr lang="en-GB" sz="1100" dirty="0">
                          <a:effectLst/>
                        </a:rPr>
                        <a:t>40 ÷ </a:t>
                      </a:r>
                      <a:r>
                        <a:rPr lang="en-GB" sz="1100" baseline="0" dirty="0">
                          <a:effectLst/>
                        </a:rPr>
                        <a:t>10 </a:t>
                      </a:r>
                      <a:r>
                        <a:rPr lang="en-GB" sz="1100" dirty="0">
                          <a:effectLst/>
                        </a:rPr>
                        <a:t>= 4</a:t>
                      </a:r>
                    </a:p>
                    <a:p>
                      <a:pPr algn="ctr">
                        <a:lnSpc>
                          <a:spcPct val="115000"/>
                        </a:lnSpc>
                        <a:spcAft>
                          <a:spcPts val="0"/>
                        </a:spcAft>
                      </a:pPr>
                      <a:r>
                        <a:rPr lang="en-GB" sz="1100" dirty="0">
                          <a:effectLst/>
                        </a:rPr>
                        <a:t>44 ÷ 11 = 4</a:t>
                      </a:r>
                    </a:p>
                    <a:p>
                      <a:pPr algn="ctr">
                        <a:lnSpc>
                          <a:spcPct val="115000"/>
                        </a:lnSpc>
                        <a:spcAft>
                          <a:spcPts val="0"/>
                        </a:spcAft>
                      </a:pPr>
                      <a:r>
                        <a:rPr lang="en-GB" sz="1100" dirty="0">
                          <a:effectLst/>
                        </a:rPr>
                        <a:t>48 ÷ 12</a:t>
                      </a:r>
                      <a:r>
                        <a:rPr lang="en-GB" sz="1100" baseline="0" dirty="0">
                          <a:effectLst/>
                        </a:rPr>
                        <a:t> </a:t>
                      </a:r>
                      <a:r>
                        <a:rPr lang="en-GB" sz="1100" dirty="0">
                          <a:effectLst/>
                        </a:rPr>
                        <a:t>= 4</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4 </a:t>
            </a:r>
            <a:r>
              <a:rPr lang="en-GB" u="none" dirty="0"/>
              <a:t>multiplied by </a:t>
            </a:r>
            <a:r>
              <a:rPr lang="en-GB" b="0" u="none" dirty="0"/>
              <a:t>6?</a:t>
            </a:r>
          </a:p>
          <a:p>
            <a:pPr algn="l"/>
            <a:r>
              <a:rPr lang="en-GB" b="0" u="none" dirty="0"/>
              <a:t>What is 8</a:t>
            </a:r>
            <a:r>
              <a:rPr lang="en-GB" u="none" dirty="0"/>
              <a:t> times </a:t>
            </a:r>
            <a:r>
              <a:rPr lang="en-GB" b="0" u="none" dirty="0"/>
              <a:t>4?</a:t>
            </a:r>
          </a:p>
          <a:p>
            <a:pPr algn="l"/>
            <a:r>
              <a:rPr lang="en-GB" b="0" u="none" dirty="0"/>
              <a:t>What is 24 </a:t>
            </a:r>
            <a:r>
              <a:rPr lang="en-GB" u="none" dirty="0"/>
              <a:t>divided by </a:t>
            </a:r>
            <a:r>
              <a:rPr lang="en-GB" b="0" u="none" dirty="0"/>
              <a:t>4?</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4 × ⃝ = 16 or ⃝ ÷ 4 = 7.</a:t>
            </a:r>
          </a:p>
          <a:p>
            <a:endParaRPr lang="en-GB" dirty="0"/>
          </a:p>
        </p:txBody>
      </p:sp>
    </p:spTree>
    <p:extLst>
      <p:ext uri="{BB962C8B-B14F-4D97-AF65-F5344CB8AC3E}">
        <p14:creationId xmlns:p14="http://schemas.microsoft.com/office/powerpoint/2010/main" val="700804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Summer 1</a:t>
            </a:r>
          </a:p>
        </p:txBody>
      </p:sp>
      <p:sp>
        <p:nvSpPr>
          <p:cNvPr id="3" name="Text Placeholder 2"/>
          <p:cNvSpPr>
            <a:spLocks noGrp="1"/>
          </p:cNvSpPr>
          <p:nvPr>
            <p:ph type="body" sz="quarter" idx="11"/>
          </p:nvPr>
        </p:nvSpPr>
        <p:spPr/>
        <p:txBody>
          <a:bodyPr>
            <a:normAutofit/>
          </a:bodyPr>
          <a:lstStyle/>
          <a:p>
            <a:r>
              <a:rPr lang="en-GB" dirty="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Talk about time</a:t>
            </a:r>
            <a:r>
              <a:rPr lang="en-GB" altLang="en-US" dirty="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a:t>Ask your child the time regularly </a:t>
            </a:r>
            <a:r>
              <a:rPr lang="en-GB" altLang="en-US" dirty="0"/>
              <a:t>– You could also give your child some responsibility for watching the clock :</a:t>
            </a:r>
          </a:p>
          <a:p>
            <a:pPr lvl="0" eaLnBrk="0" fontAlgn="base" hangingPunct="0">
              <a:spcBef>
                <a:spcPct val="0"/>
              </a:spcBef>
              <a:spcAft>
                <a:spcPct val="0"/>
              </a:spcAft>
              <a:buClrTx/>
              <a:buSzTx/>
            </a:pPr>
            <a:r>
              <a:rPr lang="en-GB" altLang="en-US" dirty="0"/>
              <a:t>“The cakes need to come out of the oven at twenty-two minutes past four exactly.”</a:t>
            </a:r>
          </a:p>
          <a:p>
            <a:pPr lvl="0" eaLnBrk="0" fontAlgn="base" hangingPunct="0">
              <a:spcBef>
                <a:spcPct val="0"/>
              </a:spcBef>
              <a:spcAft>
                <a:spcPct val="0"/>
              </a:spcAft>
              <a:buClrTx/>
              <a:buSzTx/>
            </a:pPr>
            <a:r>
              <a:rPr lang="en-GB" altLang="en-US" dirty="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a:t>Key Vocabulary</a:t>
            </a:r>
          </a:p>
          <a:p>
            <a:pPr algn="l"/>
            <a:r>
              <a:rPr lang="en-GB" b="0" u="none" dirty="0"/>
              <a:t>Twelve </a:t>
            </a:r>
            <a:r>
              <a:rPr lang="en-GB" u="none" dirty="0"/>
              <a:t>o’clock</a:t>
            </a:r>
          </a:p>
          <a:p>
            <a:pPr algn="l"/>
            <a:r>
              <a:rPr lang="en-GB" u="none" dirty="0"/>
              <a:t>Half past</a:t>
            </a:r>
            <a:r>
              <a:rPr lang="en-GB" b="0" u="none" dirty="0"/>
              <a:t> two</a:t>
            </a:r>
          </a:p>
          <a:p>
            <a:pPr algn="l"/>
            <a:r>
              <a:rPr lang="en-GB" u="none" dirty="0"/>
              <a:t>Quarter past</a:t>
            </a:r>
            <a:r>
              <a:rPr lang="en-GB" b="0" u="none" dirty="0"/>
              <a:t> three</a:t>
            </a:r>
          </a:p>
          <a:p>
            <a:pPr algn="l"/>
            <a:r>
              <a:rPr lang="en-GB" u="none" dirty="0"/>
              <a:t>Quarter to</a:t>
            </a:r>
            <a:r>
              <a:rPr lang="en-GB" b="0" u="none" dirty="0"/>
              <a:t> nine</a:t>
            </a:r>
          </a:p>
          <a:p>
            <a:pPr algn="l"/>
            <a:r>
              <a:rPr lang="en-GB" b="0" u="none" dirty="0"/>
              <a:t>Five</a:t>
            </a:r>
            <a:r>
              <a:rPr lang="en-GB" u="none" dirty="0"/>
              <a:t> past </a:t>
            </a:r>
            <a:r>
              <a:rPr lang="en-GB" b="0" u="none" dirty="0"/>
              <a:t>one</a:t>
            </a:r>
          </a:p>
          <a:p>
            <a:pPr algn="l"/>
            <a:r>
              <a:rPr lang="en-GB" b="0" u="none" dirty="0"/>
              <a:t>Twenty-five </a:t>
            </a:r>
            <a:r>
              <a:rPr lang="en-GB" u="none" dirty="0"/>
              <a:t>to</a:t>
            </a:r>
            <a:r>
              <a:rPr lang="en-GB" b="0" u="none" dirty="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a:t>Children need to be able to tell the time using a clock with hands. This target can be broken down into several steps.</a:t>
            </a:r>
          </a:p>
          <a:p>
            <a:r>
              <a:rPr lang="en-GB" dirty="0"/>
              <a:t>I can tell the time to the nearest hour.</a:t>
            </a:r>
          </a:p>
          <a:p>
            <a:r>
              <a:rPr lang="en-GB" dirty="0"/>
              <a:t>I can tell the time to the nearest half hour.</a:t>
            </a:r>
          </a:p>
          <a:p>
            <a:r>
              <a:rPr lang="en-GB" dirty="0"/>
              <a:t>I can tell the time to the nearest quarter hour.</a:t>
            </a:r>
          </a:p>
          <a:p>
            <a:r>
              <a:rPr lang="en-GB" dirty="0"/>
              <a:t>I can tell the time to the nearest five minutes.</a:t>
            </a:r>
          </a:p>
          <a:p>
            <a:r>
              <a:rPr lang="en-GB" dirty="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352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Summer 2</a:t>
            </a:r>
          </a:p>
        </p:txBody>
      </p:sp>
      <p:sp>
        <p:nvSpPr>
          <p:cNvPr id="3" name="Text Placeholder 2"/>
          <p:cNvSpPr>
            <a:spLocks noGrp="1"/>
          </p:cNvSpPr>
          <p:nvPr>
            <p:ph type="body" sz="quarter" idx="11"/>
          </p:nvPr>
        </p:nvSpPr>
        <p:spPr/>
        <p:txBody>
          <a:bodyPr/>
          <a:lstStyle/>
          <a:p>
            <a:r>
              <a:rPr lang="en-GB" dirty="0"/>
              <a:t>I know the multiplication and division facts for the 8 times table.</a:t>
            </a:r>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your fours </a:t>
            </a:r>
            <a:r>
              <a:rPr lang="en-GB" altLang="en-US" dirty="0">
                <a:cs typeface="Arial" pitchFamily="34" charset="0"/>
              </a:rPr>
              <a:t>– Multiplying a number by 8 is the same as multiply by 4 and then doubling the answer. 8 </a:t>
            </a:r>
            <a:r>
              <a:rPr lang="en-GB" dirty="0"/>
              <a:t>× 4 = 32 and </a:t>
            </a:r>
            <a:r>
              <a:rPr lang="en-GB" altLang="en-US" dirty="0">
                <a:cs typeface="Arial" pitchFamily="34" charset="0"/>
              </a:rPr>
              <a:t>double 32 is 64, so 8 </a:t>
            </a:r>
            <a:r>
              <a:rPr lang="en-GB" dirty="0"/>
              <a:t>× 8 = 64.</a:t>
            </a:r>
            <a:endParaRPr lang="en-GB"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a:cs typeface="Times New Roman" pitchFamily="18" charset="0"/>
              </a:rPr>
              <a:t>Five six seven eight</a:t>
            </a:r>
            <a:r>
              <a:rPr lang="en-GB" dirty="0">
                <a:cs typeface="Times New Roman" pitchFamily="18" charset="0"/>
              </a:rPr>
              <a:t> – fifty-six is seven times eight (56 = 7 </a:t>
            </a:r>
            <a:r>
              <a:rPr lang="en-GB" dirty="0"/>
              <a:t>× 8). </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8 × 1 = 8</a:t>
                      </a:r>
                    </a:p>
                    <a:p>
                      <a:pPr algn="ctr">
                        <a:lnSpc>
                          <a:spcPct val="115000"/>
                        </a:lnSpc>
                        <a:spcAft>
                          <a:spcPts val="0"/>
                        </a:spcAft>
                      </a:pPr>
                      <a:r>
                        <a:rPr lang="en-GB" sz="1100" dirty="0">
                          <a:effectLst/>
                        </a:rPr>
                        <a:t>8 × 2 = 16</a:t>
                      </a:r>
                    </a:p>
                    <a:p>
                      <a:pPr algn="ctr">
                        <a:lnSpc>
                          <a:spcPct val="115000"/>
                        </a:lnSpc>
                        <a:spcAft>
                          <a:spcPts val="0"/>
                        </a:spcAft>
                      </a:pPr>
                      <a:r>
                        <a:rPr lang="en-GB" sz="1100" dirty="0">
                          <a:effectLst/>
                        </a:rPr>
                        <a:t>8 × 3 = 24</a:t>
                      </a:r>
                    </a:p>
                    <a:p>
                      <a:pPr algn="ctr">
                        <a:lnSpc>
                          <a:spcPct val="115000"/>
                        </a:lnSpc>
                        <a:spcAft>
                          <a:spcPts val="0"/>
                        </a:spcAft>
                      </a:pPr>
                      <a:r>
                        <a:rPr lang="en-GB" sz="1100" dirty="0">
                          <a:effectLst/>
                        </a:rPr>
                        <a:t>8 × 4 = 32</a:t>
                      </a:r>
                    </a:p>
                    <a:p>
                      <a:pPr algn="ctr">
                        <a:lnSpc>
                          <a:spcPct val="115000"/>
                        </a:lnSpc>
                        <a:spcAft>
                          <a:spcPts val="0"/>
                        </a:spcAft>
                      </a:pPr>
                      <a:r>
                        <a:rPr lang="en-GB" sz="1100" dirty="0">
                          <a:effectLst/>
                        </a:rPr>
                        <a:t>8 × 5 = 40</a:t>
                      </a:r>
                    </a:p>
                    <a:p>
                      <a:pPr algn="ctr">
                        <a:lnSpc>
                          <a:spcPct val="115000"/>
                        </a:lnSpc>
                        <a:spcAft>
                          <a:spcPts val="0"/>
                        </a:spcAft>
                      </a:pPr>
                      <a:r>
                        <a:rPr lang="en-GB" sz="1100" baseline="0" dirty="0">
                          <a:effectLst/>
                        </a:rPr>
                        <a:t>8 </a:t>
                      </a:r>
                      <a:r>
                        <a:rPr lang="en-GB" sz="1100" dirty="0">
                          <a:effectLst/>
                        </a:rPr>
                        <a:t>× 6 = 48</a:t>
                      </a:r>
                    </a:p>
                    <a:p>
                      <a:pPr algn="ctr">
                        <a:lnSpc>
                          <a:spcPct val="115000"/>
                        </a:lnSpc>
                        <a:spcAft>
                          <a:spcPts val="0"/>
                        </a:spcAft>
                      </a:pPr>
                      <a:r>
                        <a:rPr lang="en-GB" sz="1100" dirty="0">
                          <a:effectLst/>
                        </a:rPr>
                        <a:t>8 × 7 = 56</a:t>
                      </a:r>
                    </a:p>
                    <a:p>
                      <a:pPr algn="ctr">
                        <a:lnSpc>
                          <a:spcPct val="115000"/>
                        </a:lnSpc>
                        <a:spcAft>
                          <a:spcPts val="0"/>
                        </a:spcAft>
                      </a:pPr>
                      <a:r>
                        <a:rPr lang="en-GB" sz="1100" dirty="0">
                          <a:effectLst/>
                        </a:rPr>
                        <a:t>8 × 8 = 64</a:t>
                      </a:r>
                    </a:p>
                    <a:p>
                      <a:pPr algn="ctr">
                        <a:lnSpc>
                          <a:spcPct val="115000"/>
                        </a:lnSpc>
                        <a:spcAft>
                          <a:spcPts val="0"/>
                        </a:spcAft>
                      </a:pPr>
                      <a:r>
                        <a:rPr lang="en-GB" sz="1100" dirty="0">
                          <a:effectLst/>
                        </a:rPr>
                        <a:t>8 × 9 = 72</a:t>
                      </a:r>
                    </a:p>
                    <a:p>
                      <a:pPr algn="ctr">
                        <a:lnSpc>
                          <a:spcPct val="115000"/>
                        </a:lnSpc>
                        <a:spcAft>
                          <a:spcPts val="0"/>
                        </a:spcAft>
                      </a:pPr>
                      <a:r>
                        <a:rPr lang="en-GB" sz="1100" dirty="0">
                          <a:effectLst/>
                        </a:rPr>
                        <a:t>8 × 10 = 80</a:t>
                      </a:r>
                    </a:p>
                    <a:p>
                      <a:pPr algn="ctr">
                        <a:lnSpc>
                          <a:spcPct val="115000"/>
                        </a:lnSpc>
                        <a:spcAft>
                          <a:spcPts val="0"/>
                        </a:spcAft>
                      </a:pPr>
                      <a:r>
                        <a:rPr lang="en-GB" sz="1100" dirty="0">
                          <a:effectLst/>
                        </a:rPr>
                        <a:t>8 × 11 = 88</a:t>
                      </a:r>
                    </a:p>
                    <a:p>
                      <a:pPr algn="ctr">
                        <a:lnSpc>
                          <a:spcPct val="115000"/>
                        </a:lnSpc>
                        <a:spcAft>
                          <a:spcPts val="0"/>
                        </a:spcAft>
                      </a:pPr>
                      <a:r>
                        <a:rPr lang="en-GB" sz="1100" dirty="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8 = 8</a:t>
                      </a:r>
                    </a:p>
                    <a:p>
                      <a:pPr algn="ctr">
                        <a:lnSpc>
                          <a:spcPct val="115000"/>
                        </a:lnSpc>
                        <a:spcAft>
                          <a:spcPts val="0"/>
                        </a:spcAft>
                      </a:pPr>
                      <a:r>
                        <a:rPr lang="en-GB" sz="1100" dirty="0">
                          <a:effectLst/>
                        </a:rPr>
                        <a:t>2 × 8 = 16</a:t>
                      </a:r>
                    </a:p>
                    <a:p>
                      <a:pPr algn="ctr">
                        <a:lnSpc>
                          <a:spcPct val="115000"/>
                        </a:lnSpc>
                        <a:spcAft>
                          <a:spcPts val="0"/>
                        </a:spcAft>
                      </a:pPr>
                      <a:r>
                        <a:rPr lang="en-GB" sz="1100" dirty="0">
                          <a:effectLst/>
                        </a:rPr>
                        <a:t>3 × 8</a:t>
                      </a:r>
                      <a:r>
                        <a:rPr lang="en-GB" sz="1100" baseline="0" dirty="0">
                          <a:effectLst/>
                        </a:rPr>
                        <a:t> </a:t>
                      </a:r>
                      <a:r>
                        <a:rPr lang="en-GB" sz="1100" dirty="0">
                          <a:effectLst/>
                        </a:rPr>
                        <a:t>= 24</a:t>
                      </a:r>
                    </a:p>
                    <a:p>
                      <a:pPr algn="ctr">
                        <a:lnSpc>
                          <a:spcPct val="115000"/>
                        </a:lnSpc>
                        <a:spcAft>
                          <a:spcPts val="0"/>
                        </a:spcAft>
                      </a:pPr>
                      <a:r>
                        <a:rPr lang="en-GB" sz="1100" dirty="0">
                          <a:effectLst/>
                        </a:rPr>
                        <a:t>4 × 8</a:t>
                      </a:r>
                      <a:r>
                        <a:rPr lang="en-GB" sz="1100" baseline="0" dirty="0">
                          <a:effectLst/>
                        </a:rPr>
                        <a:t> </a:t>
                      </a:r>
                      <a:r>
                        <a:rPr lang="en-GB" sz="1100" dirty="0">
                          <a:effectLst/>
                        </a:rPr>
                        <a:t>= 32</a:t>
                      </a:r>
                    </a:p>
                    <a:p>
                      <a:pPr algn="ctr">
                        <a:lnSpc>
                          <a:spcPct val="115000"/>
                        </a:lnSpc>
                        <a:spcAft>
                          <a:spcPts val="0"/>
                        </a:spcAft>
                      </a:pPr>
                      <a:r>
                        <a:rPr lang="en-GB" sz="1100" dirty="0">
                          <a:effectLst/>
                        </a:rPr>
                        <a:t>5 × 8 = 40</a:t>
                      </a:r>
                    </a:p>
                    <a:p>
                      <a:pPr algn="ctr">
                        <a:lnSpc>
                          <a:spcPct val="115000"/>
                        </a:lnSpc>
                        <a:spcAft>
                          <a:spcPts val="0"/>
                        </a:spcAft>
                      </a:pPr>
                      <a:r>
                        <a:rPr lang="en-GB" sz="1100" baseline="0" dirty="0">
                          <a:effectLst/>
                        </a:rPr>
                        <a:t>6 </a:t>
                      </a:r>
                      <a:r>
                        <a:rPr lang="en-GB" sz="1100" dirty="0">
                          <a:effectLst/>
                        </a:rPr>
                        <a:t>× 8</a:t>
                      </a:r>
                      <a:r>
                        <a:rPr lang="en-GB" sz="1100" baseline="0" dirty="0">
                          <a:effectLst/>
                        </a:rPr>
                        <a:t> </a:t>
                      </a:r>
                      <a:r>
                        <a:rPr lang="en-GB" sz="1100" dirty="0">
                          <a:effectLst/>
                        </a:rPr>
                        <a:t>= 48</a:t>
                      </a:r>
                    </a:p>
                    <a:p>
                      <a:pPr algn="ctr">
                        <a:lnSpc>
                          <a:spcPct val="115000"/>
                        </a:lnSpc>
                        <a:spcAft>
                          <a:spcPts val="0"/>
                        </a:spcAft>
                      </a:pPr>
                      <a:r>
                        <a:rPr lang="en-GB" sz="1100" dirty="0">
                          <a:effectLst/>
                        </a:rPr>
                        <a:t>7 × 8 = 56</a:t>
                      </a:r>
                    </a:p>
                    <a:p>
                      <a:pPr algn="ctr">
                        <a:lnSpc>
                          <a:spcPct val="115000"/>
                        </a:lnSpc>
                        <a:spcAft>
                          <a:spcPts val="0"/>
                        </a:spcAft>
                      </a:pPr>
                      <a:r>
                        <a:rPr lang="en-GB" sz="1100" dirty="0">
                          <a:effectLst/>
                        </a:rPr>
                        <a:t>8 × 8 = 64</a:t>
                      </a:r>
                    </a:p>
                    <a:p>
                      <a:pPr algn="ctr">
                        <a:lnSpc>
                          <a:spcPct val="115000"/>
                        </a:lnSpc>
                        <a:spcAft>
                          <a:spcPts val="0"/>
                        </a:spcAft>
                      </a:pPr>
                      <a:r>
                        <a:rPr lang="en-GB" sz="1100" dirty="0">
                          <a:effectLst/>
                        </a:rPr>
                        <a:t>9 × 8 = 72</a:t>
                      </a:r>
                    </a:p>
                    <a:p>
                      <a:pPr algn="ctr">
                        <a:lnSpc>
                          <a:spcPct val="115000"/>
                        </a:lnSpc>
                        <a:spcAft>
                          <a:spcPts val="0"/>
                        </a:spcAft>
                      </a:pPr>
                      <a:r>
                        <a:rPr lang="en-GB" sz="1100" dirty="0">
                          <a:effectLst/>
                        </a:rPr>
                        <a:t>10 × 8 = 80</a:t>
                      </a:r>
                    </a:p>
                    <a:p>
                      <a:pPr algn="ctr">
                        <a:lnSpc>
                          <a:spcPct val="115000"/>
                        </a:lnSpc>
                        <a:spcAft>
                          <a:spcPts val="0"/>
                        </a:spcAft>
                      </a:pPr>
                      <a:r>
                        <a:rPr lang="en-GB" sz="1100" dirty="0">
                          <a:effectLst/>
                        </a:rPr>
                        <a:t>11 × 8 = 88</a:t>
                      </a:r>
                    </a:p>
                    <a:p>
                      <a:pPr algn="ctr">
                        <a:lnSpc>
                          <a:spcPct val="115000"/>
                        </a:lnSpc>
                        <a:spcAft>
                          <a:spcPts val="0"/>
                        </a:spcAft>
                      </a:pPr>
                      <a:r>
                        <a:rPr lang="en-GB" sz="1100" dirty="0">
                          <a:effectLst/>
                        </a:rPr>
                        <a:t>12 × 8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8 ÷ 8 = 1</a:t>
                      </a:r>
                    </a:p>
                    <a:p>
                      <a:pPr algn="ctr">
                        <a:lnSpc>
                          <a:spcPct val="115000"/>
                        </a:lnSpc>
                        <a:spcAft>
                          <a:spcPts val="0"/>
                        </a:spcAft>
                      </a:pPr>
                      <a:r>
                        <a:rPr lang="en-GB" sz="1100" dirty="0">
                          <a:effectLst/>
                        </a:rPr>
                        <a:t>16 ÷ 8</a:t>
                      </a:r>
                      <a:r>
                        <a:rPr lang="en-GB" sz="1100" baseline="0" dirty="0">
                          <a:effectLst/>
                        </a:rPr>
                        <a:t> </a:t>
                      </a:r>
                      <a:r>
                        <a:rPr lang="en-GB" sz="1100" dirty="0">
                          <a:effectLst/>
                        </a:rPr>
                        <a:t>= 2</a:t>
                      </a:r>
                    </a:p>
                    <a:p>
                      <a:pPr algn="ctr">
                        <a:lnSpc>
                          <a:spcPct val="115000"/>
                        </a:lnSpc>
                        <a:spcAft>
                          <a:spcPts val="0"/>
                        </a:spcAft>
                      </a:pPr>
                      <a:r>
                        <a:rPr lang="en-GB" sz="1100" dirty="0">
                          <a:effectLst/>
                        </a:rPr>
                        <a:t>24</a:t>
                      </a:r>
                      <a:r>
                        <a:rPr lang="en-GB" sz="1100" baseline="0" dirty="0">
                          <a:effectLst/>
                        </a:rPr>
                        <a:t> </a:t>
                      </a:r>
                      <a:r>
                        <a:rPr lang="en-GB" sz="1100" dirty="0">
                          <a:effectLst/>
                        </a:rPr>
                        <a:t>÷ 8 = 3</a:t>
                      </a:r>
                    </a:p>
                    <a:p>
                      <a:pPr algn="ctr">
                        <a:lnSpc>
                          <a:spcPct val="115000"/>
                        </a:lnSpc>
                        <a:spcAft>
                          <a:spcPts val="0"/>
                        </a:spcAft>
                      </a:pPr>
                      <a:r>
                        <a:rPr lang="en-GB" sz="1100" baseline="0" dirty="0">
                          <a:effectLst/>
                        </a:rPr>
                        <a:t>32 </a:t>
                      </a:r>
                      <a:r>
                        <a:rPr lang="en-GB" sz="1100" dirty="0">
                          <a:effectLst/>
                        </a:rPr>
                        <a:t>÷ 8</a:t>
                      </a:r>
                      <a:r>
                        <a:rPr lang="en-GB" sz="1100" baseline="0" dirty="0">
                          <a:effectLst/>
                        </a:rPr>
                        <a:t> </a:t>
                      </a:r>
                      <a:r>
                        <a:rPr lang="en-GB" sz="1100" dirty="0">
                          <a:effectLst/>
                        </a:rPr>
                        <a:t>= 4</a:t>
                      </a:r>
                    </a:p>
                    <a:p>
                      <a:pPr algn="ctr">
                        <a:lnSpc>
                          <a:spcPct val="115000"/>
                        </a:lnSpc>
                        <a:spcAft>
                          <a:spcPts val="0"/>
                        </a:spcAft>
                      </a:pPr>
                      <a:r>
                        <a:rPr lang="en-GB" sz="1100" baseline="0" dirty="0">
                          <a:effectLst/>
                        </a:rPr>
                        <a:t>40 </a:t>
                      </a:r>
                      <a:r>
                        <a:rPr lang="en-GB" sz="1100" dirty="0">
                          <a:effectLst/>
                        </a:rPr>
                        <a:t>÷ 8 = 5</a:t>
                      </a:r>
                    </a:p>
                    <a:p>
                      <a:pPr algn="ctr">
                        <a:lnSpc>
                          <a:spcPct val="115000"/>
                        </a:lnSpc>
                        <a:spcAft>
                          <a:spcPts val="0"/>
                        </a:spcAft>
                      </a:pPr>
                      <a:r>
                        <a:rPr lang="en-GB" sz="1100" dirty="0">
                          <a:effectLst/>
                        </a:rPr>
                        <a:t>48</a:t>
                      </a:r>
                      <a:r>
                        <a:rPr lang="en-GB" sz="1100" baseline="0" dirty="0">
                          <a:effectLst/>
                        </a:rPr>
                        <a:t> </a:t>
                      </a:r>
                      <a:r>
                        <a:rPr lang="en-GB" sz="1100" dirty="0">
                          <a:effectLst/>
                        </a:rPr>
                        <a:t>÷ 8</a:t>
                      </a:r>
                      <a:r>
                        <a:rPr lang="en-GB" sz="1100" baseline="0" dirty="0">
                          <a:effectLst/>
                        </a:rPr>
                        <a:t> </a:t>
                      </a:r>
                      <a:r>
                        <a:rPr lang="en-GB" sz="1100" dirty="0">
                          <a:effectLst/>
                        </a:rPr>
                        <a:t>= 6</a:t>
                      </a:r>
                    </a:p>
                    <a:p>
                      <a:pPr algn="ctr">
                        <a:lnSpc>
                          <a:spcPct val="115000"/>
                        </a:lnSpc>
                        <a:spcAft>
                          <a:spcPts val="0"/>
                        </a:spcAft>
                      </a:pPr>
                      <a:r>
                        <a:rPr lang="en-GB" sz="1100" dirty="0">
                          <a:effectLst/>
                        </a:rPr>
                        <a:t>56 ÷ 8 = 7</a:t>
                      </a:r>
                    </a:p>
                    <a:p>
                      <a:pPr algn="ctr">
                        <a:lnSpc>
                          <a:spcPct val="115000"/>
                        </a:lnSpc>
                        <a:spcAft>
                          <a:spcPts val="0"/>
                        </a:spcAft>
                      </a:pPr>
                      <a:r>
                        <a:rPr lang="en-GB" sz="1100" dirty="0">
                          <a:effectLst/>
                        </a:rPr>
                        <a:t>64 ÷ 8</a:t>
                      </a:r>
                      <a:r>
                        <a:rPr lang="en-GB" sz="1100" baseline="0" dirty="0">
                          <a:effectLst/>
                        </a:rPr>
                        <a:t> </a:t>
                      </a:r>
                      <a:r>
                        <a:rPr lang="en-GB" sz="1100" dirty="0">
                          <a:effectLst/>
                        </a:rPr>
                        <a:t>= 8</a:t>
                      </a:r>
                    </a:p>
                    <a:p>
                      <a:pPr algn="ctr">
                        <a:lnSpc>
                          <a:spcPct val="115000"/>
                        </a:lnSpc>
                        <a:spcAft>
                          <a:spcPts val="0"/>
                        </a:spcAft>
                      </a:pPr>
                      <a:r>
                        <a:rPr lang="en-GB" sz="1100" dirty="0">
                          <a:effectLst/>
                        </a:rPr>
                        <a:t>72 ÷ 8 = 9</a:t>
                      </a:r>
                    </a:p>
                    <a:p>
                      <a:pPr algn="ctr">
                        <a:lnSpc>
                          <a:spcPct val="115000"/>
                        </a:lnSpc>
                        <a:spcAft>
                          <a:spcPts val="0"/>
                        </a:spcAft>
                      </a:pPr>
                      <a:r>
                        <a:rPr lang="en-GB" sz="1100" dirty="0">
                          <a:effectLst/>
                        </a:rPr>
                        <a:t>80 ÷ 8</a:t>
                      </a:r>
                      <a:r>
                        <a:rPr lang="en-GB" sz="1100" baseline="0" dirty="0">
                          <a:effectLst/>
                        </a:rPr>
                        <a:t> </a:t>
                      </a:r>
                      <a:r>
                        <a:rPr lang="en-GB" sz="1100" dirty="0">
                          <a:effectLst/>
                        </a:rPr>
                        <a:t>= 10</a:t>
                      </a:r>
                    </a:p>
                    <a:p>
                      <a:pPr algn="ctr">
                        <a:lnSpc>
                          <a:spcPct val="115000"/>
                        </a:lnSpc>
                        <a:spcAft>
                          <a:spcPts val="0"/>
                        </a:spcAft>
                      </a:pPr>
                      <a:r>
                        <a:rPr lang="en-GB" sz="1100" dirty="0">
                          <a:effectLst/>
                        </a:rPr>
                        <a:t>88 ÷ 8</a:t>
                      </a:r>
                      <a:r>
                        <a:rPr lang="en-GB" sz="1100" baseline="0" dirty="0">
                          <a:effectLst/>
                        </a:rPr>
                        <a:t> </a:t>
                      </a:r>
                      <a:r>
                        <a:rPr lang="en-GB" sz="1100" dirty="0">
                          <a:effectLst/>
                        </a:rPr>
                        <a:t>= 11</a:t>
                      </a:r>
                    </a:p>
                    <a:p>
                      <a:pPr algn="ctr">
                        <a:lnSpc>
                          <a:spcPct val="115000"/>
                        </a:lnSpc>
                        <a:spcAft>
                          <a:spcPts val="0"/>
                        </a:spcAft>
                      </a:pPr>
                      <a:r>
                        <a:rPr lang="en-GB" sz="1100" dirty="0">
                          <a:effectLst/>
                        </a:rPr>
                        <a:t>96 ÷ 8</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8 ÷ 1 = 8</a:t>
                      </a:r>
                    </a:p>
                    <a:p>
                      <a:pPr algn="ctr">
                        <a:lnSpc>
                          <a:spcPct val="115000"/>
                        </a:lnSpc>
                        <a:spcAft>
                          <a:spcPts val="0"/>
                        </a:spcAft>
                      </a:pPr>
                      <a:r>
                        <a:rPr lang="en-GB" sz="1100" dirty="0">
                          <a:effectLst/>
                        </a:rPr>
                        <a:t>16 ÷ 2</a:t>
                      </a:r>
                      <a:r>
                        <a:rPr lang="en-GB" sz="1100" baseline="0" dirty="0">
                          <a:effectLst/>
                        </a:rPr>
                        <a:t> </a:t>
                      </a:r>
                      <a:r>
                        <a:rPr lang="en-GB" sz="1100" dirty="0">
                          <a:effectLst/>
                        </a:rPr>
                        <a:t>= 8</a:t>
                      </a:r>
                    </a:p>
                    <a:p>
                      <a:pPr algn="ctr">
                        <a:lnSpc>
                          <a:spcPct val="115000"/>
                        </a:lnSpc>
                        <a:spcAft>
                          <a:spcPts val="0"/>
                        </a:spcAft>
                      </a:pPr>
                      <a:r>
                        <a:rPr lang="en-GB" sz="1100" dirty="0">
                          <a:effectLst/>
                        </a:rPr>
                        <a:t>24</a:t>
                      </a:r>
                      <a:r>
                        <a:rPr lang="en-GB" sz="1100" baseline="0" dirty="0">
                          <a:effectLst/>
                        </a:rPr>
                        <a:t> </a:t>
                      </a:r>
                      <a:r>
                        <a:rPr lang="en-GB" sz="1100" dirty="0">
                          <a:effectLst/>
                        </a:rPr>
                        <a:t>÷ 3 = 8</a:t>
                      </a:r>
                    </a:p>
                    <a:p>
                      <a:pPr algn="ctr">
                        <a:lnSpc>
                          <a:spcPct val="115000"/>
                        </a:lnSpc>
                        <a:spcAft>
                          <a:spcPts val="0"/>
                        </a:spcAft>
                      </a:pPr>
                      <a:r>
                        <a:rPr lang="en-GB" sz="1100" dirty="0">
                          <a:effectLst/>
                        </a:rPr>
                        <a:t>32 ÷ 4</a:t>
                      </a:r>
                      <a:r>
                        <a:rPr lang="en-GB" sz="1100" baseline="0" dirty="0">
                          <a:effectLst/>
                        </a:rPr>
                        <a:t> </a:t>
                      </a:r>
                      <a:r>
                        <a:rPr lang="en-GB" sz="1100" dirty="0">
                          <a:effectLst/>
                        </a:rPr>
                        <a:t>= 8</a:t>
                      </a:r>
                    </a:p>
                    <a:p>
                      <a:pPr algn="ctr">
                        <a:lnSpc>
                          <a:spcPct val="115000"/>
                        </a:lnSpc>
                        <a:spcAft>
                          <a:spcPts val="0"/>
                        </a:spcAft>
                      </a:pPr>
                      <a:r>
                        <a:rPr lang="en-GB" sz="1100" baseline="0" dirty="0">
                          <a:effectLst/>
                        </a:rPr>
                        <a:t>40 </a:t>
                      </a:r>
                      <a:r>
                        <a:rPr lang="en-GB" sz="1100" dirty="0">
                          <a:effectLst/>
                        </a:rPr>
                        <a:t>÷ 5 = 8</a:t>
                      </a:r>
                    </a:p>
                    <a:p>
                      <a:pPr algn="ctr">
                        <a:lnSpc>
                          <a:spcPct val="115000"/>
                        </a:lnSpc>
                        <a:spcAft>
                          <a:spcPts val="0"/>
                        </a:spcAft>
                      </a:pPr>
                      <a:r>
                        <a:rPr lang="en-GB" sz="1100" dirty="0">
                          <a:effectLst/>
                        </a:rPr>
                        <a:t>48 ÷ 6</a:t>
                      </a:r>
                      <a:r>
                        <a:rPr lang="en-GB" sz="1100" baseline="0" dirty="0">
                          <a:effectLst/>
                        </a:rPr>
                        <a:t> </a:t>
                      </a:r>
                      <a:r>
                        <a:rPr lang="en-GB" sz="1100" dirty="0">
                          <a:effectLst/>
                        </a:rPr>
                        <a:t>= 8</a:t>
                      </a:r>
                    </a:p>
                    <a:p>
                      <a:pPr algn="ctr">
                        <a:lnSpc>
                          <a:spcPct val="115000"/>
                        </a:lnSpc>
                        <a:spcAft>
                          <a:spcPts val="0"/>
                        </a:spcAft>
                      </a:pPr>
                      <a:r>
                        <a:rPr lang="en-GB" sz="1100" dirty="0">
                          <a:effectLst/>
                        </a:rPr>
                        <a:t>56 ÷ 7 = 8</a:t>
                      </a:r>
                    </a:p>
                    <a:p>
                      <a:pPr algn="ctr">
                        <a:lnSpc>
                          <a:spcPct val="115000"/>
                        </a:lnSpc>
                        <a:spcAft>
                          <a:spcPts val="0"/>
                        </a:spcAft>
                      </a:pPr>
                      <a:r>
                        <a:rPr lang="en-GB" sz="1100" baseline="0" dirty="0">
                          <a:effectLst/>
                        </a:rPr>
                        <a:t>64 </a:t>
                      </a:r>
                      <a:r>
                        <a:rPr lang="en-GB" sz="1100" dirty="0">
                          <a:effectLst/>
                        </a:rPr>
                        <a:t>÷ 8</a:t>
                      </a:r>
                      <a:r>
                        <a:rPr lang="en-GB" sz="1100" baseline="0" dirty="0">
                          <a:effectLst/>
                        </a:rPr>
                        <a:t> </a:t>
                      </a:r>
                      <a:r>
                        <a:rPr lang="en-GB" sz="1100" dirty="0">
                          <a:effectLst/>
                        </a:rPr>
                        <a:t>= 8</a:t>
                      </a:r>
                    </a:p>
                    <a:p>
                      <a:pPr algn="ctr">
                        <a:lnSpc>
                          <a:spcPct val="115000"/>
                        </a:lnSpc>
                        <a:spcAft>
                          <a:spcPts val="0"/>
                        </a:spcAft>
                      </a:pPr>
                      <a:r>
                        <a:rPr lang="en-GB" sz="1100" dirty="0">
                          <a:effectLst/>
                        </a:rPr>
                        <a:t>72 ÷ 9 = 8</a:t>
                      </a:r>
                    </a:p>
                    <a:p>
                      <a:pPr algn="ctr">
                        <a:lnSpc>
                          <a:spcPct val="115000"/>
                        </a:lnSpc>
                        <a:spcAft>
                          <a:spcPts val="0"/>
                        </a:spcAft>
                      </a:pPr>
                      <a:r>
                        <a:rPr lang="en-GB" sz="1100" dirty="0">
                          <a:effectLst/>
                        </a:rPr>
                        <a:t>80 ÷ </a:t>
                      </a:r>
                      <a:r>
                        <a:rPr lang="en-GB" sz="1100" baseline="0" dirty="0">
                          <a:effectLst/>
                        </a:rPr>
                        <a:t>10 </a:t>
                      </a:r>
                      <a:r>
                        <a:rPr lang="en-GB" sz="1100" dirty="0">
                          <a:effectLst/>
                        </a:rPr>
                        <a:t>= 8</a:t>
                      </a:r>
                    </a:p>
                    <a:p>
                      <a:pPr algn="ctr">
                        <a:lnSpc>
                          <a:spcPct val="115000"/>
                        </a:lnSpc>
                        <a:spcAft>
                          <a:spcPts val="0"/>
                        </a:spcAft>
                      </a:pPr>
                      <a:r>
                        <a:rPr lang="en-GB" sz="1100" dirty="0">
                          <a:effectLst/>
                        </a:rPr>
                        <a:t>88 ÷ 11 = 8</a:t>
                      </a:r>
                    </a:p>
                    <a:p>
                      <a:pPr algn="ctr">
                        <a:lnSpc>
                          <a:spcPct val="115000"/>
                        </a:lnSpc>
                        <a:spcAft>
                          <a:spcPts val="0"/>
                        </a:spcAft>
                      </a:pPr>
                      <a:r>
                        <a:rPr lang="en-GB" sz="1100" dirty="0">
                          <a:effectLst/>
                        </a:rPr>
                        <a:t>96 ÷ 12</a:t>
                      </a:r>
                      <a:r>
                        <a:rPr lang="en-GB" sz="1100" baseline="0" dirty="0">
                          <a:effectLst/>
                        </a:rPr>
                        <a:t> </a:t>
                      </a:r>
                      <a:r>
                        <a:rPr lang="en-GB" sz="1100" dirty="0">
                          <a:effectLst/>
                        </a:rPr>
                        <a:t>= 8</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8</a:t>
            </a:r>
            <a:r>
              <a:rPr lang="en-GB" u="none" dirty="0"/>
              <a:t> times </a:t>
            </a:r>
            <a:r>
              <a:rPr lang="en-GB" b="0" u="none" dirty="0"/>
              <a:t>8?</a:t>
            </a:r>
          </a:p>
          <a:p>
            <a:pPr algn="l"/>
            <a:r>
              <a:rPr lang="en-GB" b="0" u="none" dirty="0"/>
              <a:t>What is 24 </a:t>
            </a:r>
            <a:r>
              <a:rPr lang="en-GB" u="none" dirty="0"/>
              <a:t>divided by </a:t>
            </a:r>
            <a:r>
              <a:rPr lang="en-GB" b="0" u="none" dirty="0"/>
              <a:t>8?</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8 × ⃝ = 16 or ⃝ ÷ 8 = 7.</a:t>
            </a:r>
          </a:p>
          <a:p>
            <a:endParaRPr lang="en-GB" dirty="0"/>
          </a:p>
        </p:txBody>
      </p:sp>
    </p:spTree>
    <p:extLst>
      <p:ext uri="{BB962C8B-B14F-4D97-AF65-F5344CB8AC3E}">
        <p14:creationId xmlns:p14="http://schemas.microsoft.com/office/powerpoint/2010/main" val="2476221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Autumn 1</a:t>
            </a:r>
          </a:p>
        </p:txBody>
      </p:sp>
      <p:sp>
        <p:nvSpPr>
          <p:cNvPr id="3" name="Text Placeholder 2"/>
          <p:cNvSpPr>
            <a:spLocks noGrp="1"/>
          </p:cNvSpPr>
          <p:nvPr>
            <p:ph type="body" sz="quarter" idx="11"/>
          </p:nvPr>
        </p:nvSpPr>
        <p:spPr/>
        <p:txBody>
          <a:bodyPr/>
          <a:lstStyle/>
          <a:p>
            <a:r>
              <a:rPr lang="en-GB" dirty="0"/>
              <a:t>I know number bonds to 100.</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a:t>
            </a:r>
            <a:r>
              <a:rPr lang="en-GB" altLang="en-US" dirty="0">
                <a:ea typeface="Calibri" pitchFamily="34" charset="0"/>
                <a:cs typeface="Times New Roman" pitchFamily="18" charset="0"/>
              </a:rPr>
              <a:t> - If your child knows one fact (e.g. </a:t>
            </a:r>
            <a:r>
              <a:rPr lang="en-GB" altLang="en-US" dirty="0"/>
              <a:t>8</a:t>
            </a:r>
            <a:r>
              <a:rPr lang="en-GB" dirty="0"/>
              <a:t> + 5 = 13), 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number bonds to 10</a:t>
            </a:r>
            <a:r>
              <a:rPr lang="en-GB" altLang="en-US" dirty="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There are missing number questions at </a:t>
            </a:r>
            <a:r>
              <a:rPr lang="en-GB" altLang="en-US" dirty="0">
                <a:cs typeface="Times New Roman" pitchFamily="18" charset="0"/>
                <a:hlinkClick r:id="rId2"/>
              </a:rPr>
              <a:t>www.conkermaths.com</a:t>
            </a:r>
            <a:r>
              <a:rPr lang="en-GB" altLang="en-US" dirty="0">
                <a:cs typeface="Times New Roman" pitchFamily="18" charset="0"/>
              </a:rPr>
              <a:t> . See how many questions you can answer in just 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a:t>Key Vocabulary</a:t>
            </a:r>
          </a:p>
          <a:p>
            <a:pPr algn="l"/>
            <a:r>
              <a:rPr lang="en-GB" b="0" u="none" dirty="0"/>
              <a:t>What do I </a:t>
            </a:r>
            <a:r>
              <a:rPr lang="en-GB" u="none" dirty="0"/>
              <a:t>add </a:t>
            </a:r>
            <a:r>
              <a:rPr lang="en-GB" b="0" u="none" dirty="0"/>
              <a:t>to 65 to make 100?</a:t>
            </a:r>
          </a:p>
          <a:p>
            <a:pPr algn="l"/>
            <a:r>
              <a:rPr lang="en-GB" b="0" u="none" dirty="0"/>
              <a:t>What is 100 </a:t>
            </a:r>
            <a:r>
              <a:rPr lang="en-GB" u="none" dirty="0"/>
              <a:t>take away </a:t>
            </a:r>
            <a:r>
              <a:rPr lang="en-GB" b="0" u="none" dirty="0"/>
              <a:t>6?</a:t>
            </a:r>
          </a:p>
          <a:p>
            <a:pPr algn="l"/>
            <a:r>
              <a:rPr lang="en-GB" b="0" u="none" dirty="0"/>
              <a:t>What is 13 </a:t>
            </a:r>
            <a:r>
              <a:rPr lang="en-GB" u="none" dirty="0"/>
              <a:t>less than </a:t>
            </a:r>
            <a:r>
              <a:rPr lang="en-GB" b="0" u="none" dirty="0"/>
              <a:t>100?</a:t>
            </a:r>
          </a:p>
          <a:p>
            <a:pPr algn="l"/>
            <a:r>
              <a:rPr lang="en-GB" u="none" dirty="0"/>
              <a:t>How many more </a:t>
            </a:r>
            <a:r>
              <a:rPr lang="en-GB" b="0" u="none" dirty="0"/>
              <a:t>than 98 is 100?</a:t>
            </a:r>
          </a:p>
          <a:p>
            <a:pPr algn="l"/>
            <a:r>
              <a:rPr lang="en-GB" b="0" u="none" dirty="0"/>
              <a:t>What is the </a:t>
            </a:r>
            <a:r>
              <a:rPr lang="en-GB" u="none" dirty="0"/>
              <a:t>difference</a:t>
            </a:r>
            <a:r>
              <a:rPr lang="en-GB" b="0" u="none" dirty="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49 + ⃝ = 100 or 100 –  ⃝ = 72.</a:t>
            </a: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 xmlns:a16="http://schemas.microsoft.com/office/drawing/2014/main" val="20000"/>
                    </a:ext>
                  </a:extLst>
                </a:gridCol>
                <a:gridCol w="1161242">
                  <a:extLst>
                    <a:ext uri="{9D8B030D-6E8A-4147-A177-3AD203B41FA5}">
                      <a16:colId xmlns="" xmlns:a16="http://schemas.microsoft.com/office/drawing/2014/main" val="20001"/>
                    </a:ext>
                  </a:extLst>
                </a:gridCol>
              </a:tblGrid>
              <a:tr h="2109343">
                <a:tc>
                  <a:txBody>
                    <a:bodyPr/>
                    <a:lstStyle/>
                    <a:p>
                      <a:pPr algn="ctr">
                        <a:lnSpc>
                          <a:spcPct val="115000"/>
                        </a:lnSpc>
                        <a:spcAft>
                          <a:spcPts val="0"/>
                        </a:spcAft>
                      </a:pPr>
                      <a:r>
                        <a:rPr lang="en-GB" sz="1100" b="0" dirty="0">
                          <a:effectLst/>
                          <a:latin typeface="Calibri"/>
                          <a:ea typeface="Calibri"/>
                          <a:cs typeface="Times New Roman"/>
                        </a:rPr>
                        <a:t>Some examples:</a:t>
                      </a:r>
                    </a:p>
                    <a:p>
                      <a:pPr algn="ctr">
                        <a:lnSpc>
                          <a:spcPct val="115000"/>
                        </a:lnSpc>
                        <a:spcAft>
                          <a:spcPts val="0"/>
                        </a:spcAft>
                      </a:pPr>
                      <a:endParaRPr lang="en-GB" sz="1100" b="0" dirty="0">
                        <a:effectLst/>
                        <a:latin typeface="Calibri"/>
                        <a:ea typeface="Calibri"/>
                        <a:cs typeface="Times New Roman"/>
                      </a:endParaRPr>
                    </a:p>
                    <a:p>
                      <a:pPr algn="ctr">
                        <a:lnSpc>
                          <a:spcPct val="115000"/>
                        </a:lnSpc>
                        <a:spcAft>
                          <a:spcPts val="0"/>
                        </a:spcAft>
                      </a:pPr>
                      <a:r>
                        <a:rPr lang="en-GB" sz="1100" b="0" dirty="0">
                          <a:effectLst/>
                          <a:latin typeface="Calibri"/>
                          <a:ea typeface="Calibri"/>
                          <a:cs typeface="Times New Roman"/>
                        </a:rPr>
                        <a:t>60</a:t>
                      </a:r>
                      <a:r>
                        <a:rPr lang="en-GB" sz="1100" b="0" baseline="0" dirty="0">
                          <a:effectLst/>
                          <a:latin typeface="Calibri"/>
                          <a:ea typeface="Calibri"/>
                          <a:cs typeface="Times New Roman"/>
                        </a:rPr>
                        <a:t> + 40 = 100</a:t>
                      </a:r>
                    </a:p>
                    <a:p>
                      <a:pPr algn="ctr">
                        <a:lnSpc>
                          <a:spcPct val="115000"/>
                        </a:lnSpc>
                        <a:spcAft>
                          <a:spcPts val="0"/>
                        </a:spcAft>
                      </a:pPr>
                      <a:r>
                        <a:rPr lang="en-GB" sz="1100" b="0" baseline="0" dirty="0">
                          <a:effectLst/>
                          <a:latin typeface="Calibri"/>
                          <a:ea typeface="Calibri"/>
                          <a:cs typeface="Times New Roman"/>
                        </a:rPr>
                        <a:t>40 + 60 = 100</a:t>
                      </a:r>
                    </a:p>
                    <a:p>
                      <a:pPr algn="ctr">
                        <a:lnSpc>
                          <a:spcPct val="115000"/>
                        </a:lnSpc>
                        <a:spcAft>
                          <a:spcPts val="0"/>
                        </a:spcAft>
                      </a:pPr>
                      <a:r>
                        <a:rPr lang="en-GB" sz="1100" b="0" baseline="0" dirty="0">
                          <a:effectLst/>
                          <a:latin typeface="Calibri"/>
                          <a:ea typeface="Calibri"/>
                          <a:cs typeface="Times New Roman"/>
                        </a:rPr>
                        <a:t>100 – 40 = 60</a:t>
                      </a:r>
                    </a:p>
                    <a:p>
                      <a:pPr algn="ctr">
                        <a:lnSpc>
                          <a:spcPct val="115000"/>
                        </a:lnSpc>
                        <a:spcAft>
                          <a:spcPts val="0"/>
                        </a:spcAft>
                      </a:pPr>
                      <a:r>
                        <a:rPr lang="en-GB" sz="1100" b="0" baseline="0" dirty="0">
                          <a:effectLst/>
                          <a:latin typeface="Calibri"/>
                          <a:ea typeface="Calibri"/>
                          <a:cs typeface="Times New Roman"/>
                        </a:rPr>
                        <a:t>100 – 60 = 40</a:t>
                      </a:r>
                    </a:p>
                    <a:p>
                      <a:pPr algn="ctr">
                        <a:lnSpc>
                          <a:spcPct val="115000"/>
                        </a:lnSpc>
                        <a:spcAft>
                          <a:spcPts val="0"/>
                        </a:spcAft>
                      </a:pPr>
                      <a:endParaRPr lang="en-GB" sz="1100" b="0" baseline="0" dirty="0">
                        <a:effectLst/>
                        <a:latin typeface="Calibri"/>
                        <a:ea typeface="Calibri"/>
                        <a:cs typeface="Times New Roman"/>
                      </a:endParaRPr>
                    </a:p>
                    <a:p>
                      <a:pPr algn="ctr">
                        <a:lnSpc>
                          <a:spcPct val="115000"/>
                        </a:lnSpc>
                        <a:spcAft>
                          <a:spcPts val="0"/>
                        </a:spcAft>
                      </a:pPr>
                      <a:r>
                        <a:rPr lang="en-GB" sz="1100" b="0" baseline="0" dirty="0">
                          <a:effectLst/>
                          <a:latin typeface="Calibri"/>
                          <a:ea typeface="Calibri"/>
                          <a:cs typeface="Times New Roman"/>
                        </a:rPr>
                        <a:t>75 + 25 = 100</a:t>
                      </a:r>
                    </a:p>
                    <a:p>
                      <a:pPr algn="ctr">
                        <a:lnSpc>
                          <a:spcPct val="115000"/>
                        </a:lnSpc>
                        <a:spcAft>
                          <a:spcPts val="0"/>
                        </a:spcAft>
                      </a:pPr>
                      <a:r>
                        <a:rPr lang="en-GB" sz="1100" b="0" baseline="0" dirty="0">
                          <a:effectLst/>
                          <a:latin typeface="Calibri"/>
                          <a:ea typeface="Calibri"/>
                          <a:cs typeface="Times New Roman"/>
                        </a:rPr>
                        <a:t>25 + 75 = 100</a:t>
                      </a:r>
                    </a:p>
                    <a:p>
                      <a:pPr algn="ctr">
                        <a:lnSpc>
                          <a:spcPct val="115000"/>
                        </a:lnSpc>
                        <a:spcAft>
                          <a:spcPts val="0"/>
                        </a:spcAft>
                      </a:pPr>
                      <a:r>
                        <a:rPr lang="en-GB" sz="1100" b="0" baseline="0" dirty="0">
                          <a:effectLst/>
                          <a:latin typeface="Calibri"/>
                          <a:ea typeface="Calibri"/>
                          <a:cs typeface="Times New Roman"/>
                        </a:rPr>
                        <a:t>100 – 25 = 75</a:t>
                      </a:r>
                    </a:p>
                    <a:p>
                      <a:pPr algn="ctr">
                        <a:lnSpc>
                          <a:spcPct val="115000"/>
                        </a:lnSpc>
                        <a:spcAft>
                          <a:spcPts val="0"/>
                        </a:spcAft>
                      </a:pPr>
                      <a:r>
                        <a:rPr lang="en-GB" sz="1100" b="0" baseline="0" dirty="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r>
                        <a:rPr lang="en-GB" sz="1100" dirty="0">
                          <a:effectLst/>
                          <a:latin typeface="Calibri"/>
                          <a:ea typeface="Calibri"/>
                          <a:cs typeface="Times New Roman"/>
                        </a:rPr>
                        <a:t>37 + 63 = 100</a:t>
                      </a:r>
                    </a:p>
                    <a:p>
                      <a:pPr algn="ctr">
                        <a:lnSpc>
                          <a:spcPct val="115000"/>
                        </a:lnSpc>
                        <a:spcAft>
                          <a:spcPts val="0"/>
                        </a:spcAft>
                      </a:pPr>
                      <a:r>
                        <a:rPr lang="en-GB" sz="1100" dirty="0">
                          <a:effectLst/>
                          <a:latin typeface="Calibri"/>
                          <a:ea typeface="Calibri"/>
                          <a:cs typeface="Times New Roman"/>
                        </a:rPr>
                        <a:t>63</a:t>
                      </a:r>
                      <a:r>
                        <a:rPr lang="en-GB" sz="1100" baseline="0" dirty="0">
                          <a:effectLst/>
                          <a:latin typeface="Calibri"/>
                          <a:ea typeface="Calibri"/>
                          <a:cs typeface="Times New Roman"/>
                        </a:rPr>
                        <a:t> + 37 = 100</a:t>
                      </a:r>
                    </a:p>
                    <a:p>
                      <a:pPr algn="ctr">
                        <a:lnSpc>
                          <a:spcPct val="115000"/>
                        </a:lnSpc>
                        <a:spcAft>
                          <a:spcPts val="0"/>
                        </a:spcAft>
                      </a:pPr>
                      <a:r>
                        <a:rPr lang="en-GB" sz="1100" baseline="0" dirty="0">
                          <a:effectLst/>
                          <a:latin typeface="Calibri"/>
                          <a:ea typeface="Calibri"/>
                          <a:cs typeface="Times New Roman"/>
                        </a:rPr>
                        <a:t>100 – 63 = 37</a:t>
                      </a:r>
                    </a:p>
                    <a:p>
                      <a:pPr algn="ctr">
                        <a:lnSpc>
                          <a:spcPct val="115000"/>
                        </a:lnSpc>
                        <a:spcAft>
                          <a:spcPts val="0"/>
                        </a:spcAft>
                      </a:pPr>
                      <a:r>
                        <a:rPr lang="en-GB" sz="1100" baseline="0" dirty="0">
                          <a:effectLst/>
                          <a:latin typeface="Calibri"/>
                          <a:ea typeface="Calibri"/>
                          <a:cs typeface="Times New Roman"/>
                        </a:rPr>
                        <a:t>100 – 37 = 63</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48 + 52 = 100</a:t>
                      </a:r>
                    </a:p>
                    <a:p>
                      <a:pPr algn="ctr">
                        <a:lnSpc>
                          <a:spcPct val="115000"/>
                        </a:lnSpc>
                        <a:spcAft>
                          <a:spcPts val="0"/>
                        </a:spcAft>
                      </a:pPr>
                      <a:r>
                        <a:rPr lang="en-GB" sz="1100" baseline="0">
                          <a:effectLst/>
                          <a:latin typeface="Calibri"/>
                          <a:ea typeface="Calibri"/>
                          <a:cs typeface="Times New Roman"/>
                        </a:rPr>
                        <a:t>52 + 48 = 100</a:t>
                      </a:r>
                    </a:p>
                    <a:p>
                      <a:pPr algn="ctr">
                        <a:lnSpc>
                          <a:spcPct val="115000"/>
                        </a:lnSpc>
                        <a:spcAft>
                          <a:spcPts val="0"/>
                        </a:spcAft>
                      </a:pPr>
                      <a:r>
                        <a:rPr lang="en-GB" sz="1100" baseline="0" dirty="0">
                          <a:effectLst/>
                          <a:latin typeface="Calibri"/>
                          <a:ea typeface="Calibri"/>
                          <a:cs typeface="Times New Roman"/>
                        </a:rPr>
                        <a:t>100 – 52 = 48</a:t>
                      </a:r>
                    </a:p>
                    <a:p>
                      <a:pPr algn="ctr">
                        <a:lnSpc>
                          <a:spcPct val="115000"/>
                        </a:lnSpc>
                        <a:spcAft>
                          <a:spcPts val="0"/>
                        </a:spcAft>
                      </a:pPr>
                      <a:r>
                        <a:rPr lang="en-GB" sz="1100" baseline="0" dirty="0">
                          <a:effectLst/>
                          <a:latin typeface="Calibri"/>
                          <a:ea typeface="Calibri"/>
                          <a:cs typeface="Times New Roman"/>
                        </a:rPr>
                        <a:t>100 – 48 = 52</a:t>
                      </a: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72977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Autumn 2</a:t>
            </a:r>
          </a:p>
        </p:txBody>
      </p:sp>
      <p:sp>
        <p:nvSpPr>
          <p:cNvPr id="3" name="Text Placeholder 2"/>
          <p:cNvSpPr>
            <a:spLocks noGrp="1"/>
          </p:cNvSpPr>
          <p:nvPr>
            <p:ph type="body" sz="quarter" idx="11"/>
          </p:nvPr>
        </p:nvSpPr>
        <p:spPr/>
        <p:txBody>
          <a:bodyPr/>
          <a:lstStyle/>
          <a:p>
            <a:r>
              <a:rPr lang="en-GB" dirty="0"/>
              <a:t>I know number bonds for each number to 6.</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practical resources</a:t>
            </a:r>
            <a:r>
              <a:rPr lang="en-GB" altLang="en-US" dirty="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Make a poster</a:t>
            </a:r>
            <a:r>
              <a:rPr lang="en-GB" altLang="en-US" dirty="0">
                <a:cs typeface="Times New Roman" pitchFamily="18" charset="0"/>
              </a:rPr>
              <a:t> – We use </a:t>
            </a:r>
            <a:r>
              <a:rPr lang="en-GB" altLang="en-US" dirty="0" err="1">
                <a:cs typeface="Times New Roman" pitchFamily="18" charset="0"/>
              </a:rPr>
              <a:t>Numicon</a:t>
            </a:r>
            <a:r>
              <a:rPr lang="en-GB" altLang="en-US" dirty="0">
                <a:cs typeface="Times New Roman" pitchFamily="18" charset="0"/>
              </a:rPr>
              <a:t> at school. You can find pictures of the </a:t>
            </a:r>
            <a:r>
              <a:rPr lang="en-GB" altLang="en-US" dirty="0" err="1">
                <a:cs typeface="Times New Roman" pitchFamily="18" charset="0"/>
              </a:rPr>
              <a:t>Numicon</a:t>
            </a:r>
            <a:r>
              <a:rPr lang="en-GB" altLang="en-US" dirty="0">
                <a:cs typeface="Times New Roman" pitchFamily="18" charset="0"/>
              </a:rPr>
              <a:t> shapes here: bit.ly/</a:t>
            </a:r>
            <a:r>
              <a:rPr lang="en-GB" altLang="en-US" dirty="0" err="1">
                <a:cs typeface="Times New Roman" pitchFamily="18" charset="0"/>
              </a:rPr>
              <a:t>NumiconPictures</a:t>
            </a:r>
            <a:r>
              <a:rPr lang="en-GB" altLang="en-US" dirty="0">
                <a:cs typeface="Times New Roman" pitchFamily="18" charset="0"/>
              </a:rPr>
              <a:t> – your child could make a poster showing the different ways of making 5.</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You can play number bond pairs online at </a:t>
            </a:r>
            <a:r>
              <a:rPr lang="en-GB" altLang="en-US" dirty="0">
                <a:cs typeface="Times New Roman" pitchFamily="18" charset="0"/>
                <a:hlinkClick r:id="rId3"/>
              </a:rPr>
              <a:t>www.conkermaths.com</a:t>
            </a:r>
            <a:r>
              <a:rPr lang="en-GB" altLang="en-US" dirty="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extLst>
                    <a:ext uri="{9D8B030D-6E8A-4147-A177-3AD203B41FA5}">
                      <a16:colId xmlns="" xmlns:a16="http://schemas.microsoft.com/office/drawing/2014/main" val="20000"/>
                    </a:ext>
                  </a:extLst>
                </a:gridCol>
                <a:gridCol w="927290">
                  <a:extLst>
                    <a:ext uri="{9D8B030D-6E8A-4147-A177-3AD203B41FA5}">
                      <a16:colId xmlns="" xmlns:a16="http://schemas.microsoft.com/office/drawing/2014/main" val="20001"/>
                    </a:ext>
                  </a:extLst>
                </a:gridCol>
                <a:gridCol w="927290">
                  <a:extLst>
                    <a:ext uri="{9D8B030D-6E8A-4147-A177-3AD203B41FA5}">
                      <a16:colId xmlns="" xmlns:a16="http://schemas.microsoft.com/office/drawing/2014/main" val="20002"/>
                    </a:ext>
                  </a:extLst>
                </a:gridCol>
              </a:tblGrid>
              <a:tr h="2109343">
                <a:tc>
                  <a:txBody>
                    <a:bodyPr/>
                    <a:lstStyle/>
                    <a:p>
                      <a:pPr algn="ctr">
                        <a:lnSpc>
                          <a:spcPct val="115000"/>
                        </a:lnSpc>
                        <a:spcAft>
                          <a:spcPts val="0"/>
                        </a:spcAft>
                      </a:pPr>
                      <a:r>
                        <a:rPr lang="en-GB" sz="1100" dirty="0">
                          <a:effectLst/>
                          <a:latin typeface="Calibri"/>
                          <a:ea typeface="Calibri"/>
                          <a:cs typeface="Times New Roman"/>
                        </a:rPr>
                        <a:t>0 + 1</a:t>
                      </a:r>
                      <a:r>
                        <a:rPr lang="en-GB" sz="1100" baseline="0" dirty="0">
                          <a:effectLst/>
                          <a:latin typeface="Calibri"/>
                          <a:ea typeface="Calibri"/>
                          <a:cs typeface="Times New Roman"/>
                        </a:rPr>
                        <a:t> = 1</a:t>
                      </a:r>
                    </a:p>
                    <a:p>
                      <a:pPr algn="ctr">
                        <a:lnSpc>
                          <a:spcPct val="115000"/>
                        </a:lnSpc>
                        <a:spcAft>
                          <a:spcPts val="0"/>
                        </a:spcAft>
                      </a:pPr>
                      <a:r>
                        <a:rPr lang="en-GB" sz="1100" baseline="0" dirty="0">
                          <a:effectLst/>
                          <a:latin typeface="Calibri"/>
                          <a:ea typeface="Calibri"/>
                          <a:cs typeface="Times New Roman"/>
                        </a:rPr>
                        <a:t>1 + 0 = 1</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0 + 2 = 2</a:t>
                      </a:r>
                    </a:p>
                    <a:p>
                      <a:pPr algn="ctr">
                        <a:lnSpc>
                          <a:spcPct val="115000"/>
                        </a:lnSpc>
                        <a:spcAft>
                          <a:spcPts val="0"/>
                        </a:spcAft>
                      </a:pPr>
                      <a:r>
                        <a:rPr lang="en-GB" sz="1100" baseline="0" dirty="0">
                          <a:effectLst/>
                          <a:latin typeface="Calibri"/>
                          <a:ea typeface="Calibri"/>
                          <a:cs typeface="Times New Roman"/>
                        </a:rPr>
                        <a:t>1 + 1 = 2</a:t>
                      </a:r>
                    </a:p>
                    <a:p>
                      <a:pPr algn="ctr">
                        <a:lnSpc>
                          <a:spcPct val="115000"/>
                        </a:lnSpc>
                        <a:spcAft>
                          <a:spcPts val="0"/>
                        </a:spcAft>
                      </a:pPr>
                      <a:r>
                        <a:rPr lang="en-GB" sz="1100" baseline="0" dirty="0">
                          <a:effectLst/>
                          <a:latin typeface="Calibri"/>
                          <a:ea typeface="Calibri"/>
                          <a:cs typeface="Times New Roman"/>
                        </a:rPr>
                        <a:t>2 + 0 = 2</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0 + 3 = 3</a:t>
                      </a:r>
                    </a:p>
                    <a:p>
                      <a:pPr algn="ctr">
                        <a:lnSpc>
                          <a:spcPct val="115000"/>
                        </a:lnSpc>
                        <a:spcAft>
                          <a:spcPts val="0"/>
                        </a:spcAft>
                      </a:pPr>
                      <a:r>
                        <a:rPr lang="en-GB" sz="1100" baseline="0" dirty="0">
                          <a:effectLst/>
                          <a:latin typeface="Calibri"/>
                          <a:ea typeface="Calibri"/>
                          <a:cs typeface="Times New Roman"/>
                        </a:rPr>
                        <a:t>1 + 2  = 3</a:t>
                      </a:r>
                    </a:p>
                    <a:p>
                      <a:pPr algn="ctr">
                        <a:lnSpc>
                          <a:spcPct val="115000"/>
                        </a:lnSpc>
                        <a:spcAft>
                          <a:spcPts val="0"/>
                        </a:spcAft>
                      </a:pPr>
                      <a:r>
                        <a:rPr lang="en-GB" sz="1100" baseline="0" dirty="0">
                          <a:effectLst/>
                          <a:latin typeface="Calibri"/>
                          <a:ea typeface="Calibri"/>
                          <a:cs typeface="Times New Roman"/>
                        </a:rPr>
                        <a:t>2 + 1 = 3</a:t>
                      </a:r>
                    </a:p>
                    <a:p>
                      <a:pPr algn="ctr">
                        <a:lnSpc>
                          <a:spcPct val="115000"/>
                        </a:lnSpc>
                        <a:spcAft>
                          <a:spcPts val="0"/>
                        </a:spcAft>
                      </a:pPr>
                      <a:r>
                        <a:rPr lang="en-GB" sz="1100" baseline="0" dirty="0">
                          <a:effectLst/>
                          <a:latin typeface="Calibri"/>
                          <a:ea typeface="Calibri"/>
                          <a:cs typeface="Times New Roman"/>
                        </a:rPr>
                        <a:t>3 + 0 = 3</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0 + 4 = 4</a:t>
                      </a:r>
                    </a:p>
                    <a:p>
                      <a:pPr algn="ctr">
                        <a:lnSpc>
                          <a:spcPct val="115000"/>
                        </a:lnSpc>
                        <a:spcAft>
                          <a:spcPts val="0"/>
                        </a:spcAft>
                      </a:pPr>
                      <a:r>
                        <a:rPr lang="en-GB" sz="1100" dirty="0">
                          <a:effectLst/>
                          <a:latin typeface="Calibri"/>
                          <a:ea typeface="Calibri"/>
                          <a:cs typeface="Times New Roman"/>
                        </a:rPr>
                        <a:t>1</a:t>
                      </a:r>
                      <a:r>
                        <a:rPr lang="en-GB" sz="1100" baseline="0" dirty="0">
                          <a:effectLst/>
                          <a:latin typeface="Calibri"/>
                          <a:ea typeface="Calibri"/>
                          <a:cs typeface="Times New Roman"/>
                        </a:rPr>
                        <a:t> + 3 = 4</a:t>
                      </a:r>
                    </a:p>
                    <a:p>
                      <a:pPr algn="ctr">
                        <a:lnSpc>
                          <a:spcPct val="115000"/>
                        </a:lnSpc>
                        <a:spcAft>
                          <a:spcPts val="0"/>
                        </a:spcAft>
                      </a:pPr>
                      <a:r>
                        <a:rPr lang="en-GB" sz="1100" baseline="0" dirty="0">
                          <a:effectLst/>
                          <a:latin typeface="Calibri"/>
                          <a:ea typeface="Calibri"/>
                          <a:cs typeface="Times New Roman"/>
                        </a:rPr>
                        <a:t>2 + 2 = 4</a:t>
                      </a:r>
                    </a:p>
                    <a:p>
                      <a:pPr algn="ctr">
                        <a:lnSpc>
                          <a:spcPct val="115000"/>
                        </a:lnSpc>
                        <a:spcAft>
                          <a:spcPts val="0"/>
                        </a:spcAft>
                      </a:pPr>
                      <a:r>
                        <a:rPr lang="en-GB" sz="1100" baseline="0" dirty="0">
                          <a:effectLst/>
                          <a:latin typeface="Calibri"/>
                          <a:ea typeface="Calibri"/>
                          <a:cs typeface="Times New Roman"/>
                        </a:rPr>
                        <a:t>3 + 1 = 4</a:t>
                      </a:r>
                    </a:p>
                    <a:p>
                      <a:pPr algn="ctr">
                        <a:lnSpc>
                          <a:spcPct val="115000"/>
                        </a:lnSpc>
                        <a:spcAft>
                          <a:spcPts val="0"/>
                        </a:spcAft>
                      </a:pPr>
                      <a:r>
                        <a:rPr lang="en-GB" sz="1100" baseline="0" dirty="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0 + 5 = 5</a:t>
                      </a:r>
                    </a:p>
                    <a:p>
                      <a:pPr algn="ctr">
                        <a:lnSpc>
                          <a:spcPct val="115000"/>
                        </a:lnSpc>
                        <a:spcAft>
                          <a:spcPts val="0"/>
                        </a:spcAft>
                      </a:pPr>
                      <a:r>
                        <a:rPr lang="en-GB" sz="1100" baseline="0" dirty="0">
                          <a:effectLst/>
                          <a:latin typeface="Calibri"/>
                          <a:ea typeface="Calibri"/>
                          <a:cs typeface="Times New Roman"/>
                        </a:rPr>
                        <a:t>1 + 4 = 5</a:t>
                      </a:r>
                    </a:p>
                    <a:p>
                      <a:pPr algn="ctr">
                        <a:lnSpc>
                          <a:spcPct val="115000"/>
                        </a:lnSpc>
                        <a:spcAft>
                          <a:spcPts val="0"/>
                        </a:spcAft>
                      </a:pPr>
                      <a:r>
                        <a:rPr lang="en-GB" sz="1100" baseline="0" dirty="0">
                          <a:effectLst/>
                          <a:latin typeface="Calibri"/>
                          <a:ea typeface="Calibri"/>
                          <a:cs typeface="Times New Roman"/>
                        </a:rPr>
                        <a:t>2 + 3 = 5</a:t>
                      </a:r>
                    </a:p>
                    <a:p>
                      <a:pPr algn="ctr">
                        <a:lnSpc>
                          <a:spcPct val="115000"/>
                        </a:lnSpc>
                        <a:spcAft>
                          <a:spcPts val="0"/>
                        </a:spcAft>
                      </a:pPr>
                      <a:r>
                        <a:rPr lang="en-GB" sz="1100" baseline="0" dirty="0">
                          <a:effectLst/>
                          <a:latin typeface="Calibri"/>
                          <a:ea typeface="Calibri"/>
                          <a:cs typeface="Times New Roman"/>
                        </a:rPr>
                        <a:t>3 + 2 = 5</a:t>
                      </a:r>
                    </a:p>
                    <a:p>
                      <a:pPr algn="ctr">
                        <a:lnSpc>
                          <a:spcPct val="115000"/>
                        </a:lnSpc>
                        <a:spcAft>
                          <a:spcPts val="0"/>
                        </a:spcAft>
                      </a:pPr>
                      <a:r>
                        <a:rPr lang="en-GB" sz="1100" baseline="0" dirty="0">
                          <a:effectLst/>
                          <a:latin typeface="Calibri"/>
                          <a:ea typeface="Calibri"/>
                          <a:cs typeface="Times New Roman"/>
                        </a:rPr>
                        <a:t>4 + 1 = 5</a:t>
                      </a:r>
                    </a:p>
                    <a:p>
                      <a:pPr algn="ctr">
                        <a:lnSpc>
                          <a:spcPct val="115000"/>
                        </a:lnSpc>
                        <a:spcAft>
                          <a:spcPts val="0"/>
                        </a:spcAft>
                      </a:pPr>
                      <a:r>
                        <a:rPr lang="en-GB" sz="1100" baseline="0" dirty="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0 + 6 = 6</a:t>
                      </a:r>
                    </a:p>
                    <a:p>
                      <a:pPr algn="ctr">
                        <a:lnSpc>
                          <a:spcPct val="115000"/>
                        </a:lnSpc>
                        <a:spcAft>
                          <a:spcPts val="0"/>
                        </a:spcAft>
                      </a:pPr>
                      <a:r>
                        <a:rPr lang="en-GB" sz="1100" dirty="0">
                          <a:effectLst/>
                          <a:latin typeface="Calibri"/>
                          <a:ea typeface="Calibri"/>
                          <a:cs typeface="Times New Roman"/>
                        </a:rPr>
                        <a:t>1 + 5 = 6</a:t>
                      </a:r>
                    </a:p>
                    <a:p>
                      <a:pPr algn="ctr">
                        <a:lnSpc>
                          <a:spcPct val="115000"/>
                        </a:lnSpc>
                        <a:spcAft>
                          <a:spcPts val="0"/>
                        </a:spcAft>
                      </a:pPr>
                      <a:r>
                        <a:rPr lang="en-GB" sz="1100" dirty="0">
                          <a:effectLst/>
                          <a:latin typeface="Calibri"/>
                          <a:ea typeface="Calibri"/>
                          <a:cs typeface="Times New Roman"/>
                        </a:rPr>
                        <a:t>2 + 4 = 6</a:t>
                      </a:r>
                    </a:p>
                    <a:p>
                      <a:pPr algn="ctr">
                        <a:lnSpc>
                          <a:spcPct val="115000"/>
                        </a:lnSpc>
                        <a:spcAft>
                          <a:spcPts val="0"/>
                        </a:spcAft>
                      </a:pPr>
                      <a:r>
                        <a:rPr lang="en-GB" sz="1100" dirty="0">
                          <a:effectLst/>
                          <a:latin typeface="Calibri"/>
                          <a:ea typeface="Calibri"/>
                          <a:cs typeface="Times New Roman"/>
                        </a:rPr>
                        <a:t>3 + 3 = 6</a:t>
                      </a:r>
                    </a:p>
                    <a:p>
                      <a:pPr algn="ctr">
                        <a:lnSpc>
                          <a:spcPct val="115000"/>
                        </a:lnSpc>
                        <a:spcAft>
                          <a:spcPts val="0"/>
                        </a:spcAft>
                      </a:pPr>
                      <a:r>
                        <a:rPr lang="en-GB" sz="1100" dirty="0">
                          <a:effectLst/>
                          <a:latin typeface="Calibri"/>
                          <a:ea typeface="Calibri"/>
                          <a:cs typeface="Times New Roman"/>
                        </a:rPr>
                        <a:t>4 + 2</a:t>
                      </a:r>
                      <a:r>
                        <a:rPr lang="en-GB" sz="1100" baseline="0" dirty="0">
                          <a:effectLst/>
                          <a:latin typeface="Calibri"/>
                          <a:ea typeface="Calibri"/>
                          <a:cs typeface="Times New Roman"/>
                        </a:rPr>
                        <a:t> = 6</a:t>
                      </a:r>
                    </a:p>
                    <a:p>
                      <a:pPr algn="ctr">
                        <a:lnSpc>
                          <a:spcPct val="115000"/>
                        </a:lnSpc>
                        <a:spcAft>
                          <a:spcPts val="0"/>
                        </a:spcAft>
                      </a:pPr>
                      <a:r>
                        <a:rPr lang="en-GB" sz="1100" baseline="0" dirty="0">
                          <a:effectLst/>
                          <a:latin typeface="Calibri"/>
                          <a:ea typeface="Calibri"/>
                          <a:cs typeface="Times New Roman"/>
                        </a:rPr>
                        <a:t>5 + 1 = 6</a:t>
                      </a:r>
                    </a:p>
                    <a:p>
                      <a:pPr algn="ctr">
                        <a:lnSpc>
                          <a:spcPct val="115000"/>
                        </a:lnSpc>
                        <a:spcAft>
                          <a:spcPts val="0"/>
                        </a:spcAft>
                      </a:pPr>
                      <a:r>
                        <a:rPr lang="en-GB" sz="1100" baseline="0" dirty="0">
                          <a:effectLst/>
                          <a:latin typeface="Calibri"/>
                          <a:ea typeface="Calibri"/>
                          <a:cs typeface="Times New Roman"/>
                        </a:rPr>
                        <a:t>6 + 0 = 6</a:t>
                      </a: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a:t>Key Vocabulary</a:t>
            </a:r>
          </a:p>
          <a:p>
            <a:pPr algn="l"/>
            <a:r>
              <a:rPr lang="en-GB" b="0" u="none" dirty="0"/>
              <a:t>What is 3 </a:t>
            </a:r>
            <a:r>
              <a:rPr lang="en-GB" u="none" dirty="0"/>
              <a:t>add</a:t>
            </a:r>
            <a:r>
              <a:rPr lang="en-GB" b="0" u="none" dirty="0"/>
              <a:t> 2?</a:t>
            </a:r>
          </a:p>
          <a:p>
            <a:pPr algn="l"/>
            <a:r>
              <a:rPr lang="en-GB" b="0" u="none" dirty="0"/>
              <a:t>What is 2 </a:t>
            </a:r>
            <a:r>
              <a:rPr lang="en-GB" u="none" dirty="0"/>
              <a:t>plus</a:t>
            </a:r>
            <a:r>
              <a:rPr lang="en-GB" b="0" u="none" dirty="0"/>
              <a:t> 2?</a:t>
            </a:r>
          </a:p>
          <a:p>
            <a:pPr algn="l"/>
            <a:r>
              <a:rPr lang="en-GB" b="0" u="none" dirty="0"/>
              <a:t>What is 5 </a:t>
            </a:r>
            <a:r>
              <a:rPr lang="en-GB" u="none" dirty="0"/>
              <a:t>take away </a:t>
            </a:r>
            <a:r>
              <a:rPr lang="en-GB" b="0" u="none" dirty="0"/>
              <a:t>2?</a:t>
            </a:r>
          </a:p>
          <a:p>
            <a:pPr algn="l"/>
            <a:r>
              <a:rPr lang="en-GB" b="0" u="none" dirty="0"/>
              <a:t>What is 1 </a:t>
            </a:r>
            <a:r>
              <a:rPr lang="en-GB" u="none" dirty="0"/>
              <a:t>less than </a:t>
            </a:r>
            <a:r>
              <a:rPr lang="en-GB" b="0" u="none" dirty="0"/>
              <a:t>4?</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 + ⃝ = 5 or 4 – ⃝ = 2.</a:t>
            </a:r>
          </a:p>
          <a:p>
            <a:endParaRPr lang="en-GB" dirty="0"/>
          </a:p>
        </p:txBody>
      </p:sp>
    </p:spTree>
    <p:extLst>
      <p:ext uri="{BB962C8B-B14F-4D97-AF65-F5344CB8AC3E}">
        <p14:creationId xmlns:p14="http://schemas.microsoft.com/office/powerpoint/2010/main" val="3576713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Autumn 2</a:t>
            </a:r>
          </a:p>
        </p:txBody>
      </p:sp>
      <p:sp>
        <p:nvSpPr>
          <p:cNvPr id="3" name="Text Placeholder 2"/>
          <p:cNvSpPr>
            <a:spLocks noGrp="1"/>
          </p:cNvSpPr>
          <p:nvPr>
            <p:ph type="body" sz="quarter" idx="11"/>
          </p:nvPr>
        </p:nvSpPr>
        <p:spPr/>
        <p:txBody>
          <a:bodyPr/>
          <a:lstStyle/>
          <a:p>
            <a:r>
              <a:rPr lang="en-GB" dirty="0"/>
              <a:t>I know the multiplication and division facts for the 6 times table.</a:t>
            </a:r>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your  threes </a:t>
            </a:r>
            <a:r>
              <a:rPr lang="en-GB" altLang="en-US" dirty="0">
                <a:cs typeface="Arial" pitchFamily="34" charset="0"/>
              </a:rPr>
              <a:t>– Multiplying a number by 6 is the same as multiplying by 3 and then doubling the answer. 7 </a:t>
            </a:r>
            <a:r>
              <a:rPr lang="en-GB" dirty="0"/>
              <a:t>× 3 = 21 and </a:t>
            </a:r>
            <a:r>
              <a:rPr lang="en-GB" altLang="en-US" dirty="0">
                <a:cs typeface="Arial" pitchFamily="34" charset="0"/>
              </a:rPr>
              <a:t>double 21 is 42, so 7 </a:t>
            </a:r>
            <a:r>
              <a:rPr lang="en-GB" dirty="0"/>
              <a:t>× 6 = 42.</a:t>
            </a:r>
            <a:endParaRPr lang="en-GB" dirty="0">
              <a:cs typeface="Arial" pitchFamily="34" charset="0"/>
            </a:endParaRP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6 = 18), 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6</a:t>
            </a:r>
            <a:r>
              <a:rPr lang="en-GB" dirty="0"/>
              <a:t> × 12 = 72. The answer to the multiplication is 72, so 72 ÷ 6 = 12 and 72 ÷ 12 = 6</a:t>
            </a: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6 × 1 = 6</a:t>
                      </a:r>
                    </a:p>
                    <a:p>
                      <a:pPr algn="ctr">
                        <a:lnSpc>
                          <a:spcPct val="115000"/>
                        </a:lnSpc>
                        <a:spcAft>
                          <a:spcPts val="0"/>
                        </a:spcAft>
                      </a:pPr>
                      <a:r>
                        <a:rPr lang="en-GB" sz="1100" dirty="0">
                          <a:effectLst/>
                        </a:rPr>
                        <a:t>6 × 2 = 12</a:t>
                      </a:r>
                    </a:p>
                    <a:p>
                      <a:pPr algn="ctr">
                        <a:lnSpc>
                          <a:spcPct val="115000"/>
                        </a:lnSpc>
                        <a:spcAft>
                          <a:spcPts val="0"/>
                        </a:spcAft>
                      </a:pPr>
                      <a:r>
                        <a:rPr lang="en-GB" sz="1100" dirty="0">
                          <a:effectLst/>
                        </a:rPr>
                        <a:t>6</a:t>
                      </a:r>
                      <a:r>
                        <a:rPr lang="en-GB" sz="1100" baseline="0" dirty="0">
                          <a:effectLst/>
                        </a:rPr>
                        <a:t> </a:t>
                      </a:r>
                      <a:r>
                        <a:rPr lang="en-GB" sz="1100" dirty="0">
                          <a:effectLst/>
                        </a:rPr>
                        <a:t>× 3 = 18</a:t>
                      </a:r>
                    </a:p>
                    <a:p>
                      <a:pPr algn="ctr">
                        <a:lnSpc>
                          <a:spcPct val="115000"/>
                        </a:lnSpc>
                        <a:spcAft>
                          <a:spcPts val="0"/>
                        </a:spcAft>
                      </a:pPr>
                      <a:r>
                        <a:rPr lang="en-GB" sz="1100" dirty="0">
                          <a:effectLst/>
                        </a:rPr>
                        <a:t>6 × 4 = 24</a:t>
                      </a:r>
                    </a:p>
                    <a:p>
                      <a:pPr algn="ctr">
                        <a:lnSpc>
                          <a:spcPct val="115000"/>
                        </a:lnSpc>
                        <a:spcAft>
                          <a:spcPts val="0"/>
                        </a:spcAft>
                      </a:pPr>
                      <a:r>
                        <a:rPr lang="en-GB" sz="1100" dirty="0">
                          <a:effectLst/>
                        </a:rPr>
                        <a:t>6 × 5 = 30</a:t>
                      </a:r>
                    </a:p>
                    <a:p>
                      <a:pPr algn="ctr">
                        <a:lnSpc>
                          <a:spcPct val="115000"/>
                        </a:lnSpc>
                        <a:spcAft>
                          <a:spcPts val="0"/>
                        </a:spcAft>
                      </a:pPr>
                      <a:r>
                        <a:rPr lang="en-GB" sz="1100" baseline="0" dirty="0">
                          <a:effectLst/>
                        </a:rPr>
                        <a:t>6 </a:t>
                      </a:r>
                      <a:r>
                        <a:rPr lang="en-GB" sz="1100" dirty="0">
                          <a:effectLst/>
                        </a:rPr>
                        <a:t>× 6 = 36</a:t>
                      </a:r>
                    </a:p>
                    <a:p>
                      <a:pPr algn="ctr">
                        <a:lnSpc>
                          <a:spcPct val="115000"/>
                        </a:lnSpc>
                        <a:spcAft>
                          <a:spcPts val="0"/>
                        </a:spcAft>
                      </a:pPr>
                      <a:r>
                        <a:rPr lang="en-GB" sz="1100" dirty="0">
                          <a:effectLst/>
                        </a:rPr>
                        <a:t>6 × 7 = 42</a:t>
                      </a:r>
                    </a:p>
                    <a:p>
                      <a:pPr algn="ctr">
                        <a:lnSpc>
                          <a:spcPct val="115000"/>
                        </a:lnSpc>
                        <a:spcAft>
                          <a:spcPts val="0"/>
                        </a:spcAft>
                      </a:pPr>
                      <a:r>
                        <a:rPr lang="en-GB" sz="1100" dirty="0">
                          <a:effectLst/>
                        </a:rPr>
                        <a:t>6 × 8 = 48</a:t>
                      </a:r>
                    </a:p>
                    <a:p>
                      <a:pPr algn="ctr">
                        <a:lnSpc>
                          <a:spcPct val="115000"/>
                        </a:lnSpc>
                        <a:spcAft>
                          <a:spcPts val="0"/>
                        </a:spcAft>
                      </a:pPr>
                      <a:r>
                        <a:rPr lang="en-GB" sz="1100" dirty="0">
                          <a:effectLst/>
                        </a:rPr>
                        <a:t>6 × 9 = 54</a:t>
                      </a:r>
                    </a:p>
                    <a:p>
                      <a:pPr algn="ctr">
                        <a:lnSpc>
                          <a:spcPct val="115000"/>
                        </a:lnSpc>
                        <a:spcAft>
                          <a:spcPts val="0"/>
                        </a:spcAft>
                      </a:pPr>
                      <a:r>
                        <a:rPr lang="en-GB" sz="1100" dirty="0">
                          <a:effectLst/>
                        </a:rPr>
                        <a:t>6 × 10 = 60</a:t>
                      </a:r>
                    </a:p>
                    <a:p>
                      <a:pPr algn="ctr">
                        <a:lnSpc>
                          <a:spcPct val="115000"/>
                        </a:lnSpc>
                        <a:spcAft>
                          <a:spcPts val="0"/>
                        </a:spcAft>
                      </a:pPr>
                      <a:r>
                        <a:rPr lang="en-GB" sz="1100" dirty="0">
                          <a:effectLst/>
                        </a:rPr>
                        <a:t>6 × 11 = 66</a:t>
                      </a:r>
                    </a:p>
                    <a:p>
                      <a:pPr algn="ctr">
                        <a:lnSpc>
                          <a:spcPct val="115000"/>
                        </a:lnSpc>
                        <a:spcAft>
                          <a:spcPts val="0"/>
                        </a:spcAft>
                      </a:pPr>
                      <a:r>
                        <a:rPr lang="en-GB" sz="1100" dirty="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6 = 6</a:t>
                      </a:r>
                    </a:p>
                    <a:p>
                      <a:pPr algn="ctr">
                        <a:lnSpc>
                          <a:spcPct val="115000"/>
                        </a:lnSpc>
                        <a:spcAft>
                          <a:spcPts val="0"/>
                        </a:spcAft>
                      </a:pPr>
                      <a:r>
                        <a:rPr lang="en-GB" sz="1100" dirty="0">
                          <a:effectLst/>
                        </a:rPr>
                        <a:t>2 × 6 = 12</a:t>
                      </a:r>
                    </a:p>
                    <a:p>
                      <a:pPr algn="ctr">
                        <a:lnSpc>
                          <a:spcPct val="115000"/>
                        </a:lnSpc>
                        <a:spcAft>
                          <a:spcPts val="0"/>
                        </a:spcAft>
                      </a:pPr>
                      <a:r>
                        <a:rPr lang="en-GB" sz="1100" dirty="0">
                          <a:effectLst/>
                        </a:rPr>
                        <a:t>3 × 6</a:t>
                      </a:r>
                      <a:r>
                        <a:rPr lang="en-GB" sz="1100" baseline="0" dirty="0">
                          <a:effectLst/>
                        </a:rPr>
                        <a:t> </a:t>
                      </a:r>
                      <a:r>
                        <a:rPr lang="en-GB" sz="1100" dirty="0">
                          <a:effectLst/>
                        </a:rPr>
                        <a:t>= 18</a:t>
                      </a:r>
                    </a:p>
                    <a:p>
                      <a:pPr algn="ctr">
                        <a:lnSpc>
                          <a:spcPct val="115000"/>
                        </a:lnSpc>
                        <a:spcAft>
                          <a:spcPts val="0"/>
                        </a:spcAft>
                      </a:pPr>
                      <a:r>
                        <a:rPr lang="en-GB" sz="1100" dirty="0">
                          <a:effectLst/>
                        </a:rPr>
                        <a:t>4 × 6</a:t>
                      </a:r>
                      <a:r>
                        <a:rPr lang="en-GB" sz="1100" baseline="0" dirty="0">
                          <a:effectLst/>
                        </a:rPr>
                        <a:t> </a:t>
                      </a:r>
                      <a:r>
                        <a:rPr lang="en-GB" sz="1100" dirty="0">
                          <a:effectLst/>
                        </a:rPr>
                        <a:t>= 24</a:t>
                      </a:r>
                    </a:p>
                    <a:p>
                      <a:pPr algn="ctr">
                        <a:lnSpc>
                          <a:spcPct val="115000"/>
                        </a:lnSpc>
                        <a:spcAft>
                          <a:spcPts val="0"/>
                        </a:spcAft>
                      </a:pPr>
                      <a:r>
                        <a:rPr lang="en-GB" sz="1100" dirty="0">
                          <a:effectLst/>
                        </a:rPr>
                        <a:t>5 × 6 = 30</a:t>
                      </a:r>
                    </a:p>
                    <a:p>
                      <a:pPr algn="ctr">
                        <a:lnSpc>
                          <a:spcPct val="115000"/>
                        </a:lnSpc>
                        <a:spcAft>
                          <a:spcPts val="0"/>
                        </a:spcAft>
                      </a:pPr>
                      <a:r>
                        <a:rPr lang="en-GB" sz="1100" baseline="0" dirty="0">
                          <a:effectLst/>
                        </a:rPr>
                        <a:t>6 </a:t>
                      </a:r>
                      <a:r>
                        <a:rPr lang="en-GB" sz="1100" dirty="0">
                          <a:effectLst/>
                        </a:rPr>
                        <a:t>× 6</a:t>
                      </a:r>
                      <a:r>
                        <a:rPr lang="en-GB" sz="1100" baseline="0" dirty="0">
                          <a:effectLst/>
                        </a:rPr>
                        <a:t> </a:t>
                      </a:r>
                      <a:r>
                        <a:rPr lang="en-GB" sz="1100" dirty="0">
                          <a:effectLst/>
                        </a:rPr>
                        <a:t>= 36</a:t>
                      </a:r>
                    </a:p>
                    <a:p>
                      <a:pPr algn="ctr">
                        <a:lnSpc>
                          <a:spcPct val="115000"/>
                        </a:lnSpc>
                        <a:spcAft>
                          <a:spcPts val="0"/>
                        </a:spcAft>
                      </a:pPr>
                      <a:r>
                        <a:rPr lang="en-GB" sz="1100" dirty="0">
                          <a:effectLst/>
                        </a:rPr>
                        <a:t>7 × 6 = 42</a:t>
                      </a:r>
                    </a:p>
                    <a:p>
                      <a:pPr algn="ctr">
                        <a:lnSpc>
                          <a:spcPct val="115000"/>
                        </a:lnSpc>
                        <a:spcAft>
                          <a:spcPts val="0"/>
                        </a:spcAft>
                      </a:pPr>
                      <a:r>
                        <a:rPr lang="en-GB" sz="1100" dirty="0">
                          <a:effectLst/>
                        </a:rPr>
                        <a:t>8 × 6 = 48</a:t>
                      </a:r>
                    </a:p>
                    <a:p>
                      <a:pPr algn="ctr">
                        <a:lnSpc>
                          <a:spcPct val="115000"/>
                        </a:lnSpc>
                        <a:spcAft>
                          <a:spcPts val="0"/>
                        </a:spcAft>
                      </a:pPr>
                      <a:r>
                        <a:rPr lang="en-GB" sz="1100" dirty="0">
                          <a:effectLst/>
                        </a:rPr>
                        <a:t>9 × 6 = 54</a:t>
                      </a:r>
                    </a:p>
                    <a:p>
                      <a:pPr algn="ctr">
                        <a:lnSpc>
                          <a:spcPct val="115000"/>
                        </a:lnSpc>
                        <a:spcAft>
                          <a:spcPts val="0"/>
                        </a:spcAft>
                      </a:pPr>
                      <a:r>
                        <a:rPr lang="en-GB" sz="1100" dirty="0">
                          <a:effectLst/>
                        </a:rPr>
                        <a:t>10 × 6 = 60</a:t>
                      </a:r>
                    </a:p>
                    <a:p>
                      <a:pPr algn="ctr">
                        <a:lnSpc>
                          <a:spcPct val="115000"/>
                        </a:lnSpc>
                        <a:spcAft>
                          <a:spcPts val="0"/>
                        </a:spcAft>
                      </a:pPr>
                      <a:r>
                        <a:rPr lang="en-GB" sz="1100" dirty="0">
                          <a:effectLst/>
                        </a:rPr>
                        <a:t>11 × 6 = 66</a:t>
                      </a:r>
                    </a:p>
                    <a:p>
                      <a:pPr algn="ctr">
                        <a:lnSpc>
                          <a:spcPct val="115000"/>
                        </a:lnSpc>
                        <a:spcAft>
                          <a:spcPts val="0"/>
                        </a:spcAft>
                      </a:pPr>
                      <a:r>
                        <a:rPr lang="en-GB" sz="1100" dirty="0">
                          <a:effectLst/>
                        </a:rPr>
                        <a:t>12 × 6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6 ÷ 6 = 1</a:t>
                      </a:r>
                    </a:p>
                    <a:p>
                      <a:pPr algn="ctr">
                        <a:lnSpc>
                          <a:spcPct val="115000"/>
                        </a:lnSpc>
                        <a:spcAft>
                          <a:spcPts val="0"/>
                        </a:spcAft>
                      </a:pPr>
                      <a:r>
                        <a:rPr lang="en-GB" sz="1100" dirty="0">
                          <a:effectLst/>
                        </a:rPr>
                        <a:t>12 ÷ 6</a:t>
                      </a:r>
                      <a:r>
                        <a:rPr lang="en-GB" sz="1100" baseline="0" dirty="0">
                          <a:effectLst/>
                        </a:rPr>
                        <a:t> </a:t>
                      </a:r>
                      <a:r>
                        <a:rPr lang="en-GB" sz="1100" dirty="0">
                          <a:effectLst/>
                        </a:rPr>
                        <a:t>= 2</a:t>
                      </a:r>
                    </a:p>
                    <a:p>
                      <a:pPr algn="ctr">
                        <a:lnSpc>
                          <a:spcPct val="115000"/>
                        </a:lnSpc>
                        <a:spcAft>
                          <a:spcPts val="0"/>
                        </a:spcAft>
                      </a:pPr>
                      <a:r>
                        <a:rPr lang="en-GB" sz="1100" dirty="0">
                          <a:effectLst/>
                        </a:rPr>
                        <a:t>18</a:t>
                      </a:r>
                      <a:r>
                        <a:rPr lang="en-GB" sz="1100" baseline="0" dirty="0">
                          <a:effectLst/>
                        </a:rPr>
                        <a:t> </a:t>
                      </a:r>
                      <a:r>
                        <a:rPr lang="en-GB" sz="1100" dirty="0">
                          <a:effectLst/>
                        </a:rPr>
                        <a:t>÷ 6 = 3</a:t>
                      </a:r>
                    </a:p>
                    <a:p>
                      <a:pPr algn="ctr">
                        <a:lnSpc>
                          <a:spcPct val="115000"/>
                        </a:lnSpc>
                        <a:spcAft>
                          <a:spcPts val="0"/>
                        </a:spcAft>
                      </a:pPr>
                      <a:r>
                        <a:rPr lang="en-GB" sz="1100" baseline="0" dirty="0">
                          <a:effectLst/>
                        </a:rPr>
                        <a:t>24 </a:t>
                      </a:r>
                      <a:r>
                        <a:rPr lang="en-GB" sz="1100" dirty="0">
                          <a:effectLst/>
                        </a:rPr>
                        <a:t>÷ 6</a:t>
                      </a:r>
                      <a:r>
                        <a:rPr lang="en-GB" sz="1100" baseline="0" dirty="0">
                          <a:effectLst/>
                        </a:rPr>
                        <a:t> </a:t>
                      </a:r>
                      <a:r>
                        <a:rPr lang="en-GB" sz="1100" dirty="0">
                          <a:effectLst/>
                        </a:rPr>
                        <a:t>= 4</a:t>
                      </a:r>
                    </a:p>
                    <a:p>
                      <a:pPr algn="ctr">
                        <a:lnSpc>
                          <a:spcPct val="115000"/>
                        </a:lnSpc>
                        <a:spcAft>
                          <a:spcPts val="0"/>
                        </a:spcAft>
                      </a:pPr>
                      <a:r>
                        <a:rPr lang="en-GB" sz="1100" baseline="0" dirty="0">
                          <a:effectLst/>
                        </a:rPr>
                        <a:t>30 </a:t>
                      </a:r>
                      <a:r>
                        <a:rPr lang="en-GB" sz="1100" dirty="0">
                          <a:effectLst/>
                        </a:rPr>
                        <a:t>÷ 6 = 5</a:t>
                      </a:r>
                    </a:p>
                    <a:p>
                      <a:pPr algn="ctr">
                        <a:lnSpc>
                          <a:spcPct val="115000"/>
                        </a:lnSpc>
                        <a:spcAft>
                          <a:spcPts val="0"/>
                        </a:spcAft>
                      </a:pPr>
                      <a:r>
                        <a:rPr lang="en-GB" sz="1100" baseline="0" dirty="0">
                          <a:effectLst/>
                        </a:rPr>
                        <a:t>36 </a:t>
                      </a:r>
                      <a:r>
                        <a:rPr lang="en-GB" sz="1100" dirty="0">
                          <a:effectLst/>
                        </a:rPr>
                        <a:t>÷ 6</a:t>
                      </a:r>
                      <a:r>
                        <a:rPr lang="en-GB" sz="1100" baseline="0" dirty="0">
                          <a:effectLst/>
                        </a:rPr>
                        <a:t> </a:t>
                      </a:r>
                      <a:r>
                        <a:rPr lang="en-GB" sz="1100" dirty="0">
                          <a:effectLst/>
                        </a:rPr>
                        <a:t>= 6</a:t>
                      </a:r>
                    </a:p>
                    <a:p>
                      <a:pPr algn="ctr">
                        <a:lnSpc>
                          <a:spcPct val="115000"/>
                        </a:lnSpc>
                        <a:spcAft>
                          <a:spcPts val="0"/>
                        </a:spcAft>
                      </a:pPr>
                      <a:r>
                        <a:rPr lang="en-GB" sz="1100" dirty="0">
                          <a:effectLst/>
                        </a:rPr>
                        <a:t>42 ÷ 6 = 7</a:t>
                      </a:r>
                    </a:p>
                    <a:p>
                      <a:pPr algn="ctr">
                        <a:lnSpc>
                          <a:spcPct val="115000"/>
                        </a:lnSpc>
                        <a:spcAft>
                          <a:spcPts val="0"/>
                        </a:spcAft>
                      </a:pPr>
                      <a:r>
                        <a:rPr lang="en-GB" sz="1100" dirty="0">
                          <a:effectLst/>
                        </a:rPr>
                        <a:t>48 ÷ 6</a:t>
                      </a:r>
                      <a:r>
                        <a:rPr lang="en-GB" sz="1100" baseline="0" dirty="0">
                          <a:effectLst/>
                        </a:rPr>
                        <a:t> </a:t>
                      </a:r>
                      <a:r>
                        <a:rPr lang="en-GB" sz="1100" dirty="0">
                          <a:effectLst/>
                        </a:rPr>
                        <a:t>= 8</a:t>
                      </a:r>
                    </a:p>
                    <a:p>
                      <a:pPr algn="ctr">
                        <a:lnSpc>
                          <a:spcPct val="115000"/>
                        </a:lnSpc>
                        <a:spcAft>
                          <a:spcPts val="0"/>
                        </a:spcAft>
                      </a:pPr>
                      <a:r>
                        <a:rPr lang="en-GB" sz="1100" dirty="0">
                          <a:effectLst/>
                        </a:rPr>
                        <a:t>54 ÷ 6 = 9</a:t>
                      </a:r>
                    </a:p>
                    <a:p>
                      <a:pPr algn="ctr">
                        <a:lnSpc>
                          <a:spcPct val="115000"/>
                        </a:lnSpc>
                        <a:spcAft>
                          <a:spcPts val="0"/>
                        </a:spcAft>
                      </a:pPr>
                      <a:r>
                        <a:rPr lang="en-GB" sz="1100" dirty="0">
                          <a:effectLst/>
                        </a:rPr>
                        <a:t>60 ÷ 6</a:t>
                      </a:r>
                      <a:r>
                        <a:rPr lang="en-GB" sz="1100" baseline="0" dirty="0">
                          <a:effectLst/>
                        </a:rPr>
                        <a:t> </a:t>
                      </a:r>
                      <a:r>
                        <a:rPr lang="en-GB" sz="1100" dirty="0">
                          <a:effectLst/>
                        </a:rPr>
                        <a:t>= 10</a:t>
                      </a:r>
                    </a:p>
                    <a:p>
                      <a:pPr algn="ctr">
                        <a:lnSpc>
                          <a:spcPct val="115000"/>
                        </a:lnSpc>
                        <a:spcAft>
                          <a:spcPts val="0"/>
                        </a:spcAft>
                      </a:pPr>
                      <a:r>
                        <a:rPr lang="en-GB" sz="1100" dirty="0">
                          <a:effectLst/>
                        </a:rPr>
                        <a:t>66 ÷ 6</a:t>
                      </a:r>
                      <a:r>
                        <a:rPr lang="en-GB" sz="1100" baseline="0" dirty="0">
                          <a:effectLst/>
                        </a:rPr>
                        <a:t> </a:t>
                      </a:r>
                      <a:r>
                        <a:rPr lang="en-GB" sz="1100" dirty="0">
                          <a:effectLst/>
                        </a:rPr>
                        <a:t>= 11</a:t>
                      </a:r>
                    </a:p>
                    <a:p>
                      <a:pPr algn="ctr">
                        <a:lnSpc>
                          <a:spcPct val="115000"/>
                        </a:lnSpc>
                        <a:spcAft>
                          <a:spcPts val="0"/>
                        </a:spcAft>
                      </a:pPr>
                      <a:r>
                        <a:rPr lang="en-GB" sz="1100" dirty="0">
                          <a:effectLst/>
                        </a:rPr>
                        <a:t>72 ÷ 6</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6 ÷ 1 = 6</a:t>
                      </a:r>
                    </a:p>
                    <a:p>
                      <a:pPr algn="ctr">
                        <a:lnSpc>
                          <a:spcPct val="115000"/>
                        </a:lnSpc>
                        <a:spcAft>
                          <a:spcPts val="0"/>
                        </a:spcAft>
                      </a:pPr>
                      <a:r>
                        <a:rPr lang="en-GB" sz="1100" dirty="0">
                          <a:effectLst/>
                        </a:rPr>
                        <a:t>12 ÷ 2</a:t>
                      </a:r>
                      <a:r>
                        <a:rPr lang="en-GB" sz="1100" baseline="0" dirty="0">
                          <a:effectLst/>
                        </a:rPr>
                        <a:t> </a:t>
                      </a:r>
                      <a:r>
                        <a:rPr lang="en-GB" sz="1100" dirty="0">
                          <a:effectLst/>
                        </a:rPr>
                        <a:t>= 6</a:t>
                      </a:r>
                    </a:p>
                    <a:p>
                      <a:pPr algn="ctr">
                        <a:lnSpc>
                          <a:spcPct val="115000"/>
                        </a:lnSpc>
                        <a:spcAft>
                          <a:spcPts val="0"/>
                        </a:spcAft>
                      </a:pPr>
                      <a:r>
                        <a:rPr lang="en-GB" sz="1100" dirty="0">
                          <a:effectLst/>
                        </a:rPr>
                        <a:t>18</a:t>
                      </a:r>
                      <a:r>
                        <a:rPr lang="en-GB" sz="1100" baseline="0" dirty="0">
                          <a:effectLst/>
                        </a:rPr>
                        <a:t> </a:t>
                      </a:r>
                      <a:r>
                        <a:rPr lang="en-GB" sz="1100" dirty="0">
                          <a:effectLst/>
                        </a:rPr>
                        <a:t>÷ 3 = 6</a:t>
                      </a:r>
                    </a:p>
                    <a:p>
                      <a:pPr algn="ctr">
                        <a:lnSpc>
                          <a:spcPct val="115000"/>
                        </a:lnSpc>
                        <a:spcAft>
                          <a:spcPts val="0"/>
                        </a:spcAft>
                      </a:pPr>
                      <a:r>
                        <a:rPr lang="en-GB" sz="1100" dirty="0">
                          <a:effectLst/>
                        </a:rPr>
                        <a:t>24 ÷ 4</a:t>
                      </a:r>
                      <a:r>
                        <a:rPr lang="en-GB" sz="1100" baseline="0" dirty="0">
                          <a:effectLst/>
                        </a:rPr>
                        <a:t> </a:t>
                      </a:r>
                      <a:r>
                        <a:rPr lang="en-GB" sz="1100" dirty="0">
                          <a:effectLst/>
                        </a:rPr>
                        <a:t>= 6</a:t>
                      </a:r>
                    </a:p>
                    <a:p>
                      <a:pPr algn="ctr">
                        <a:lnSpc>
                          <a:spcPct val="115000"/>
                        </a:lnSpc>
                        <a:spcAft>
                          <a:spcPts val="0"/>
                        </a:spcAft>
                      </a:pPr>
                      <a:r>
                        <a:rPr lang="en-GB" sz="1100" baseline="0" dirty="0">
                          <a:effectLst/>
                        </a:rPr>
                        <a:t>30 </a:t>
                      </a:r>
                      <a:r>
                        <a:rPr lang="en-GB" sz="1100" dirty="0">
                          <a:effectLst/>
                        </a:rPr>
                        <a:t>÷ 5 = 6</a:t>
                      </a:r>
                    </a:p>
                    <a:p>
                      <a:pPr algn="ctr">
                        <a:lnSpc>
                          <a:spcPct val="115000"/>
                        </a:lnSpc>
                        <a:spcAft>
                          <a:spcPts val="0"/>
                        </a:spcAft>
                      </a:pPr>
                      <a:r>
                        <a:rPr lang="en-GB" sz="1100" dirty="0">
                          <a:effectLst/>
                        </a:rPr>
                        <a:t>36 ÷ 6</a:t>
                      </a:r>
                      <a:r>
                        <a:rPr lang="en-GB" sz="1100" baseline="0" dirty="0">
                          <a:effectLst/>
                        </a:rPr>
                        <a:t> </a:t>
                      </a:r>
                      <a:r>
                        <a:rPr lang="en-GB" sz="1100" dirty="0">
                          <a:effectLst/>
                        </a:rPr>
                        <a:t>= 6</a:t>
                      </a:r>
                    </a:p>
                    <a:p>
                      <a:pPr algn="ctr">
                        <a:lnSpc>
                          <a:spcPct val="115000"/>
                        </a:lnSpc>
                        <a:spcAft>
                          <a:spcPts val="0"/>
                        </a:spcAft>
                      </a:pPr>
                      <a:r>
                        <a:rPr lang="en-GB" sz="1100" dirty="0">
                          <a:effectLst/>
                        </a:rPr>
                        <a:t>42 ÷ 7 = 6</a:t>
                      </a:r>
                    </a:p>
                    <a:p>
                      <a:pPr algn="ctr">
                        <a:lnSpc>
                          <a:spcPct val="115000"/>
                        </a:lnSpc>
                        <a:spcAft>
                          <a:spcPts val="0"/>
                        </a:spcAft>
                      </a:pPr>
                      <a:r>
                        <a:rPr lang="en-GB" sz="1100" baseline="0" dirty="0">
                          <a:effectLst/>
                        </a:rPr>
                        <a:t>48 </a:t>
                      </a:r>
                      <a:r>
                        <a:rPr lang="en-GB" sz="1100" dirty="0">
                          <a:effectLst/>
                        </a:rPr>
                        <a:t>÷ 8</a:t>
                      </a:r>
                      <a:r>
                        <a:rPr lang="en-GB" sz="1100" baseline="0" dirty="0">
                          <a:effectLst/>
                        </a:rPr>
                        <a:t> </a:t>
                      </a:r>
                      <a:r>
                        <a:rPr lang="en-GB" sz="1100" dirty="0">
                          <a:effectLst/>
                        </a:rPr>
                        <a:t>= 6</a:t>
                      </a:r>
                    </a:p>
                    <a:p>
                      <a:pPr algn="ctr">
                        <a:lnSpc>
                          <a:spcPct val="115000"/>
                        </a:lnSpc>
                        <a:spcAft>
                          <a:spcPts val="0"/>
                        </a:spcAft>
                      </a:pPr>
                      <a:r>
                        <a:rPr lang="en-GB" sz="1100" dirty="0">
                          <a:effectLst/>
                        </a:rPr>
                        <a:t>54 ÷ 9 = 6</a:t>
                      </a:r>
                    </a:p>
                    <a:p>
                      <a:pPr algn="ctr">
                        <a:lnSpc>
                          <a:spcPct val="115000"/>
                        </a:lnSpc>
                        <a:spcAft>
                          <a:spcPts val="0"/>
                        </a:spcAft>
                      </a:pPr>
                      <a:r>
                        <a:rPr lang="en-GB" sz="1100" dirty="0">
                          <a:effectLst/>
                        </a:rPr>
                        <a:t>60 ÷ </a:t>
                      </a:r>
                      <a:r>
                        <a:rPr lang="en-GB" sz="1100" baseline="0" dirty="0">
                          <a:effectLst/>
                        </a:rPr>
                        <a:t>10 </a:t>
                      </a:r>
                      <a:r>
                        <a:rPr lang="en-GB" sz="1100" dirty="0">
                          <a:effectLst/>
                        </a:rPr>
                        <a:t>= 6</a:t>
                      </a:r>
                    </a:p>
                    <a:p>
                      <a:pPr algn="ctr">
                        <a:lnSpc>
                          <a:spcPct val="115000"/>
                        </a:lnSpc>
                        <a:spcAft>
                          <a:spcPts val="0"/>
                        </a:spcAft>
                      </a:pPr>
                      <a:r>
                        <a:rPr lang="en-GB" sz="1100" dirty="0">
                          <a:effectLst/>
                        </a:rPr>
                        <a:t>66 ÷ 11 = 6</a:t>
                      </a:r>
                    </a:p>
                    <a:p>
                      <a:pPr algn="ctr">
                        <a:lnSpc>
                          <a:spcPct val="115000"/>
                        </a:lnSpc>
                        <a:spcAft>
                          <a:spcPts val="0"/>
                        </a:spcAft>
                      </a:pPr>
                      <a:r>
                        <a:rPr lang="en-GB" sz="1100" dirty="0">
                          <a:effectLst/>
                        </a:rPr>
                        <a:t>72 ÷ 12</a:t>
                      </a:r>
                      <a:r>
                        <a:rPr lang="en-GB" sz="1100" baseline="0" dirty="0">
                          <a:effectLst/>
                        </a:rPr>
                        <a:t> </a:t>
                      </a:r>
                      <a:r>
                        <a:rPr lang="en-GB" sz="1100" dirty="0">
                          <a:effectLst/>
                        </a:rPr>
                        <a:t>= 6</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6</a:t>
            </a:r>
            <a:r>
              <a:rPr lang="en-GB" u="none" dirty="0"/>
              <a:t> times </a:t>
            </a:r>
            <a:r>
              <a:rPr lang="en-GB" b="0" u="none" dirty="0"/>
              <a:t>8?</a:t>
            </a:r>
          </a:p>
          <a:p>
            <a:pPr algn="l"/>
            <a:r>
              <a:rPr lang="en-GB" b="0" u="none" dirty="0"/>
              <a:t>What is 24 </a:t>
            </a:r>
            <a:r>
              <a:rPr lang="en-GB" u="none" dirty="0"/>
              <a:t>divided by </a:t>
            </a:r>
            <a:r>
              <a:rPr lang="en-GB" b="0" u="none" dirty="0"/>
              <a:t>6?</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6 × ⃝ = 72 or ⃝ ÷ 6 = 7.</a:t>
            </a:r>
          </a:p>
          <a:p>
            <a:endParaRPr lang="en-GB" dirty="0"/>
          </a:p>
        </p:txBody>
      </p:sp>
    </p:spTree>
    <p:extLst>
      <p:ext uri="{BB962C8B-B14F-4D97-AF65-F5344CB8AC3E}">
        <p14:creationId xmlns:p14="http://schemas.microsoft.com/office/powerpoint/2010/main" val="1571182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Spring 1</a:t>
            </a:r>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a:t>I know the multiplication and division facts for the 9 and 11 times tables.</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Look for patterns</a:t>
            </a:r>
            <a:r>
              <a:rPr lang="en-GB" altLang="en-US" dirty="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Use your ten times table </a:t>
            </a:r>
            <a:r>
              <a:rPr lang="en-GB" altLang="en-US" dirty="0">
                <a:cs typeface="Arial" pitchFamily="34" charset="0"/>
              </a:rPr>
              <a:t>–  Multiply a number by 10 and subtract the original  number</a:t>
            </a:r>
          </a:p>
          <a:p>
            <a:pPr lvl="0" eaLnBrk="0" fontAlgn="base" hangingPunct="0">
              <a:spcBef>
                <a:spcPct val="0"/>
              </a:spcBef>
              <a:spcAft>
                <a:spcPct val="0"/>
              </a:spcAft>
              <a:buClrTx/>
              <a:buSzTx/>
            </a:pPr>
            <a:r>
              <a:rPr lang="en-GB" altLang="en-US" dirty="0">
                <a:cs typeface="Arial" pitchFamily="34" charset="0"/>
              </a:rPr>
              <a:t>(e.g. 7 </a:t>
            </a:r>
            <a:r>
              <a:rPr lang="en-GB" dirty="0"/>
              <a:t>× 10 – 7 = 70 – 7 = 63). What do you notice?</a:t>
            </a:r>
          </a:p>
          <a:p>
            <a:pPr lvl="0" eaLnBrk="0" fontAlgn="base" hangingPunct="0">
              <a:spcBef>
                <a:spcPct val="0"/>
              </a:spcBef>
              <a:spcAft>
                <a:spcPct val="0"/>
              </a:spcAft>
              <a:buClrTx/>
              <a:buSzTx/>
            </a:pPr>
            <a:r>
              <a:rPr lang="en-GB" dirty="0">
                <a:cs typeface="Arial" pitchFamily="34" charset="0"/>
              </a:rPr>
              <a:t>What happens if you add your original number instead?</a:t>
            </a:r>
          </a:p>
          <a:p>
            <a:pPr lvl="0" eaLnBrk="0" fontAlgn="base" hangingPunct="0">
              <a:spcBef>
                <a:spcPct val="0"/>
              </a:spcBef>
              <a:spcAft>
                <a:spcPct val="0"/>
              </a:spcAft>
              <a:buClrTx/>
              <a:buSzTx/>
            </a:pPr>
            <a:r>
              <a:rPr lang="en-GB" dirty="0">
                <a:cs typeface="Arial" pitchFamily="34" charset="0"/>
              </a:rPr>
              <a:t>(e.g. </a:t>
            </a:r>
            <a:r>
              <a:rPr lang="en-GB" altLang="en-US" dirty="0">
                <a:cs typeface="Arial" pitchFamily="34" charset="0"/>
              </a:rPr>
              <a:t>7</a:t>
            </a:r>
            <a:r>
              <a:rPr lang="en-GB" dirty="0"/>
              <a:t> × 10 + 7 = 70 + 7 = </a:t>
            </a:r>
            <a:r>
              <a:rPr lang="en-GB" dirty="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4, 5, 6, 8 and 10 times tables. It might be worth practising these again!</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521439197"/>
              </p:ext>
            </p:extLst>
          </p:nvPr>
        </p:nvGraphicFramePr>
        <p:xfrm>
          <a:off x="620687" y="2555875"/>
          <a:ext cx="3744417" cy="2944368"/>
        </p:xfrm>
        <a:graphic>
          <a:graphicData uri="http://schemas.openxmlformats.org/drawingml/2006/table">
            <a:tbl>
              <a:tblPr firstRow="1" bandRow="1">
                <a:tableStyleId>{2D5ABB26-0587-4C30-8999-92F81FD0307C}</a:tableStyleId>
              </a:tblPr>
              <a:tblGrid>
                <a:gridCol w="989092">
                  <a:extLst>
                    <a:ext uri="{9D8B030D-6E8A-4147-A177-3AD203B41FA5}">
                      <a16:colId xmlns="" xmlns:a16="http://schemas.microsoft.com/office/drawing/2014/main" val="20000"/>
                    </a:ext>
                  </a:extLst>
                </a:gridCol>
                <a:gridCol w="883118">
                  <a:extLst>
                    <a:ext uri="{9D8B030D-6E8A-4147-A177-3AD203B41FA5}">
                      <a16:colId xmlns="" xmlns:a16="http://schemas.microsoft.com/office/drawing/2014/main" val="20001"/>
                    </a:ext>
                  </a:extLst>
                </a:gridCol>
                <a:gridCol w="953765">
                  <a:extLst>
                    <a:ext uri="{9D8B030D-6E8A-4147-A177-3AD203B41FA5}">
                      <a16:colId xmlns="" xmlns:a16="http://schemas.microsoft.com/office/drawing/2014/main" val="20002"/>
                    </a:ext>
                  </a:extLst>
                </a:gridCol>
                <a:gridCol w="918442">
                  <a:extLst>
                    <a:ext uri="{9D8B030D-6E8A-4147-A177-3AD203B41FA5}">
                      <a16:colId xmlns="" xmlns:a16="http://schemas.microsoft.com/office/drawing/2014/main" val="20003"/>
                    </a:ext>
                  </a:extLst>
                </a:gridCol>
              </a:tblGrid>
              <a:tr h="2430272">
                <a:tc>
                  <a:txBody>
                    <a:bodyPr/>
                    <a:lstStyle/>
                    <a:p>
                      <a:pPr algn="ctr">
                        <a:lnSpc>
                          <a:spcPct val="115000"/>
                        </a:lnSpc>
                        <a:spcAft>
                          <a:spcPts val="0"/>
                        </a:spcAft>
                      </a:pPr>
                      <a:r>
                        <a:rPr lang="en-GB" sz="1050" dirty="0">
                          <a:effectLst/>
                        </a:rPr>
                        <a:t>9 × 1 = 9</a:t>
                      </a:r>
                    </a:p>
                    <a:p>
                      <a:pPr algn="ctr">
                        <a:lnSpc>
                          <a:spcPct val="115000"/>
                        </a:lnSpc>
                        <a:spcAft>
                          <a:spcPts val="0"/>
                        </a:spcAft>
                      </a:pPr>
                      <a:r>
                        <a:rPr lang="en-GB" sz="1050" dirty="0">
                          <a:effectLst/>
                        </a:rPr>
                        <a:t>9 × 2 = 18</a:t>
                      </a:r>
                    </a:p>
                    <a:p>
                      <a:pPr algn="ctr">
                        <a:lnSpc>
                          <a:spcPct val="115000"/>
                        </a:lnSpc>
                        <a:spcAft>
                          <a:spcPts val="0"/>
                        </a:spcAft>
                      </a:pPr>
                      <a:r>
                        <a:rPr lang="en-GB" sz="1050" baseline="0" dirty="0">
                          <a:effectLst/>
                        </a:rPr>
                        <a:t>9 </a:t>
                      </a:r>
                      <a:r>
                        <a:rPr lang="en-GB" sz="1050" dirty="0">
                          <a:effectLst/>
                        </a:rPr>
                        <a:t>× 3 = 27</a:t>
                      </a:r>
                    </a:p>
                    <a:p>
                      <a:pPr algn="ctr">
                        <a:lnSpc>
                          <a:spcPct val="115000"/>
                        </a:lnSpc>
                        <a:spcAft>
                          <a:spcPts val="0"/>
                        </a:spcAft>
                      </a:pPr>
                      <a:r>
                        <a:rPr lang="en-GB" sz="1050" dirty="0">
                          <a:effectLst/>
                        </a:rPr>
                        <a:t>9 × 4 = 36</a:t>
                      </a:r>
                    </a:p>
                    <a:p>
                      <a:pPr algn="ctr">
                        <a:lnSpc>
                          <a:spcPct val="115000"/>
                        </a:lnSpc>
                        <a:spcAft>
                          <a:spcPts val="0"/>
                        </a:spcAft>
                      </a:pPr>
                      <a:r>
                        <a:rPr lang="en-GB" sz="1050" dirty="0">
                          <a:effectLst/>
                        </a:rPr>
                        <a:t>9 × 5 = 45</a:t>
                      </a:r>
                    </a:p>
                    <a:p>
                      <a:pPr algn="ctr">
                        <a:lnSpc>
                          <a:spcPct val="115000"/>
                        </a:lnSpc>
                        <a:spcAft>
                          <a:spcPts val="0"/>
                        </a:spcAft>
                      </a:pPr>
                      <a:r>
                        <a:rPr lang="en-GB" sz="1050" baseline="0" dirty="0">
                          <a:effectLst/>
                        </a:rPr>
                        <a:t>9 </a:t>
                      </a:r>
                      <a:r>
                        <a:rPr lang="en-GB" sz="1050" dirty="0">
                          <a:effectLst/>
                        </a:rPr>
                        <a:t>× 6 = 54</a:t>
                      </a:r>
                    </a:p>
                    <a:p>
                      <a:pPr algn="ctr">
                        <a:lnSpc>
                          <a:spcPct val="115000"/>
                        </a:lnSpc>
                        <a:spcAft>
                          <a:spcPts val="0"/>
                        </a:spcAft>
                      </a:pPr>
                      <a:r>
                        <a:rPr lang="en-GB" sz="1050" dirty="0">
                          <a:effectLst/>
                        </a:rPr>
                        <a:t>9 × 7 = 63</a:t>
                      </a:r>
                    </a:p>
                    <a:p>
                      <a:pPr algn="ctr">
                        <a:lnSpc>
                          <a:spcPct val="115000"/>
                        </a:lnSpc>
                        <a:spcAft>
                          <a:spcPts val="0"/>
                        </a:spcAft>
                      </a:pPr>
                      <a:r>
                        <a:rPr lang="en-GB" sz="1050" dirty="0">
                          <a:effectLst/>
                        </a:rPr>
                        <a:t>9 × 8 = 72</a:t>
                      </a:r>
                    </a:p>
                    <a:p>
                      <a:pPr algn="ctr">
                        <a:lnSpc>
                          <a:spcPct val="115000"/>
                        </a:lnSpc>
                        <a:spcAft>
                          <a:spcPts val="0"/>
                        </a:spcAft>
                      </a:pPr>
                      <a:r>
                        <a:rPr lang="en-GB" sz="1050" dirty="0">
                          <a:effectLst/>
                        </a:rPr>
                        <a:t>9 × 9 = 81</a:t>
                      </a:r>
                    </a:p>
                    <a:p>
                      <a:pPr algn="ctr">
                        <a:lnSpc>
                          <a:spcPct val="115000"/>
                        </a:lnSpc>
                        <a:spcAft>
                          <a:spcPts val="0"/>
                        </a:spcAft>
                      </a:pPr>
                      <a:r>
                        <a:rPr lang="en-GB" sz="1050" dirty="0">
                          <a:effectLst/>
                        </a:rPr>
                        <a:t>9 × 10 = 90</a:t>
                      </a:r>
                    </a:p>
                    <a:p>
                      <a:pPr algn="ctr">
                        <a:lnSpc>
                          <a:spcPct val="115000"/>
                        </a:lnSpc>
                        <a:spcAft>
                          <a:spcPts val="0"/>
                        </a:spcAft>
                      </a:pPr>
                      <a:r>
                        <a:rPr lang="en-GB" sz="1050" dirty="0">
                          <a:effectLst/>
                        </a:rPr>
                        <a:t>9 × 11 = 99</a:t>
                      </a:r>
                    </a:p>
                    <a:p>
                      <a:pPr algn="ctr">
                        <a:lnSpc>
                          <a:spcPct val="115000"/>
                        </a:lnSpc>
                        <a:spcAft>
                          <a:spcPts val="0"/>
                        </a:spcAft>
                      </a:pPr>
                      <a:r>
                        <a:rPr lang="en-GB" sz="1050" dirty="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a:effectLst/>
                        </a:rPr>
                        <a:t>9 ÷ 9 = 1</a:t>
                      </a:r>
                    </a:p>
                    <a:p>
                      <a:pPr algn="ctr">
                        <a:lnSpc>
                          <a:spcPct val="115000"/>
                        </a:lnSpc>
                        <a:spcAft>
                          <a:spcPts val="0"/>
                        </a:spcAft>
                      </a:pPr>
                      <a:r>
                        <a:rPr lang="en-GB" sz="1050" dirty="0">
                          <a:effectLst/>
                        </a:rPr>
                        <a:t>18 ÷ 9</a:t>
                      </a:r>
                      <a:r>
                        <a:rPr lang="en-GB" sz="1050" baseline="0" dirty="0">
                          <a:effectLst/>
                        </a:rPr>
                        <a:t> </a:t>
                      </a:r>
                      <a:r>
                        <a:rPr lang="en-GB" sz="1050" dirty="0">
                          <a:effectLst/>
                        </a:rPr>
                        <a:t>= 2</a:t>
                      </a:r>
                    </a:p>
                    <a:p>
                      <a:pPr algn="ctr">
                        <a:lnSpc>
                          <a:spcPct val="115000"/>
                        </a:lnSpc>
                        <a:spcAft>
                          <a:spcPts val="0"/>
                        </a:spcAft>
                      </a:pPr>
                      <a:r>
                        <a:rPr lang="en-GB" sz="1050" dirty="0">
                          <a:effectLst/>
                        </a:rPr>
                        <a:t>27</a:t>
                      </a:r>
                      <a:r>
                        <a:rPr lang="en-GB" sz="1050" baseline="0" dirty="0">
                          <a:effectLst/>
                        </a:rPr>
                        <a:t> </a:t>
                      </a:r>
                      <a:r>
                        <a:rPr lang="en-GB" sz="1050" dirty="0">
                          <a:effectLst/>
                        </a:rPr>
                        <a:t>÷ 9 = 3</a:t>
                      </a:r>
                    </a:p>
                    <a:p>
                      <a:pPr algn="ctr">
                        <a:lnSpc>
                          <a:spcPct val="115000"/>
                        </a:lnSpc>
                        <a:spcAft>
                          <a:spcPts val="0"/>
                        </a:spcAft>
                      </a:pPr>
                      <a:r>
                        <a:rPr lang="en-GB" sz="1050" baseline="0" dirty="0">
                          <a:effectLst/>
                        </a:rPr>
                        <a:t>36 </a:t>
                      </a:r>
                      <a:r>
                        <a:rPr lang="en-GB" sz="1050" dirty="0">
                          <a:effectLst/>
                        </a:rPr>
                        <a:t>÷ 9</a:t>
                      </a:r>
                      <a:r>
                        <a:rPr lang="en-GB" sz="1050" baseline="0" dirty="0">
                          <a:effectLst/>
                        </a:rPr>
                        <a:t> </a:t>
                      </a:r>
                      <a:r>
                        <a:rPr lang="en-GB" sz="1050" dirty="0">
                          <a:effectLst/>
                        </a:rPr>
                        <a:t>= 4</a:t>
                      </a:r>
                    </a:p>
                    <a:p>
                      <a:pPr algn="ctr">
                        <a:lnSpc>
                          <a:spcPct val="115000"/>
                        </a:lnSpc>
                        <a:spcAft>
                          <a:spcPts val="0"/>
                        </a:spcAft>
                      </a:pPr>
                      <a:r>
                        <a:rPr lang="en-GB" sz="1050" baseline="0" dirty="0">
                          <a:effectLst/>
                        </a:rPr>
                        <a:t>45 </a:t>
                      </a:r>
                      <a:r>
                        <a:rPr lang="en-GB" sz="1050" dirty="0">
                          <a:effectLst/>
                        </a:rPr>
                        <a:t>÷ 9 = 5</a:t>
                      </a:r>
                    </a:p>
                    <a:p>
                      <a:pPr algn="ctr">
                        <a:lnSpc>
                          <a:spcPct val="115000"/>
                        </a:lnSpc>
                        <a:spcAft>
                          <a:spcPts val="0"/>
                        </a:spcAft>
                      </a:pPr>
                      <a:r>
                        <a:rPr lang="en-GB" sz="1050" baseline="0" dirty="0">
                          <a:effectLst/>
                        </a:rPr>
                        <a:t>54 </a:t>
                      </a:r>
                      <a:r>
                        <a:rPr lang="en-GB" sz="1050" dirty="0">
                          <a:effectLst/>
                        </a:rPr>
                        <a:t>÷ 9</a:t>
                      </a:r>
                      <a:r>
                        <a:rPr lang="en-GB" sz="1050" baseline="0" dirty="0">
                          <a:effectLst/>
                        </a:rPr>
                        <a:t> </a:t>
                      </a:r>
                      <a:r>
                        <a:rPr lang="en-GB" sz="1050" dirty="0">
                          <a:effectLst/>
                        </a:rPr>
                        <a:t>= 6</a:t>
                      </a:r>
                    </a:p>
                    <a:p>
                      <a:pPr algn="ctr">
                        <a:lnSpc>
                          <a:spcPct val="115000"/>
                        </a:lnSpc>
                        <a:spcAft>
                          <a:spcPts val="0"/>
                        </a:spcAft>
                      </a:pPr>
                      <a:r>
                        <a:rPr lang="en-GB" sz="1050" dirty="0">
                          <a:effectLst/>
                        </a:rPr>
                        <a:t>63 ÷ 9 = 7</a:t>
                      </a:r>
                    </a:p>
                    <a:p>
                      <a:pPr algn="ctr">
                        <a:lnSpc>
                          <a:spcPct val="115000"/>
                        </a:lnSpc>
                        <a:spcAft>
                          <a:spcPts val="0"/>
                        </a:spcAft>
                      </a:pPr>
                      <a:r>
                        <a:rPr lang="en-GB" sz="1050" dirty="0">
                          <a:effectLst/>
                        </a:rPr>
                        <a:t>72 ÷ 9</a:t>
                      </a:r>
                      <a:r>
                        <a:rPr lang="en-GB" sz="1050" baseline="0" dirty="0">
                          <a:effectLst/>
                        </a:rPr>
                        <a:t> </a:t>
                      </a:r>
                      <a:r>
                        <a:rPr lang="en-GB" sz="1050" dirty="0">
                          <a:effectLst/>
                        </a:rPr>
                        <a:t>= 8</a:t>
                      </a:r>
                    </a:p>
                    <a:p>
                      <a:pPr algn="ctr">
                        <a:lnSpc>
                          <a:spcPct val="115000"/>
                        </a:lnSpc>
                        <a:spcAft>
                          <a:spcPts val="0"/>
                        </a:spcAft>
                      </a:pPr>
                      <a:r>
                        <a:rPr lang="en-GB" sz="1050" dirty="0">
                          <a:effectLst/>
                        </a:rPr>
                        <a:t>81 ÷ 9 = 9</a:t>
                      </a:r>
                    </a:p>
                    <a:p>
                      <a:pPr algn="ctr">
                        <a:lnSpc>
                          <a:spcPct val="115000"/>
                        </a:lnSpc>
                        <a:spcAft>
                          <a:spcPts val="0"/>
                        </a:spcAft>
                      </a:pPr>
                      <a:r>
                        <a:rPr lang="en-GB" sz="1050" dirty="0">
                          <a:effectLst/>
                        </a:rPr>
                        <a:t>90 ÷ 9 = 10</a:t>
                      </a:r>
                    </a:p>
                    <a:p>
                      <a:pPr algn="ctr">
                        <a:lnSpc>
                          <a:spcPct val="115000"/>
                        </a:lnSpc>
                        <a:spcAft>
                          <a:spcPts val="0"/>
                        </a:spcAft>
                      </a:pPr>
                      <a:r>
                        <a:rPr lang="en-GB" sz="1050" dirty="0">
                          <a:effectLst/>
                        </a:rPr>
                        <a:t>99 ÷ 9</a:t>
                      </a:r>
                      <a:r>
                        <a:rPr lang="en-GB" sz="1050" baseline="0" dirty="0">
                          <a:effectLst/>
                        </a:rPr>
                        <a:t> </a:t>
                      </a:r>
                      <a:r>
                        <a:rPr lang="en-GB" sz="1050" dirty="0">
                          <a:effectLst/>
                        </a:rPr>
                        <a:t>= 11</a:t>
                      </a:r>
                    </a:p>
                    <a:p>
                      <a:pPr algn="ctr">
                        <a:lnSpc>
                          <a:spcPct val="115000"/>
                        </a:lnSpc>
                        <a:spcAft>
                          <a:spcPts val="0"/>
                        </a:spcAft>
                      </a:pPr>
                      <a:r>
                        <a:rPr lang="en-GB" sz="1050" dirty="0">
                          <a:effectLst/>
                        </a:rPr>
                        <a:t>108 ÷ 9</a:t>
                      </a:r>
                      <a:r>
                        <a:rPr lang="en-GB" sz="1050" baseline="0" dirty="0">
                          <a:effectLst/>
                        </a:rPr>
                        <a:t> </a:t>
                      </a:r>
                      <a:r>
                        <a:rPr lang="en-GB" sz="1050" dirty="0">
                          <a:effectLst/>
                        </a:rPr>
                        <a:t>= 12</a:t>
                      </a:r>
                    </a:p>
                    <a:p>
                      <a:pPr algn="ctr">
                        <a:lnSpc>
                          <a:spcPct val="115000"/>
                        </a:lnSpc>
                        <a:spcAft>
                          <a:spcPts val="0"/>
                        </a:spcAft>
                      </a:pP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4  = 44</a:t>
                      </a:r>
                    </a:p>
                    <a:p>
                      <a:pPr algn="ctr">
                        <a:lnSpc>
                          <a:spcPct val="115000"/>
                        </a:lnSpc>
                        <a:spcAft>
                          <a:spcPts val="0"/>
                        </a:spcAft>
                      </a:pPr>
                      <a:r>
                        <a:rPr lang="en-GB" sz="1050" dirty="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8  = 88</a:t>
                      </a:r>
                    </a:p>
                    <a:p>
                      <a:pPr algn="ctr">
                        <a:lnSpc>
                          <a:spcPct val="115000"/>
                        </a:lnSpc>
                        <a:spcAft>
                          <a:spcPts val="0"/>
                        </a:spcAft>
                      </a:pPr>
                      <a:r>
                        <a:rPr lang="en-GB" sz="1050" dirty="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110 ÷ 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121 ÷ 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132 ÷ 11 = 12</a:t>
                      </a:r>
                    </a:p>
                    <a:p>
                      <a:pPr algn="ctr">
                        <a:lnSpc>
                          <a:spcPct val="115000"/>
                        </a:lnSpc>
                        <a:spcAft>
                          <a:spcPts val="0"/>
                        </a:spcAft>
                      </a:pPr>
                      <a:endParaRPr lang="en-GB" sz="105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6</a:t>
            </a:r>
            <a:r>
              <a:rPr lang="en-GB" u="none" dirty="0"/>
              <a:t> times </a:t>
            </a:r>
            <a:r>
              <a:rPr lang="en-GB" b="0" u="none" dirty="0"/>
              <a:t>8?</a:t>
            </a:r>
          </a:p>
          <a:p>
            <a:pPr algn="l"/>
            <a:r>
              <a:rPr lang="en-GB" b="0" u="none" dirty="0"/>
              <a:t>What is 24 </a:t>
            </a:r>
            <a:r>
              <a:rPr lang="en-GB" u="none" dirty="0"/>
              <a:t>divided by </a:t>
            </a:r>
            <a:r>
              <a:rPr lang="en-GB" b="0" u="none" dirty="0"/>
              <a:t>6?</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 × ⃝ = 54 or ⃝ ÷ 9 = 11.</a:t>
            </a:r>
          </a:p>
          <a:p>
            <a:endParaRPr lang="en-GB" dirty="0"/>
          </a:p>
        </p:txBody>
      </p:sp>
    </p:spTree>
    <p:extLst>
      <p:ext uri="{BB962C8B-B14F-4D97-AF65-F5344CB8AC3E}">
        <p14:creationId xmlns:p14="http://schemas.microsoft.com/office/powerpoint/2010/main" val="823676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Spring 2</a:t>
            </a:r>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recognise decimal equivalents of fractions.</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start with tenths before moving on to hundredths.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t>Play games </a:t>
            </a:r>
            <a:r>
              <a:rPr lang="en-GB" altLang="en-US" dirty="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a:t>Key Vocabulary</a:t>
            </a:r>
          </a:p>
          <a:p>
            <a:pPr algn="l"/>
            <a:r>
              <a:rPr lang="en-GB" b="0" u="none" dirty="0"/>
              <a:t>How many </a:t>
            </a:r>
            <a:r>
              <a:rPr lang="en-GB" u="none" dirty="0"/>
              <a:t>tenths </a:t>
            </a:r>
            <a:r>
              <a:rPr lang="en-GB" b="0" u="none" dirty="0"/>
              <a:t>is 0.8?</a:t>
            </a:r>
          </a:p>
          <a:p>
            <a:pPr algn="l"/>
            <a:r>
              <a:rPr lang="en-GB" b="0" u="none" dirty="0"/>
              <a:t>How many </a:t>
            </a:r>
            <a:r>
              <a:rPr lang="en-GB" u="none" dirty="0"/>
              <a:t>hundredths</a:t>
            </a:r>
            <a:r>
              <a:rPr lang="en-GB" b="0" u="none" dirty="0"/>
              <a:t> is 0.12?</a:t>
            </a:r>
          </a:p>
          <a:p>
            <a:pPr algn="l"/>
            <a:r>
              <a:rPr lang="en-GB" b="0" u="none" dirty="0"/>
              <a:t>Write 0.75 as a </a:t>
            </a:r>
            <a:r>
              <a:rPr lang="en-GB" u="none" dirty="0"/>
              <a:t>fraction</a:t>
            </a:r>
            <a:r>
              <a:rPr lang="en-GB" b="0" u="none" dirty="0"/>
              <a:t>?</a:t>
            </a:r>
          </a:p>
          <a:p>
            <a:pPr algn="l"/>
            <a:r>
              <a:rPr lang="en-GB" b="0" u="none" dirty="0"/>
              <a:t>Write ¼ as a </a:t>
            </a:r>
            <a:r>
              <a:rPr lang="en-GB" u="none" dirty="0"/>
              <a:t>decimal</a:t>
            </a:r>
            <a:r>
              <a:rPr lang="en-GB" b="0" u="none" dirty="0"/>
              <a:t>?</a:t>
            </a:r>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extLst>
                        <a:ext uri="{9D8B030D-6E8A-4147-A177-3AD203B41FA5}">
                          <a16:colId xmlns="" xmlns:a16="http://schemas.microsoft.com/office/drawing/2014/main" val="20000"/>
                        </a:ext>
                      </a:extLst>
                    </a:gridCol>
                    <a:gridCol w="1239325">
                      <a:extLst>
                        <a:ext uri="{9D8B030D-6E8A-4147-A177-3AD203B41FA5}">
                          <a16:colId xmlns="" xmlns:a16="http://schemas.microsoft.com/office/drawing/2014/main" val="20001"/>
                        </a:ext>
                      </a:extLst>
                    </a:gridCol>
                    <a:gridCol w="1239325">
                      <a:extLst>
                        <a:ext uri="{9D8B030D-6E8A-4147-A177-3AD203B41FA5}">
                          <a16:colId xmlns=""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a:solidFill>
                              <a:schemeClr val="tx1"/>
                            </a:solidFill>
                          </a:endParaRPr>
                        </a:p>
                        <a:p>
                          <a:pPr marL="0" indent="0">
                            <a:buNone/>
                          </a:pPr>
                          <a:endParaRPr kumimoji="0" lang="en-GB" sz="500" b="0" kern="1200" dirty="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a:solidFill>
                                              <a:schemeClr val="tx1"/>
                                            </a:solidFill>
                                            <a:latin typeface="Cambria Math"/>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a:solidFill>
                              <a:schemeClr val="tx1"/>
                            </a:solidFill>
                          </a:endParaRPr>
                        </a:p>
                        <a:p>
                          <a:pPr marL="0" indent="0">
                            <a:buNone/>
                          </a:pPr>
                          <a:endParaRPr lang="en-GB" sz="5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a:solidFill>
                                              <a:schemeClr val="tx1"/>
                                            </a:solidFill>
                                            <a:latin typeface="Cambria Math"/>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a:solidFill>
                              <a:schemeClr val="tx1"/>
                            </a:solidFill>
                          </a:endParaRPr>
                        </a:p>
                        <a:p>
                          <a:pPr marL="0" indent="0">
                            <a:buNone/>
                          </a:pPr>
                          <a:endParaRPr lang="en-GB" sz="5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a:solidFill>
                              <a:schemeClr val="tx1"/>
                            </a:solidFill>
                          </a:endParaRPr>
                        </a:p>
                        <a:p>
                          <a:endParaRPr lang="en-GB" sz="1600" dirty="0">
                            <a:solidFill>
                              <a:schemeClr val="tx1"/>
                            </a:solidFill>
                          </a:endParaRPr>
                        </a:p>
                      </a:txBody>
                      <a:tcPr>
                        <a:solidFill>
                          <a:schemeClr val="bg1"/>
                        </a:solidFill>
                      </a:tcPr>
                    </a:tc>
                    <a:extLst>
                      <a:ext uri="{0D108BD9-81ED-4DB2-BD59-A6C34878D82A}">
                        <a16:rowId xmlns=""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xmlns="" xmlns:a14="http://schemas.microsoft.com/office/drawing/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spTree>
    <p:extLst>
      <p:ext uri="{BB962C8B-B14F-4D97-AF65-F5344CB8AC3E}">
        <p14:creationId xmlns:p14="http://schemas.microsoft.com/office/powerpoint/2010/main" val="2605114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Summer 1</a:t>
            </a:r>
          </a:p>
        </p:txBody>
      </p:sp>
      <p:sp>
        <p:nvSpPr>
          <p:cNvPr id="3" name="Text Placeholder 2"/>
          <p:cNvSpPr>
            <a:spLocks noGrp="1"/>
          </p:cNvSpPr>
          <p:nvPr>
            <p:ph type="body" sz="quarter" idx="11"/>
          </p:nvPr>
        </p:nvSpPr>
        <p:spPr/>
        <p:txBody>
          <a:bodyPr/>
          <a:lstStyle/>
          <a:p>
            <a:r>
              <a:rPr lang="en-GB" dirty="0"/>
              <a:t>I know the multiplication and division facts for the 7 times table.</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Order of difficulty</a:t>
            </a:r>
            <a:r>
              <a:rPr lang="en-GB" altLang="en-US" dirty="0">
                <a:cs typeface="Arial" pitchFamily="34" charset="0"/>
              </a:rPr>
              <a:t> – Ask your child to order these facts from the easiest to the most challenging. Can they explain why some facts are easier to remember? Then focus on practising the most challenging facts.</a:t>
            </a:r>
            <a:endParaRPr lang="en-GB" dirty="0">
              <a:cs typeface="Arial" pitchFamily="34" charset="0"/>
            </a:endParaRP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7 × 1 = 7</a:t>
                      </a:r>
                    </a:p>
                    <a:p>
                      <a:pPr algn="ctr">
                        <a:lnSpc>
                          <a:spcPct val="115000"/>
                        </a:lnSpc>
                        <a:spcAft>
                          <a:spcPts val="0"/>
                        </a:spcAft>
                      </a:pPr>
                      <a:r>
                        <a:rPr lang="en-GB" sz="1100" dirty="0">
                          <a:effectLst/>
                        </a:rPr>
                        <a:t>7</a:t>
                      </a:r>
                      <a:r>
                        <a:rPr lang="en-GB" sz="1100" baseline="0" dirty="0">
                          <a:effectLst/>
                        </a:rPr>
                        <a:t> </a:t>
                      </a:r>
                      <a:r>
                        <a:rPr lang="en-GB" sz="1100" dirty="0">
                          <a:effectLst/>
                        </a:rPr>
                        <a:t>× 2 = 14</a:t>
                      </a:r>
                    </a:p>
                    <a:p>
                      <a:pPr algn="ctr">
                        <a:lnSpc>
                          <a:spcPct val="115000"/>
                        </a:lnSpc>
                        <a:spcAft>
                          <a:spcPts val="0"/>
                        </a:spcAft>
                      </a:pPr>
                      <a:r>
                        <a:rPr lang="en-GB" sz="1100" baseline="0" dirty="0">
                          <a:effectLst/>
                        </a:rPr>
                        <a:t>7 </a:t>
                      </a:r>
                      <a:r>
                        <a:rPr lang="en-GB" sz="1100" dirty="0">
                          <a:effectLst/>
                        </a:rPr>
                        <a:t>× 3 = 21</a:t>
                      </a:r>
                    </a:p>
                    <a:p>
                      <a:pPr algn="ctr">
                        <a:lnSpc>
                          <a:spcPct val="115000"/>
                        </a:lnSpc>
                        <a:spcAft>
                          <a:spcPts val="0"/>
                        </a:spcAft>
                      </a:pPr>
                      <a:r>
                        <a:rPr lang="en-GB" sz="1100" dirty="0">
                          <a:effectLst/>
                        </a:rPr>
                        <a:t>7 × 4 = 28</a:t>
                      </a:r>
                    </a:p>
                    <a:p>
                      <a:pPr algn="ctr">
                        <a:lnSpc>
                          <a:spcPct val="115000"/>
                        </a:lnSpc>
                        <a:spcAft>
                          <a:spcPts val="0"/>
                        </a:spcAft>
                      </a:pPr>
                      <a:r>
                        <a:rPr lang="en-GB" sz="1100" dirty="0">
                          <a:effectLst/>
                        </a:rPr>
                        <a:t>7 × 5 = 35</a:t>
                      </a:r>
                    </a:p>
                    <a:p>
                      <a:pPr algn="ctr">
                        <a:lnSpc>
                          <a:spcPct val="115000"/>
                        </a:lnSpc>
                        <a:spcAft>
                          <a:spcPts val="0"/>
                        </a:spcAft>
                      </a:pPr>
                      <a:r>
                        <a:rPr lang="en-GB" sz="1100" baseline="0" dirty="0">
                          <a:effectLst/>
                        </a:rPr>
                        <a:t>7 </a:t>
                      </a:r>
                      <a:r>
                        <a:rPr lang="en-GB" sz="1100" dirty="0">
                          <a:effectLst/>
                        </a:rPr>
                        <a:t>× 6 = 42</a:t>
                      </a:r>
                    </a:p>
                    <a:p>
                      <a:pPr algn="ctr">
                        <a:lnSpc>
                          <a:spcPct val="115000"/>
                        </a:lnSpc>
                        <a:spcAft>
                          <a:spcPts val="0"/>
                        </a:spcAft>
                      </a:pPr>
                      <a:r>
                        <a:rPr lang="en-GB" sz="1100" dirty="0">
                          <a:effectLst/>
                        </a:rPr>
                        <a:t>7 × 7 = 49</a:t>
                      </a:r>
                    </a:p>
                    <a:p>
                      <a:pPr algn="ctr">
                        <a:lnSpc>
                          <a:spcPct val="115000"/>
                        </a:lnSpc>
                        <a:spcAft>
                          <a:spcPts val="0"/>
                        </a:spcAft>
                      </a:pPr>
                      <a:r>
                        <a:rPr lang="en-GB" sz="1100" dirty="0">
                          <a:effectLst/>
                        </a:rPr>
                        <a:t>7 × 8 = 56</a:t>
                      </a:r>
                    </a:p>
                    <a:p>
                      <a:pPr algn="ctr">
                        <a:lnSpc>
                          <a:spcPct val="115000"/>
                        </a:lnSpc>
                        <a:spcAft>
                          <a:spcPts val="0"/>
                        </a:spcAft>
                      </a:pPr>
                      <a:r>
                        <a:rPr lang="en-GB" sz="1100" dirty="0">
                          <a:effectLst/>
                        </a:rPr>
                        <a:t>7 × 9 = 63</a:t>
                      </a:r>
                    </a:p>
                    <a:p>
                      <a:pPr algn="ctr">
                        <a:lnSpc>
                          <a:spcPct val="115000"/>
                        </a:lnSpc>
                        <a:spcAft>
                          <a:spcPts val="0"/>
                        </a:spcAft>
                      </a:pPr>
                      <a:r>
                        <a:rPr lang="en-GB" sz="1100" dirty="0">
                          <a:effectLst/>
                        </a:rPr>
                        <a:t>7 × 10 = 70</a:t>
                      </a:r>
                    </a:p>
                    <a:p>
                      <a:pPr algn="ctr">
                        <a:lnSpc>
                          <a:spcPct val="115000"/>
                        </a:lnSpc>
                        <a:spcAft>
                          <a:spcPts val="0"/>
                        </a:spcAft>
                      </a:pPr>
                      <a:r>
                        <a:rPr lang="en-GB" sz="1100" dirty="0">
                          <a:effectLst/>
                        </a:rPr>
                        <a:t>7 × 11 = 77</a:t>
                      </a:r>
                    </a:p>
                    <a:p>
                      <a:pPr algn="ctr">
                        <a:lnSpc>
                          <a:spcPct val="115000"/>
                        </a:lnSpc>
                        <a:spcAft>
                          <a:spcPts val="0"/>
                        </a:spcAft>
                      </a:pPr>
                      <a:r>
                        <a:rPr lang="en-GB" sz="1100" dirty="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7 = 7</a:t>
                      </a:r>
                    </a:p>
                    <a:p>
                      <a:pPr algn="ctr">
                        <a:lnSpc>
                          <a:spcPct val="115000"/>
                        </a:lnSpc>
                        <a:spcAft>
                          <a:spcPts val="0"/>
                        </a:spcAft>
                      </a:pPr>
                      <a:r>
                        <a:rPr lang="en-GB" sz="1100" dirty="0">
                          <a:effectLst/>
                        </a:rPr>
                        <a:t>2 × 7 = 14</a:t>
                      </a:r>
                    </a:p>
                    <a:p>
                      <a:pPr algn="ctr">
                        <a:lnSpc>
                          <a:spcPct val="115000"/>
                        </a:lnSpc>
                        <a:spcAft>
                          <a:spcPts val="0"/>
                        </a:spcAft>
                      </a:pPr>
                      <a:r>
                        <a:rPr lang="en-GB" sz="1100" dirty="0">
                          <a:effectLst/>
                        </a:rPr>
                        <a:t>3 × 7</a:t>
                      </a:r>
                      <a:r>
                        <a:rPr lang="en-GB" sz="1100" baseline="0" dirty="0">
                          <a:effectLst/>
                        </a:rPr>
                        <a:t> </a:t>
                      </a:r>
                      <a:r>
                        <a:rPr lang="en-GB" sz="1100" dirty="0">
                          <a:effectLst/>
                        </a:rPr>
                        <a:t>= 21</a:t>
                      </a:r>
                    </a:p>
                    <a:p>
                      <a:pPr algn="ctr">
                        <a:lnSpc>
                          <a:spcPct val="115000"/>
                        </a:lnSpc>
                        <a:spcAft>
                          <a:spcPts val="0"/>
                        </a:spcAft>
                      </a:pPr>
                      <a:r>
                        <a:rPr lang="en-GB" sz="1100" dirty="0">
                          <a:effectLst/>
                        </a:rPr>
                        <a:t>4 × 7</a:t>
                      </a:r>
                      <a:r>
                        <a:rPr lang="en-GB" sz="1100" baseline="0" dirty="0">
                          <a:effectLst/>
                        </a:rPr>
                        <a:t> </a:t>
                      </a:r>
                      <a:r>
                        <a:rPr lang="en-GB" sz="1100" dirty="0">
                          <a:effectLst/>
                        </a:rPr>
                        <a:t>= 28</a:t>
                      </a:r>
                    </a:p>
                    <a:p>
                      <a:pPr algn="ctr">
                        <a:lnSpc>
                          <a:spcPct val="115000"/>
                        </a:lnSpc>
                        <a:spcAft>
                          <a:spcPts val="0"/>
                        </a:spcAft>
                      </a:pPr>
                      <a:r>
                        <a:rPr lang="en-GB" sz="1100" dirty="0">
                          <a:effectLst/>
                        </a:rPr>
                        <a:t>5 × 7 = 35</a:t>
                      </a:r>
                    </a:p>
                    <a:p>
                      <a:pPr algn="ctr">
                        <a:lnSpc>
                          <a:spcPct val="115000"/>
                        </a:lnSpc>
                        <a:spcAft>
                          <a:spcPts val="0"/>
                        </a:spcAft>
                      </a:pPr>
                      <a:r>
                        <a:rPr lang="en-GB" sz="1100" baseline="0" dirty="0">
                          <a:effectLst/>
                        </a:rPr>
                        <a:t>6 </a:t>
                      </a:r>
                      <a:r>
                        <a:rPr lang="en-GB" sz="1100" dirty="0">
                          <a:effectLst/>
                        </a:rPr>
                        <a:t>× 7</a:t>
                      </a:r>
                      <a:r>
                        <a:rPr lang="en-GB" sz="1100" baseline="0" dirty="0">
                          <a:effectLst/>
                        </a:rPr>
                        <a:t> </a:t>
                      </a:r>
                      <a:r>
                        <a:rPr lang="en-GB" sz="1100" dirty="0">
                          <a:effectLst/>
                        </a:rPr>
                        <a:t>= 42</a:t>
                      </a:r>
                    </a:p>
                    <a:p>
                      <a:pPr algn="ctr">
                        <a:lnSpc>
                          <a:spcPct val="115000"/>
                        </a:lnSpc>
                        <a:spcAft>
                          <a:spcPts val="0"/>
                        </a:spcAft>
                      </a:pPr>
                      <a:r>
                        <a:rPr lang="en-GB" sz="1100" dirty="0">
                          <a:effectLst/>
                        </a:rPr>
                        <a:t>7 × 7 = 49</a:t>
                      </a:r>
                    </a:p>
                    <a:p>
                      <a:pPr algn="ctr">
                        <a:lnSpc>
                          <a:spcPct val="115000"/>
                        </a:lnSpc>
                        <a:spcAft>
                          <a:spcPts val="0"/>
                        </a:spcAft>
                      </a:pPr>
                      <a:r>
                        <a:rPr lang="en-GB" sz="1100" dirty="0">
                          <a:effectLst/>
                        </a:rPr>
                        <a:t>8 × 7 = 56</a:t>
                      </a:r>
                    </a:p>
                    <a:p>
                      <a:pPr algn="ctr">
                        <a:lnSpc>
                          <a:spcPct val="115000"/>
                        </a:lnSpc>
                        <a:spcAft>
                          <a:spcPts val="0"/>
                        </a:spcAft>
                      </a:pPr>
                      <a:r>
                        <a:rPr lang="en-GB" sz="1100" dirty="0">
                          <a:effectLst/>
                        </a:rPr>
                        <a:t>9 × 7 = 63</a:t>
                      </a:r>
                    </a:p>
                    <a:p>
                      <a:pPr algn="ctr">
                        <a:lnSpc>
                          <a:spcPct val="115000"/>
                        </a:lnSpc>
                        <a:spcAft>
                          <a:spcPts val="0"/>
                        </a:spcAft>
                      </a:pPr>
                      <a:r>
                        <a:rPr lang="en-GB" sz="1100" dirty="0">
                          <a:effectLst/>
                        </a:rPr>
                        <a:t>10 × 7 = 70</a:t>
                      </a:r>
                    </a:p>
                    <a:p>
                      <a:pPr algn="ctr">
                        <a:lnSpc>
                          <a:spcPct val="115000"/>
                        </a:lnSpc>
                        <a:spcAft>
                          <a:spcPts val="0"/>
                        </a:spcAft>
                      </a:pPr>
                      <a:r>
                        <a:rPr lang="en-GB" sz="1100" dirty="0">
                          <a:effectLst/>
                        </a:rPr>
                        <a:t>11 × 7 = 77</a:t>
                      </a:r>
                    </a:p>
                    <a:p>
                      <a:pPr algn="ctr">
                        <a:lnSpc>
                          <a:spcPct val="115000"/>
                        </a:lnSpc>
                        <a:spcAft>
                          <a:spcPts val="0"/>
                        </a:spcAft>
                      </a:pPr>
                      <a:r>
                        <a:rPr lang="en-GB" sz="1100" dirty="0">
                          <a:effectLst/>
                        </a:rPr>
                        <a:t>12 × 7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7 ÷ 7 = 1</a:t>
                      </a:r>
                    </a:p>
                    <a:p>
                      <a:pPr algn="ctr">
                        <a:lnSpc>
                          <a:spcPct val="115000"/>
                        </a:lnSpc>
                        <a:spcAft>
                          <a:spcPts val="0"/>
                        </a:spcAft>
                      </a:pPr>
                      <a:r>
                        <a:rPr lang="en-GB" sz="1100" dirty="0">
                          <a:effectLst/>
                        </a:rPr>
                        <a:t>14 ÷ 7</a:t>
                      </a:r>
                      <a:r>
                        <a:rPr lang="en-GB" sz="1100" baseline="0" dirty="0">
                          <a:effectLst/>
                        </a:rPr>
                        <a:t> </a:t>
                      </a:r>
                      <a:r>
                        <a:rPr lang="en-GB" sz="1100" dirty="0">
                          <a:effectLst/>
                        </a:rPr>
                        <a:t>= 2</a:t>
                      </a:r>
                    </a:p>
                    <a:p>
                      <a:pPr algn="ctr">
                        <a:lnSpc>
                          <a:spcPct val="115000"/>
                        </a:lnSpc>
                        <a:spcAft>
                          <a:spcPts val="0"/>
                        </a:spcAft>
                      </a:pPr>
                      <a:r>
                        <a:rPr lang="en-GB" sz="1100" dirty="0">
                          <a:effectLst/>
                        </a:rPr>
                        <a:t>21</a:t>
                      </a:r>
                      <a:r>
                        <a:rPr lang="en-GB" sz="1100" baseline="0" dirty="0">
                          <a:effectLst/>
                        </a:rPr>
                        <a:t> </a:t>
                      </a:r>
                      <a:r>
                        <a:rPr lang="en-GB" sz="1100" dirty="0">
                          <a:effectLst/>
                        </a:rPr>
                        <a:t>÷ 7 = 3</a:t>
                      </a:r>
                    </a:p>
                    <a:p>
                      <a:pPr algn="ctr">
                        <a:lnSpc>
                          <a:spcPct val="115000"/>
                        </a:lnSpc>
                        <a:spcAft>
                          <a:spcPts val="0"/>
                        </a:spcAft>
                      </a:pPr>
                      <a:r>
                        <a:rPr lang="en-GB" sz="1100" baseline="0" dirty="0">
                          <a:effectLst/>
                        </a:rPr>
                        <a:t>28 </a:t>
                      </a:r>
                      <a:r>
                        <a:rPr lang="en-GB" sz="1100" dirty="0">
                          <a:effectLst/>
                        </a:rPr>
                        <a:t>÷ 7</a:t>
                      </a:r>
                      <a:r>
                        <a:rPr lang="en-GB" sz="1100" baseline="0" dirty="0">
                          <a:effectLst/>
                        </a:rPr>
                        <a:t> </a:t>
                      </a:r>
                      <a:r>
                        <a:rPr lang="en-GB" sz="1100" dirty="0">
                          <a:effectLst/>
                        </a:rPr>
                        <a:t>= 4</a:t>
                      </a:r>
                    </a:p>
                    <a:p>
                      <a:pPr algn="ctr">
                        <a:lnSpc>
                          <a:spcPct val="115000"/>
                        </a:lnSpc>
                        <a:spcAft>
                          <a:spcPts val="0"/>
                        </a:spcAft>
                      </a:pPr>
                      <a:r>
                        <a:rPr lang="en-GB" sz="1100" baseline="0" dirty="0">
                          <a:effectLst/>
                        </a:rPr>
                        <a:t>35 </a:t>
                      </a:r>
                      <a:r>
                        <a:rPr lang="en-GB" sz="1100" dirty="0">
                          <a:effectLst/>
                        </a:rPr>
                        <a:t>÷ 7 = 5</a:t>
                      </a:r>
                    </a:p>
                    <a:p>
                      <a:pPr algn="ctr">
                        <a:lnSpc>
                          <a:spcPct val="115000"/>
                        </a:lnSpc>
                        <a:spcAft>
                          <a:spcPts val="0"/>
                        </a:spcAft>
                      </a:pPr>
                      <a:r>
                        <a:rPr lang="en-GB" sz="1100" baseline="0" dirty="0">
                          <a:effectLst/>
                        </a:rPr>
                        <a:t>42 </a:t>
                      </a:r>
                      <a:r>
                        <a:rPr lang="en-GB" sz="1100" dirty="0">
                          <a:effectLst/>
                        </a:rPr>
                        <a:t>÷ 7</a:t>
                      </a:r>
                      <a:r>
                        <a:rPr lang="en-GB" sz="1100" baseline="0" dirty="0">
                          <a:effectLst/>
                        </a:rPr>
                        <a:t> </a:t>
                      </a:r>
                      <a:r>
                        <a:rPr lang="en-GB" sz="1100" dirty="0">
                          <a:effectLst/>
                        </a:rPr>
                        <a:t>= 6</a:t>
                      </a:r>
                    </a:p>
                    <a:p>
                      <a:pPr algn="ctr">
                        <a:lnSpc>
                          <a:spcPct val="115000"/>
                        </a:lnSpc>
                        <a:spcAft>
                          <a:spcPts val="0"/>
                        </a:spcAft>
                      </a:pPr>
                      <a:r>
                        <a:rPr lang="en-GB" sz="1100" dirty="0">
                          <a:effectLst/>
                        </a:rPr>
                        <a:t>49 ÷ 7 = 7</a:t>
                      </a:r>
                    </a:p>
                    <a:p>
                      <a:pPr algn="ctr">
                        <a:lnSpc>
                          <a:spcPct val="115000"/>
                        </a:lnSpc>
                        <a:spcAft>
                          <a:spcPts val="0"/>
                        </a:spcAft>
                      </a:pPr>
                      <a:r>
                        <a:rPr lang="en-GB" sz="1100" dirty="0">
                          <a:effectLst/>
                        </a:rPr>
                        <a:t>56 ÷ 7</a:t>
                      </a:r>
                      <a:r>
                        <a:rPr lang="en-GB" sz="1100" baseline="0" dirty="0">
                          <a:effectLst/>
                        </a:rPr>
                        <a:t> </a:t>
                      </a:r>
                      <a:r>
                        <a:rPr lang="en-GB" sz="1100" dirty="0">
                          <a:effectLst/>
                        </a:rPr>
                        <a:t>= 8</a:t>
                      </a:r>
                    </a:p>
                    <a:p>
                      <a:pPr algn="ctr">
                        <a:lnSpc>
                          <a:spcPct val="115000"/>
                        </a:lnSpc>
                        <a:spcAft>
                          <a:spcPts val="0"/>
                        </a:spcAft>
                      </a:pPr>
                      <a:r>
                        <a:rPr lang="en-GB" sz="1100" dirty="0">
                          <a:effectLst/>
                        </a:rPr>
                        <a:t>63 ÷ 7 = 9</a:t>
                      </a:r>
                    </a:p>
                    <a:p>
                      <a:pPr algn="ctr">
                        <a:lnSpc>
                          <a:spcPct val="115000"/>
                        </a:lnSpc>
                        <a:spcAft>
                          <a:spcPts val="0"/>
                        </a:spcAft>
                      </a:pPr>
                      <a:r>
                        <a:rPr lang="en-GB" sz="1100" dirty="0">
                          <a:effectLst/>
                        </a:rPr>
                        <a:t>70 ÷ 7</a:t>
                      </a:r>
                      <a:r>
                        <a:rPr lang="en-GB" sz="1100" baseline="0" dirty="0">
                          <a:effectLst/>
                        </a:rPr>
                        <a:t> </a:t>
                      </a:r>
                      <a:r>
                        <a:rPr lang="en-GB" sz="1100" dirty="0">
                          <a:effectLst/>
                        </a:rPr>
                        <a:t>= 10</a:t>
                      </a:r>
                    </a:p>
                    <a:p>
                      <a:pPr algn="ctr">
                        <a:lnSpc>
                          <a:spcPct val="115000"/>
                        </a:lnSpc>
                        <a:spcAft>
                          <a:spcPts val="0"/>
                        </a:spcAft>
                      </a:pPr>
                      <a:r>
                        <a:rPr lang="en-GB" sz="1100" dirty="0">
                          <a:effectLst/>
                        </a:rPr>
                        <a:t>77 ÷ 7</a:t>
                      </a:r>
                      <a:r>
                        <a:rPr lang="en-GB" sz="1100" baseline="0" dirty="0">
                          <a:effectLst/>
                        </a:rPr>
                        <a:t> </a:t>
                      </a:r>
                      <a:r>
                        <a:rPr lang="en-GB" sz="1100" dirty="0">
                          <a:effectLst/>
                        </a:rPr>
                        <a:t>= 11</a:t>
                      </a:r>
                    </a:p>
                    <a:p>
                      <a:pPr algn="ctr">
                        <a:lnSpc>
                          <a:spcPct val="115000"/>
                        </a:lnSpc>
                        <a:spcAft>
                          <a:spcPts val="0"/>
                        </a:spcAft>
                      </a:pPr>
                      <a:r>
                        <a:rPr lang="en-GB" sz="1100" dirty="0">
                          <a:effectLst/>
                        </a:rPr>
                        <a:t>84 ÷ 7</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7 ÷ 1 = 7</a:t>
                      </a:r>
                    </a:p>
                    <a:p>
                      <a:pPr algn="ctr">
                        <a:lnSpc>
                          <a:spcPct val="115000"/>
                        </a:lnSpc>
                        <a:spcAft>
                          <a:spcPts val="0"/>
                        </a:spcAft>
                      </a:pPr>
                      <a:r>
                        <a:rPr lang="en-GB" sz="1100" dirty="0">
                          <a:effectLst/>
                        </a:rPr>
                        <a:t>14 ÷ 2</a:t>
                      </a:r>
                      <a:r>
                        <a:rPr lang="en-GB" sz="1100" baseline="0" dirty="0">
                          <a:effectLst/>
                        </a:rPr>
                        <a:t> </a:t>
                      </a:r>
                      <a:r>
                        <a:rPr lang="en-GB" sz="1100" dirty="0">
                          <a:effectLst/>
                        </a:rPr>
                        <a:t>= 7</a:t>
                      </a:r>
                    </a:p>
                    <a:p>
                      <a:pPr algn="ctr">
                        <a:lnSpc>
                          <a:spcPct val="115000"/>
                        </a:lnSpc>
                        <a:spcAft>
                          <a:spcPts val="0"/>
                        </a:spcAft>
                      </a:pPr>
                      <a:r>
                        <a:rPr lang="en-GB" sz="1100" dirty="0">
                          <a:effectLst/>
                        </a:rPr>
                        <a:t>21</a:t>
                      </a:r>
                      <a:r>
                        <a:rPr lang="en-GB" sz="1100" baseline="0" dirty="0">
                          <a:effectLst/>
                        </a:rPr>
                        <a:t> </a:t>
                      </a:r>
                      <a:r>
                        <a:rPr lang="en-GB" sz="1100" dirty="0">
                          <a:effectLst/>
                        </a:rPr>
                        <a:t>÷ 3 = 7</a:t>
                      </a:r>
                    </a:p>
                    <a:p>
                      <a:pPr algn="ctr">
                        <a:lnSpc>
                          <a:spcPct val="115000"/>
                        </a:lnSpc>
                        <a:spcAft>
                          <a:spcPts val="0"/>
                        </a:spcAft>
                      </a:pPr>
                      <a:r>
                        <a:rPr lang="en-GB" sz="1100" baseline="0" dirty="0">
                          <a:effectLst/>
                        </a:rPr>
                        <a:t>28 </a:t>
                      </a:r>
                      <a:r>
                        <a:rPr lang="en-GB" sz="1100" dirty="0">
                          <a:effectLst/>
                        </a:rPr>
                        <a:t>÷ 4</a:t>
                      </a:r>
                      <a:r>
                        <a:rPr lang="en-GB" sz="1100" baseline="0" dirty="0">
                          <a:effectLst/>
                        </a:rPr>
                        <a:t> </a:t>
                      </a:r>
                      <a:r>
                        <a:rPr lang="en-GB" sz="1100" dirty="0">
                          <a:effectLst/>
                        </a:rPr>
                        <a:t>= 7</a:t>
                      </a:r>
                    </a:p>
                    <a:p>
                      <a:pPr algn="ctr">
                        <a:lnSpc>
                          <a:spcPct val="115000"/>
                        </a:lnSpc>
                        <a:spcAft>
                          <a:spcPts val="0"/>
                        </a:spcAft>
                      </a:pPr>
                      <a:r>
                        <a:rPr lang="en-GB" sz="1100" baseline="0" dirty="0">
                          <a:effectLst/>
                        </a:rPr>
                        <a:t>35 </a:t>
                      </a:r>
                      <a:r>
                        <a:rPr lang="en-GB" sz="1100" dirty="0">
                          <a:effectLst/>
                        </a:rPr>
                        <a:t>÷ 5 = 7</a:t>
                      </a:r>
                    </a:p>
                    <a:p>
                      <a:pPr algn="ctr">
                        <a:lnSpc>
                          <a:spcPct val="115000"/>
                        </a:lnSpc>
                        <a:spcAft>
                          <a:spcPts val="0"/>
                        </a:spcAft>
                      </a:pPr>
                      <a:r>
                        <a:rPr lang="en-GB" sz="1100" baseline="0" dirty="0">
                          <a:effectLst/>
                        </a:rPr>
                        <a:t>42 </a:t>
                      </a:r>
                      <a:r>
                        <a:rPr lang="en-GB" sz="1100" dirty="0">
                          <a:effectLst/>
                        </a:rPr>
                        <a:t>÷ 6</a:t>
                      </a:r>
                      <a:r>
                        <a:rPr lang="en-GB" sz="1100" baseline="0" dirty="0">
                          <a:effectLst/>
                        </a:rPr>
                        <a:t> </a:t>
                      </a:r>
                      <a:r>
                        <a:rPr lang="en-GB" sz="1100" dirty="0">
                          <a:effectLst/>
                        </a:rPr>
                        <a:t>= 7</a:t>
                      </a:r>
                    </a:p>
                    <a:p>
                      <a:pPr algn="ctr">
                        <a:lnSpc>
                          <a:spcPct val="115000"/>
                        </a:lnSpc>
                        <a:spcAft>
                          <a:spcPts val="0"/>
                        </a:spcAft>
                      </a:pPr>
                      <a:r>
                        <a:rPr lang="en-GB" sz="1100" dirty="0">
                          <a:effectLst/>
                        </a:rPr>
                        <a:t>49 ÷ 7 = 7</a:t>
                      </a:r>
                    </a:p>
                    <a:p>
                      <a:pPr algn="ctr">
                        <a:lnSpc>
                          <a:spcPct val="115000"/>
                        </a:lnSpc>
                        <a:spcAft>
                          <a:spcPts val="0"/>
                        </a:spcAft>
                      </a:pPr>
                      <a:r>
                        <a:rPr lang="en-GB" sz="1100" dirty="0">
                          <a:effectLst/>
                        </a:rPr>
                        <a:t>56 ÷ 8</a:t>
                      </a:r>
                      <a:r>
                        <a:rPr lang="en-GB" sz="1100" baseline="0" dirty="0">
                          <a:effectLst/>
                        </a:rPr>
                        <a:t> </a:t>
                      </a:r>
                      <a:r>
                        <a:rPr lang="en-GB" sz="1100" dirty="0">
                          <a:effectLst/>
                        </a:rPr>
                        <a:t>= 7</a:t>
                      </a:r>
                    </a:p>
                    <a:p>
                      <a:pPr algn="ctr">
                        <a:lnSpc>
                          <a:spcPct val="115000"/>
                        </a:lnSpc>
                        <a:spcAft>
                          <a:spcPts val="0"/>
                        </a:spcAft>
                      </a:pPr>
                      <a:r>
                        <a:rPr lang="en-GB" sz="1100" dirty="0">
                          <a:effectLst/>
                        </a:rPr>
                        <a:t>63 ÷ 9 = 7</a:t>
                      </a:r>
                    </a:p>
                    <a:p>
                      <a:pPr algn="ctr">
                        <a:lnSpc>
                          <a:spcPct val="115000"/>
                        </a:lnSpc>
                        <a:spcAft>
                          <a:spcPts val="0"/>
                        </a:spcAft>
                      </a:pPr>
                      <a:r>
                        <a:rPr lang="en-GB" sz="1100" dirty="0">
                          <a:effectLst/>
                        </a:rPr>
                        <a:t>70 ÷ 10</a:t>
                      </a:r>
                      <a:r>
                        <a:rPr lang="en-GB" sz="1100" baseline="0" dirty="0">
                          <a:effectLst/>
                        </a:rPr>
                        <a:t> </a:t>
                      </a:r>
                      <a:r>
                        <a:rPr lang="en-GB" sz="1100" dirty="0">
                          <a:effectLst/>
                        </a:rPr>
                        <a:t>= 7</a:t>
                      </a:r>
                    </a:p>
                    <a:p>
                      <a:pPr algn="ctr">
                        <a:lnSpc>
                          <a:spcPct val="115000"/>
                        </a:lnSpc>
                        <a:spcAft>
                          <a:spcPts val="0"/>
                        </a:spcAft>
                      </a:pPr>
                      <a:r>
                        <a:rPr lang="en-GB" sz="1100" dirty="0">
                          <a:effectLst/>
                        </a:rPr>
                        <a:t>77 ÷ 11</a:t>
                      </a:r>
                      <a:r>
                        <a:rPr lang="en-GB" sz="1100" baseline="0" dirty="0">
                          <a:effectLst/>
                        </a:rPr>
                        <a:t> </a:t>
                      </a:r>
                      <a:r>
                        <a:rPr lang="en-GB" sz="1100" dirty="0">
                          <a:effectLst/>
                        </a:rPr>
                        <a:t>= 7</a:t>
                      </a:r>
                    </a:p>
                    <a:p>
                      <a:pPr algn="ctr">
                        <a:lnSpc>
                          <a:spcPct val="115000"/>
                        </a:lnSpc>
                        <a:spcAft>
                          <a:spcPts val="0"/>
                        </a:spcAft>
                      </a:pPr>
                      <a:r>
                        <a:rPr lang="en-GB" sz="1100" dirty="0">
                          <a:effectLst/>
                        </a:rPr>
                        <a:t>84 ÷ 12</a:t>
                      </a:r>
                      <a:r>
                        <a:rPr lang="en-GB" sz="1100" baseline="0" dirty="0">
                          <a:effectLst/>
                        </a:rPr>
                        <a:t> </a:t>
                      </a:r>
                      <a:r>
                        <a:rPr lang="en-GB" sz="1100" dirty="0">
                          <a:effectLst/>
                        </a:rPr>
                        <a:t>=7</a:t>
                      </a: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7 </a:t>
            </a:r>
            <a:r>
              <a:rPr lang="en-GB" u="none" dirty="0"/>
              <a:t>multiplied by </a:t>
            </a:r>
            <a:r>
              <a:rPr lang="en-GB" b="0" u="none" dirty="0"/>
              <a:t>6?</a:t>
            </a:r>
          </a:p>
          <a:p>
            <a:pPr algn="l"/>
            <a:r>
              <a:rPr lang="en-GB" b="0" u="none" dirty="0"/>
              <a:t>What is 7</a:t>
            </a:r>
            <a:r>
              <a:rPr lang="en-GB" u="none" dirty="0"/>
              <a:t> times </a:t>
            </a:r>
            <a:r>
              <a:rPr lang="en-GB" b="0" u="none" dirty="0"/>
              <a:t>8?</a:t>
            </a:r>
          </a:p>
          <a:p>
            <a:pPr algn="l"/>
            <a:r>
              <a:rPr lang="en-GB" b="0" u="none" dirty="0"/>
              <a:t>What is 84 </a:t>
            </a:r>
            <a:r>
              <a:rPr lang="en-GB" u="none" dirty="0"/>
              <a:t>divided by </a:t>
            </a:r>
            <a:r>
              <a:rPr lang="en-GB" b="0" u="none" dirty="0"/>
              <a:t>7?</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7 × ⃝ = 28 or ⃝ ÷ 6 = 7.</a:t>
            </a:r>
          </a:p>
          <a:p>
            <a:endParaRPr lang="en-GB" dirty="0"/>
          </a:p>
        </p:txBody>
      </p:sp>
    </p:spTree>
    <p:extLst>
      <p:ext uri="{BB962C8B-B14F-4D97-AF65-F5344CB8AC3E}">
        <p14:creationId xmlns:p14="http://schemas.microsoft.com/office/powerpoint/2010/main" val="1256643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Summer 2</a:t>
            </a:r>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multiply and divide single-digit numbers by 10 and 100.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 xmlns:a16="http://schemas.microsoft.com/office/drawing/2014/main" val="20000"/>
                    </a:ext>
                  </a:extLst>
                </a:gridCol>
                <a:gridCol w="1315165">
                  <a:extLst>
                    <a:ext uri="{9D8B030D-6E8A-4147-A177-3AD203B41FA5}">
                      <a16:colId xmlns="" xmlns:a16="http://schemas.microsoft.com/office/drawing/2014/main" val="20001"/>
                    </a:ext>
                  </a:extLst>
                </a:gridCol>
                <a:gridCol w="1440160">
                  <a:extLst>
                    <a:ext uri="{9D8B030D-6E8A-4147-A177-3AD203B41FA5}">
                      <a16:colId xmlns="" xmlns:a16="http://schemas.microsoft.com/office/drawing/2014/main" val="20002"/>
                    </a:ext>
                  </a:extLst>
                </a:gridCol>
              </a:tblGrid>
              <a:tr h="2430272">
                <a:tc>
                  <a:txBody>
                    <a:bodyPr/>
                    <a:lstStyle/>
                    <a:p>
                      <a:pPr algn="ctr">
                        <a:lnSpc>
                          <a:spcPct val="115000"/>
                        </a:lnSpc>
                        <a:spcAft>
                          <a:spcPts val="0"/>
                        </a:spcAft>
                      </a:pPr>
                      <a:r>
                        <a:rPr lang="en-GB" sz="1050" dirty="0">
                          <a:effectLst/>
                        </a:rPr>
                        <a:t>7 × 10 = 70</a:t>
                      </a:r>
                    </a:p>
                    <a:p>
                      <a:pPr algn="ctr">
                        <a:lnSpc>
                          <a:spcPct val="115000"/>
                        </a:lnSpc>
                        <a:spcAft>
                          <a:spcPts val="0"/>
                        </a:spcAft>
                      </a:pPr>
                      <a:r>
                        <a:rPr lang="en-GB" sz="1050" dirty="0">
                          <a:effectLst/>
                        </a:rPr>
                        <a:t>10</a:t>
                      </a:r>
                      <a:r>
                        <a:rPr lang="en-GB" sz="1050" baseline="0" dirty="0">
                          <a:effectLst/>
                        </a:rPr>
                        <a:t> </a:t>
                      </a:r>
                      <a:r>
                        <a:rPr lang="en-GB" sz="1050" dirty="0">
                          <a:effectLst/>
                        </a:rPr>
                        <a:t>× 7 = 70</a:t>
                      </a:r>
                    </a:p>
                    <a:p>
                      <a:pPr algn="ctr">
                        <a:lnSpc>
                          <a:spcPct val="115000"/>
                        </a:lnSpc>
                        <a:spcAft>
                          <a:spcPts val="0"/>
                        </a:spcAft>
                      </a:pPr>
                      <a:r>
                        <a:rPr lang="en-GB" sz="1050" baseline="0" dirty="0">
                          <a:effectLst/>
                        </a:rPr>
                        <a:t>70 </a:t>
                      </a:r>
                      <a:r>
                        <a:rPr lang="en-GB" sz="1050" dirty="0">
                          <a:effectLst/>
                        </a:rPr>
                        <a:t>÷ 7</a:t>
                      </a:r>
                      <a:r>
                        <a:rPr lang="en-GB" sz="1050" baseline="0" dirty="0">
                          <a:effectLst/>
                        </a:rPr>
                        <a:t> </a:t>
                      </a:r>
                      <a:r>
                        <a:rPr lang="en-GB" sz="1050" dirty="0">
                          <a:effectLst/>
                        </a:rPr>
                        <a:t>= 10</a:t>
                      </a:r>
                    </a:p>
                    <a:p>
                      <a:pPr algn="ctr">
                        <a:lnSpc>
                          <a:spcPct val="115000"/>
                        </a:lnSpc>
                        <a:spcAft>
                          <a:spcPts val="0"/>
                        </a:spcAft>
                      </a:pPr>
                      <a:r>
                        <a:rPr lang="en-GB" sz="1050" dirty="0">
                          <a:effectLst/>
                        </a:rPr>
                        <a:t>70 ÷ 10 = 7</a:t>
                      </a:r>
                    </a:p>
                    <a:p>
                      <a:pPr algn="ctr">
                        <a:lnSpc>
                          <a:spcPct val="115000"/>
                        </a:lnSpc>
                        <a:spcAft>
                          <a:spcPts val="0"/>
                        </a:spcAft>
                      </a:pPr>
                      <a:endParaRPr lang="en-GB" sz="1050" dirty="0">
                        <a:effectLst/>
                      </a:endParaRPr>
                    </a:p>
                    <a:p>
                      <a:pPr algn="ctr">
                        <a:lnSpc>
                          <a:spcPct val="115000"/>
                        </a:lnSpc>
                        <a:spcAft>
                          <a:spcPts val="0"/>
                        </a:spcAft>
                      </a:pPr>
                      <a:r>
                        <a:rPr lang="en-GB" sz="1050" dirty="0">
                          <a:effectLst/>
                        </a:rPr>
                        <a:t>6 × 100 = 600</a:t>
                      </a:r>
                    </a:p>
                    <a:p>
                      <a:pPr algn="ctr">
                        <a:lnSpc>
                          <a:spcPct val="115000"/>
                        </a:lnSpc>
                        <a:spcAft>
                          <a:spcPts val="0"/>
                        </a:spcAft>
                      </a:pPr>
                      <a:r>
                        <a:rPr lang="en-GB" sz="1050" dirty="0">
                          <a:effectLst/>
                        </a:rPr>
                        <a:t>100</a:t>
                      </a:r>
                      <a:r>
                        <a:rPr lang="en-GB" sz="1050" baseline="0" dirty="0">
                          <a:effectLst/>
                        </a:rPr>
                        <a:t> </a:t>
                      </a:r>
                      <a:r>
                        <a:rPr lang="en-GB" sz="1050" dirty="0">
                          <a:effectLst/>
                        </a:rPr>
                        <a:t>× 6 = 600</a:t>
                      </a:r>
                    </a:p>
                    <a:p>
                      <a:pPr algn="ctr">
                        <a:lnSpc>
                          <a:spcPct val="115000"/>
                        </a:lnSpc>
                        <a:spcAft>
                          <a:spcPts val="0"/>
                        </a:spcAft>
                      </a:pPr>
                      <a:r>
                        <a:rPr lang="en-GB" sz="1050" baseline="0" dirty="0">
                          <a:effectLst/>
                        </a:rPr>
                        <a:t>600 </a:t>
                      </a:r>
                      <a:r>
                        <a:rPr lang="en-GB" sz="1050" dirty="0">
                          <a:effectLst/>
                        </a:rPr>
                        <a:t>÷ 6</a:t>
                      </a:r>
                      <a:r>
                        <a:rPr lang="en-GB" sz="1050" baseline="0" dirty="0">
                          <a:effectLst/>
                        </a:rPr>
                        <a:t> </a:t>
                      </a:r>
                      <a:r>
                        <a:rPr lang="en-GB" sz="1050" dirty="0">
                          <a:effectLst/>
                        </a:rPr>
                        <a:t>= 100</a:t>
                      </a:r>
                    </a:p>
                    <a:p>
                      <a:pPr algn="ctr">
                        <a:lnSpc>
                          <a:spcPct val="115000"/>
                        </a:lnSpc>
                        <a:spcAft>
                          <a:spcPts val="0"/>
                        </a:spcAft>
                      </a:pPr>
                      <a:r>
                        <a:rPr lang="en-GB" sz="1050" dirty="0">
                          <a:effectLst/>
                        </a:rPr>
                        <a:t>600 ÷ 100 = 6</a:t>
                      </a:r>
                    </a:p>
                    <a:p>
                      <a:pPr algn="ctr">
                        <a:lnSpc>
                          <a:spcPct val="115000"/>
                        </a:lnSpc>
                        <a:spcAft>
                          <a:spcPts val="0"/>
                        </a:spcAft>
                      </a:pPr>
                      <a:endParaRPr lang="en-GB" sz="1050" dirty="0">
                        <a:effectLst/>
                      </a:endParaRPr>
                    </a:p>
                    <a:p>
                      <a:pPr algn="ctr">
                        <a:lnSpc>
                          <a:spcPct val="115000"/>
                        </a:lnSpc>
                        <a:spcAft>
                          <a:spcPts val="0"/>
                        </a:spcAft>
                      </a:pPr>
                      <a:endParaRPr lang="en-GB" sz="1050" dirty="0">
                        <a:effectLst/>
                      </a:endParaRPr>
                    </a:p>
                  </a:txBody>
                  <a:tcPr marL="68580" marR="68580" marT="0" marB="0"/>
                </a:tc>
                <a:tc>
                  <a:txBody>
                    <a:bodyPr/>
                    <a:lstStyle/>
                    <a:p>
                      <a:pPr algn="ctr">
                        <a:lnSpc>
                          <a:spcPct val="115000"/>
                        </a:lnSpc>
                        <a:spcAft>
                          <a:spcPts val="0"/>
                        </a:spcAft>
                      </a:pPr>
                      <a:r>
                        <a:rPr lang="en-GB" sz="1050" dirty="0">
                          <a:effectLst/>
                        </a:rPr>
                        <a:t>30 × 10 = 300</a:t>
                      </a:r>
                    </a:p>
                    <a:p>
                      <a:pPr algn="ctr">
                        <a:lnSpc>
                          <a:spcPct val="115000"/>
                        </a:lnSpc>
                        <a:spcAft>
                          <a:spcPts val="0"/>
                        </a:spcAft>
                      </a:pPr>
                      <a:r>
                        <a:rPr lang="en-GB" sz="1050" dirty="0">
                          <a:effectLst/>
                        </a:rPr>
                        <a:t>10</a:t>
                      </a:r>
                      <a:r>
                        <a:rPr lang="en-GB" sz="1050" baseline="0" dirty="0">
                          <a:effectLst/>
                        </a:rPr>
                        <a:t> </a:t>
                      </a:r>
                      <a:r>
                        <a:rPr lang="en-GB" sz="1050" dirty="0">
                          <a:effectLst/>
                        </a:rPr>
                        <a:t>× 30 = 300</a:t>
                      </a:r>
                    </a:p>
                    <a:p>
                      <a:pPr algn="ctr">
                        <a:lnSpc>
                          <a:spcPct val="115000"/>
                        </a:lnSpc>
                        <a:spcAft>
                          <a:spcPts val="0"/>
                        </a:spcAft>
                      </a:pPr>
                      <a:r>
                        <a:rPr lang="en-GB" sz="1050" baseline="0" dirty="0">
                          <a:effectLst/>
                        </a:rPr>
                        <a:t>300 </a:t>
                      </a:r>
                      <a:r>
                        <a:rPr lang="en-GB" sz="1050" dirty="0">
                          <a:effectLst/>
                        </a:rPr>
                        <a:t>÷ 30</a:t>
                      </a:r>
                      <a:r>
                        <a:rPr lang="en-GB" sz="1050" baseline="0" dirty="0">
                          <a:effectLst/>
                        </a:rPr>
                        <a:t> </a:t>
                      </a:r>
                      <a:r>
                        <a:rPr lang="en-GB" sz="1050" dirty="0">
                          <a:effectLst/>
                        </a:rPr>
                        <a:t>= 10</a:t>
                      </a:r>
                    </a:p>
                    <a:p>
                      <a:pPr algn="ctr">
                        <a:lnSpc>
                          <a:spcPct val="115000"/>
                        </a:lnSpc>
                        <a:spcAft>
                          <a:spcPts val="0"/>
                        </a:spcAft>
                      </a:pPr>
                      <a:r>
                        <a:rPr lang="en-GB" sz="1050" dirty="0">
                          <a:effectLst/>
                        </a:rPr>
                        <a:t>300 ÷ 10 = 30</a:t>
                      </a:r>
                    </a:p>
                    <a:p>
                      <a:pPr algn="ctr">
                        <a:lnSpc>
                          <a:spcPct val="115000"/>
                        </a:lnSpc>
                        <a:spcAft>
                          <a:spcPts val="0"/>
                        </a:spcAft>
                      </a:pPr>
                      <a:endParaRPr lang="en-GB" sz="1050" dirty="0">
                        <a:effectLst/>
                        <a:latin typeface="Calibri"/>
                        <a:ea typeface="Calibri"/>
                        <a:cs typeface="Times New Roman"/>
                      </a:endParaRPr>
                    </a:p>
                    <a:p>
                      <a:pPr algn="ctr">
                        <a:lnSpc>
                          <a:spcPct val="115000"/>
                        </a:lnSpc>
                        <a:spcAft>
                          <a:spcPts val="0"/>
                        </a:spcAft>
                      </a:pPr>
                      <a:r>
                        <a:rPr lang="en-GB" sz="1050" dirty="0">
                          <a:effectLst/>
                        </a:rPr>
                        <a:t>40 × 100 = 4000</a:t>
                      </a:r>
                    </a:p>
                    <a:p>
                      <a:pPr algn="ctr">
                        <a:lnSpc>
                          <a:spcPct val="115000"/>
                        </a:lnSpc>
                        <a:spcAft>
                          <a:spcPts val="0"/>
                        </a:spcAft>
                      </a:pPr>
                      <a:r>
                        <a:rPr lang="en-GB" sz="1050" dirty="0">
                          <a:effectLst/>
                        </a:rPr>
                        <a:t>10</a:t>
                      </a:r>
                      <a:r>
                        <a:rPr lang="en-GB" sz="1050" baseline="0" dirty="0">
                          <a:effectLst/>
                        </a:rPr>
                        <a:t>0 </a:t>
                      </a:r>
                      <a:r>
                        <a:rPr lang="en-GB" sz="1050" dirty="0">
                          <a:effectLst/>
                        </a:rPr>
                        <a:t>× 40 = 4000</a:t>
                      </a:r>
                    </a:p>
                    <a:p>
                      <a:pPr algn="ctr">
                        <a:lnSpc>
                          <a:spcPct val="115000"/>
                        </a:lnSpc>
                        <a:spcAft>
                          <a:spcPts val="0"/>
                        </a:spcAft>
                      </a:pPr>
                      <a:r>
                        <a:rPr lang="en-GB" sz="1050" baseline="0" dirty="0">
                          <a:effectLst/>
                        </a:rPr>
                        <a:t>4000 </a:t>
                      </a:r>
                      <a:r>
                        <a:rPr lang="en-GB" sz="1050" dirty="0">
                          <a:effectLst/>
                        </a:rPr>
                        <a:t>÷ 40</a:t>
                      </a:r>
                      <a:r>
                        <a:rPr lang="en-GB" sz="1050" baseline="0" dirty="0">
                          <a:effectLst/>
                        </a:rPr>
                        <a:t> </a:t>
                      </a:r>
                      <a:r>
                        <a:rPr lang="en-GB" sz="1050" dirty="0">
                          <a:effectLst/>
                        </a:rPr>
                        <a:t>= 100</a:t>
                      </a:r>
                    </a:p>
                    <a:p>
                      <a:pPr algn="ctr">
                        <a:lnSpc>
                          <a:spcPct val="115000"/>
                        </a:lnSpc>
                        <a:spcAft>
                          <a:spcPts val="0"/>
                        </a:spcAft>
                      </a:pPr>
                      <a:r>
                        <a:rPr lang="en-GB" sz="1050" dirty="0">
                          <a:effectLst/>
                        </a:rPr>
                        <a:t>4000 ÷ 100 =</a:t>
                      </a:r>
                      <a:r>
                        <a:rPr lang="en-GB" sz="1050" baseline="0" dirty="0">
                          <a:effectLst/>
                        </a:rPr>
                        <a:t> 40</a:t>
                      </a:r>
                      <a:endParaRPr lang="en-GB" sz="1050" dirty="0">
                        <a:effectLst/>
                      </a:endParaRPr>
                    </a:p>
                  </a:txBody>
                  <a:tcPr marL="68580" marR="68580" marT="0" marB="0"/>
                </a:tc>
                <a:tc>
                  <a:txBody>
                    <a:bodyPr/>
                    <a:lstStyle/>
                    <a:p>
                      <a:pPr algn="ctr">
                        <a:lnSpc>
                          <a:spcPct val="115000"/>
                        </a:lnSpc>
                        <a:spcAft>
                          <a:spcPts val="0"/>
                        </a:spcAft>
                      </a:pPr>
                      <a:r>
                        <a:rPr lang="en-GB" sz="1050" dirty="0">
                          <a:effectLst/>
                        </a:rPr>
                        <a:t>0.8 × 10 = 8</a:t>
                      </a:r>
                    </a:p>
                    <a:p>
                      <a:pPr algn="ctr">
                        <a:lnSpc>
                          <a:spcPct val="115000"/>
                        </a:lnSpc>
                        <a:spcAft>
                          <a:spcPts val="0"/>
                        </a:spcAft>
                      </a:pPr>
                      <a:r>
                        <a:rPr lang="en-GB" sz="1050" dirty="0">
                          <a:effectLst/>
                        </a:rPr>
                        <a:t>10</a:t>
                      </a:r>
                      <a:r>
                        <a:rPr lang="en-GB" sz="1050" baseline="0" dirty="0">
                          <a:effectLst/>
                        </a:rPr>
                        <a:t> </a:t>
                      </a:r>
                      <a:r>
                        <a:rPr lang="en-GB" sz="1050" dirty="0">
                          <a:effectLst/>
                        </a:rPr>
                        <a:t>× 0.8 = 8</a:t>
                      </a:r>
                    </a:p>
                    <a:p>
                      <a:pPr algn="ctr">
                        <a:lnSpc>
                          <a:spcPct val="115000"/>
                        </a:lnSpc>
                        <a:spcAft>
                          <a:spcPts val="0"/>
                        </a:spcAft>
                      </a:pPr>
                      <a:r>
                        <a:rPr lang="en-GB" sz="1050" baseline="0" dirty="0">
                          <a:effectLst/>
                        </a:rPr>
                        <a:t>8 </a:t>
                      </a:r>
                      <a:r>
                        <a:rPr lang="en-GB" sz="1050" dirty="0">
                          <a:effectLst/>
                        </a:rPr>
                        <a:t>÷ 0.8</a:t>
                      </a:r>
                      <a:r>
                        <a:rPr lang="en-GB" sz="1050" baseline="0" dirty="0">
                          <a:effectLst/>
                        </a:rPr>
                        <a:t> </a:t>
                      </a:r>
                      <a:r>
                        <a:rPr lang="en-GB" sz="1050" dirty="0">
                          <a:effectLst/>
                        </a:rPr>
                        <a:t>= 10</a:t>
                      </a:r>
                    </a:p>
                    <a:p>
                      <a:pPr algn="ctr">
                        <a:lnSpc>
                          <a:spcPct val="115000"/>
                        </a:lnSpc>
                        <a:spcAft>
                          <a:spcPts val="0"/>
                        </a:spcAft>
                      </a:pPr>
                      <a:r>
                        <a:rPr lang="en-GB" sz="1050" dirty="0">
                          <a:effectLst/>
                        </a:rPr>
                        <a:t>8 ÷ 10 = 0.8</a:t>
                      </a:r>
                    </a:p>
                    <a:p>
                      <a:pPr algn="ctr">
                        <a:lnSpc>
                          <a:spcPct val="115000"/>
                        </a:lnSpc>
                        <a:spcAft>
                          <a:spcPts val="0"/>
                        </a:spcAft>
                      </a:pPr>
                      <a:endParaRPr lang="en-GB" sz="1050" dirty="0">
                        <a:effectLst/>
                      </a:endParaRPr>
                    </a:p>
                    <a:p>
                      <a:pPr algn="ctr">
                        <a:lnSpc>
                          <a:spcPct val="115000"/>
                        </a:lnSpc>
                        <a:spcAft>
                          <a:spcPts val="0"/>
                        </a:spcAft>
                      </a:pPr>
                      <a:r>
                        <a:rPr lang="en-GB" sz="1050" dirty="0">
                          <a:effectLst/>
                        </a:rPr>
                        <a:t>0.2 × 10 = 2</a:t>
                      </a:r>
                    </a:p>
                    <a:p>
                      <a:pPr algn="ctr">
                        <a:lnSpc>
                          <a:spcPct val="115000"/>
                        </a:lnSpc>
                        <a:spcAft>
                          <a:spcPts val="0"/>
                        </a:spcAft>
                      </a:pPr>
                      <a:r>
                        <a:rPr lang="en-GB" sz="1050" dirty="0">
                          <a:effectLst/>
                        </a:rPr>
                        <a:t>10</a:t>
                      </a:r>
                      <a:r>
                        <a:rPr lang="en-GB" sz="1050" baseline="0" dirty="0">
                          <a:effectLst/>
                        </a:rPr>
                        <a:t> </a:t>
                      </a:r>
                      <a:r>
                        <a:rPr lang="en-GB" sz="1050" dirty="0">
                          <a:effectLst/>
                        </a:rPr>
                        <a:t>× 0.2 = 2</a:t>
                      </a:r>
                    </a:p>
                    <a:p>
                      <a:pPr algn="ctr">
                        <a:lnSpc>
                          <a:spcPct val="115000"/>
                        </a:lnSpc>
                        <a:spcAft>
                          <a:spcPts val="0"/>
                        </a:spcAft>
                      </a:pPr>
                      <a:r>
                        <a:rPr lang="en-GB" sz="1050" baseline="0" dirty="0">
                          <a:effectLst/>
                        </a:rPr>
                        <a:t>2 </a:t>
                      </a:r>
                      <a:r>
                        <a:rPr lang="en-GB" sz="1050" dirty="0">
                          <a:effectLst/>
                        </a:rPr>
                        <a:t>÷ 0.2</a:t>
                      </a:r>
                      <a:r>
                        <a:rPr lang="en-GB" sz="1050" baseline="0" dirty="0">
                          <a:effectLst/>
                        </a:rPr>
                        <a:t> </a:t>
                      </a:r>
                      <a:r>
                        <a:rPr lang="en-GB" sz="1050" dirty="0">
                          <a:effectLst/>
                        </a:rPr>
                        <a:t>= 10</a:t>
                      </a:r>
                    </a:p>
                    <a:p>
                      <a:pPr algn="ctr">
                        <a:lnSpc>
                          <a:spcPct val="115000"/>
                        </a:lnSpc>
                        <a:spcAft>
                          <a:spcPts val="0"/>
                        </a:spcAft>
                      </a:pPr>
                      <a:r>
                        <a:rPr lang="en-GB" sz="1050" dirty="0">
                          <a:effectLst/>
                        </a:rPr>
                        <a:t>2 ÷ 10 = 0.2</a:t>
                      </a:r>
                    </a:p>
                    <a:p>
                      <a:pPr algn="ctr">
                        <a:lnSpc>
                          <a:spcPct val="115000"/>
                        </a:lnSpc>
                        <a:spcAft>
                          <a:spcPts val="0"/>
                        </a:spcAft>
                      </a:pPr>
                      <a:endParaRPr lang="en-GB" sz="105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a:t>Key Vocabulary</a:t>
            </a:r>
          </a:p>
          <a:p>
            <a:pPr algn="l"/>
            <a:r>
              <a:rPr lang="en-GB" b="0" u="none" dirty="0"/>
              <a:t>What is 5 </a:t>
            </a:r>
            <a:r>
              <a:rPr lang="en-GB" u="none" dirty="0"/>
              <a:t>multiplied by </a:t>
            </a:r>
            <a:r>
              <a:rPr lang="en-GB" b="0" u="none" dirty="0"/>
              <a:t>10?</a:t>
            </a:r>
          </a:p>
          <a:p>
            <a:pPr algn="l"/>
            <a:r>
              <a:rPr lang="en-GB" b="0" u="none" dirty="0"/>
              <a:t>What is 10</a:t>
            </a:r>
            <a:r>
              <a:rPr lang="en-GB" u="none" dirty="0"/>
              <a:t> times </a:t>
            </a:r>
            <a:r>
              <a:rPr lang="en-GB" b="0" u="none" dirty="0"/>
              <a:t>0.9?</a:t>
            </a:r>
          </a:p>
          <a:p>
            <a:pPr algn="l"/>
            <a:r>
              <a:rPr lang="en-GB" b="0" u="none" dirty="0"/>
              <a:t>What is 700  </a:t>
            </a:r>
            <a:r>
              <a:rPr lang="en-GB" u="none" dirty="0"/>
              <a:t>divided by </a:t>
            </a:r>
            <a:r>
              <a:rPr lang="en-GB" b="0" u="none" dirty="0"/>
              <a:t>70?</a:t>
            </a:r>
          </a:p>
          <a:p>
            <a:pPr algn="l"/>
            <a:r>
              <a:rPr lang="en-GB" u="none" dirty="0"/>
              <a:t>hundreds, tens, units</a:t>
            </a:r>
          </a:p>
          <a:p>
            <a:pPr algn="l"/>
            <a:r>
              <a:rPr lang="en-GB" u="none" dirty="0"/>
              <a:t>tenths, hundredths</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These are just examples of the facts for this term. Children should be able to answer these questions in any order, including missing number </a:t>
            </a:r>
            <a:r>
              <a:rPr lang="en-GB" altLang="en-US" dirty="0">
                <a:ea typeface="Calibri" pitchFamily="34" charset="0"/>
                <a:cs typeface="Times New Roman" pitchFamily="18" charset="0"/>
              </a:rPr>
              <a:t>questions e.g.  10 × ⃝ = 5 or ⃝ ÷ 10 = 60.</a:t>
            </a:r>
          </a:p>
          <a:p>
            <a:endParaRPr lang="en-GB" dirty="0"/>
          </a:p>
        </p:txBody>
      </p:sp>
    </p:spTree>
    <p:extLst>
      <p:ext uri="{BB962C8B-B14F-4D97-AF65-F5344CB8AC3E}">
        <p14:creationId xmlns:p14="http://schemas.microsoft.com/office/powerpoint/2010/main" val="3830169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Autumn 1</a:t>
            </a:r>
          </a:p>
        </p:txBody>
      </p:sp>
      <p:sp>
        <p:nvSpPr>
          <p:cNvPr id="3" name="Text Placeholder 2"/>
          <p:cNvSpPr>
            <a:spLocks noGrp="1"/>
          </p:cNvSpPr>
          <p:nvPr>
            <p:ph type="body" sz="quarter" idx="11"/>
          </p:nvPr>
        </p:nvSpPr>
        <p:spPr/>
        <p:txBody>
          <a:bodyPr/>
          <a:lstStyle/>
          <a:p>
            <a:r>
              <a:rPr lang="en-GB" dirty="0"/>
              <a:t>I know decimal number bonds to 1 and 10.</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a:t>
            </a:r>
            <a:r>
              <a:rPr lang="en-GB" altLang="en-US" dirty="0">
                <a:ea typeface="Calibri" pitchFamily="34" charset="0"/>
                <a:cs typeface="Times New Roman" pitchFamily="18" charset="0"/>
              </a:rPr>
              <a:t> - If your child knows one fact (e.g. </a:t>
            </a:r>
            <a:r>
              <a:rPr lang="en-GB" altLang="en-US" dirty="0"/>
              <a:t>8</a:t>
            </a:r>
            <a:r>
              <a:rPr lang="en-GB" dirty="0"/>
              <a:t> + 5 = 13), 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number bonds to 10</a:t>
            </a:r>
            <a:r>
              <a:rPr lang="en-GB" altLang="en-US" dirty="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There are missing number questions at </a:t>
            </a:r>
            <a:r>
              <a:rPr lang="en-GB" altLang="en-US" dirty="0">
                <a:cs typeface="Times New Roman" pitchFamily="18" charset="0"/>
                <a:hlinkClick r:id="rId2"/>
              </a:rPr>
              <a:t>www.conkermaths.com</a:t>
            </a:r>
            <a:r>
              <a:rPr lang="en-GB" altLang="en-US" dirty="0">
                <a:cs typeface="Times New Roman" pitchFamily="18" charset="0"/>
              </a:rPr>
              <a:t> . See how many questions you can answer in just 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a:t>Key Vocabulary</a:t>
            </a:r>
          </a:p>
          <a:p>
            <a:pPr algn="l"/>
            <a:r>
              <a:rPr lang="en-GB" b="0" u="none" dirty="0"/>
              <a:t>What do I </a:t>
            </a:r>
            <a:r>
              <a:rPr lang="en-GB" u="none" dirty="0"/>
              <a:t>add </a:t>
            </a:r>
            <a:r>
              <a:rPr lang="en-GB" b="0" u="none" dirty="0"/>
              <a:t>to 0.8 to make 1?</a:t>
            </a:r>
          </a:p>
          <a:p>
            <a:pPr algn="l"/>
            <a:r>
              <a:rPr lang="en-GB" b="0" u="none" dirty="0"/>
              <a:t>What is 1 </a:t>
            </a:r>
            <a:r>
              <a:rPr lang="en-GB" u="none" dirty="0"/>
              <a:t>take away </a:t>
            </a:r>
            <a:r>
              <a:rPr lang="en-GB" b="0" u="none" dirty="0"/>
              <a:t>0.06?</a:t>
            </a:r>
          </a:p>
          <a:p>
            <a:pPr algn="l"/>
            <a:r>
              <a:rPr lang="en-GB" b="0" u="none" dirty="0"/>
              <a:t>What is 1.3 </a:t>
            </a:r>
            <a:r>
              <a:rPr lang="en-GB" u="none" dirty="0"/>
              <a:t>less than </a:t>
            </a:r>
            <a:r>
              <a:rPr lang="en-GB" b="0" u="none" dirty="0"/>
              <a:t>10?</a:t>
            </a:r>
          </a:p>
          <a:p>
            <a:pPr algn="l"/>
            <a:r>
              <a:rPr lang="en-GB" u="none" dirty="0"/>
              <a:t>How many more </a:t>
            </a:r>
            <a:r>
              <a:rPr lang="en-GB" b="0" u="none" dirty="0"/>
              <a:t>than 9.8 is 10?</a:t>
            </a:r>
          </a:p>
          <a:p>
            <a:pPr algn="l"/>
            <a:r>
              <a:rPr lang="en-GB" b="0" u="none" dirty="0"/>
              <a:t>What is the </a:t>
            </a:r>
            <a:r>
              <a:rPr lang="en-GB" u="none" dirty="0"/>
              <a:t>difference</a:t>
            </a:r>
            <a:r>
              <a:rPr lang="en-GB" b="0" u="none" dirty="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0.49 + ⃝ = 10 or 7.2 + ⃝ = 10.</a:t>
            </a: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 xmlns:a16="http://schemas.microsoft.com/office/drawing/2014/main" val="20000"/>
                    </a:ext>
                  </a:extLst>
                </a:gridCol>
                <a:gridCol w="1161242">
                  <a:extLst>
                    <a:ext uri="{9D8B030D-6E8A-4147-A177-3AD203B41FA5}">
                      <a16:colId xmlns="" xmlns:a16="http://schemas.microsoft.com/office/drawing/2014/main" val="20001"/>
                    </a:ext>
                  </a:extLst>
                </a:gridCol>
              </a:tblGrid>
              <a:tr h="2109343">
                <a:tc>
                  <a:txBody>
                    <a:bodyPr/>
                    <a:lstStyle/>
                    <a:p>
                      <a:pPr algn="ctr">
                        <a:lnSpc>
                          <a:spcPct val="115000"/>
                        </a:lnSpc>
                        <a:spcAft>
                          <a:spcPts val="0"/>
                        </a:spcAft>
                      </a:pPr>
                      <a:r>
                        <a:rPr lang="en-GB" sz="1100" b="0" dirty="0">
                          <a:effectLst/>
                          <a:latin typeface="Calibri"/>
                          <a:ea typeface="Calibri"/>
                          <a:cs typeface="Times New Roman"/>
                        </a:rPr>
                        <a:t>Some examples:</a:t>
                      </a:r>
                    </a:p>
                    <a:p>
                      <a:pPr algn="ctr">
                        <a:lnSpc>
                          <a:spcPct val="115000"/>
                        </a:lnSpc>
                        <a:spcAft>
                          <a:spcPts val="0"/>
                        </a:spcAft>
                      </a:pPr>
                      <a:endParaRPr lang="en-GB" sz="1100" b="0" dirty="0">
                        <a:effectLst/>
                        <a:latin typeface="Calibri"/>
                        <a:ea typeface="Calibri"/>
                        <a:cs typeface="Times New Roman"/>
                      </a:endParaRPr>
                    </a:p>
                    <a:p>
                      <a:pPr algn="ctr">
                        <a:lnSpc>
                          <a:spcPct val="115000"/>
                        </a:lnSpc>
                        <a:spcAft>
                          <a:spcPts val="0"/>
                        </a:spcAft>
                      </a:pPr>
                      <a:r>
                        <a:rPr lang="en-GB" sz="1100" b="0" dirty="0">
                          <a:effectLst/>
                          <a:latin typeface="Calibri"/>
                          <a:ea typeface="Calibri"/>
                          <a:cs typeface="Times New Roman"/>
                        </a:rPr>
                        <a:t>0.6</a:t>
                      </a:r>
                      <a:r>
                        <a:rPr lang="en-GB" sz="1100" b="0" baseline="0" dirty="0">
                          <a:effectLst/>
                          <a:latin typeface="Calibri"/>
                          <a:ea typeface="Calibri"/>
                          <a:cs typeface="Times New Roman"/>
                        </a:rPr>
                        <a:t> + 0.4 = 1</a:t>
                      </a:r>
                    </a:p>
                    <a:p>
                      <a:pPr algn="ctr">
                        <a:lnSpc>
                          <a:spcPct val="115000"/>
                        </a:lnSpc>
                        <a:spcAft>
                          <a:spcPts val="0"/>
                        </a:spcAft>
                      </a:pPr>
                      <a:r>
                        <a:rPr lang="en-GB" sz="1100" b="0" baseline="0" dirty="0">
                          <a:effectLst/>
                          <a:latin typeface="Calibri"/>
                          <a:ea typeface="Calibri"/>
                          <a:cs typeface="Times New Roman"/>
                        </a:rPr>
                        <a:t>0.4 + 0.6 = 1</a:t>
                      </a:r>
                    </a:p>
                    <a:p>
                      <a:pPr algn="ctr">
                        <a:lnSpc>
                          <a:spcPct val="115000"/>
                        </a:lnSpc>
                        <a:spcAft>
                          <a:spcPts val="0"/>
                        </a:spcAft>
                      </a:pPr>
                      <a:r>
                        <a:rPr lang="en-GB" sz="1100" b="0" baseline="0" dirty="0">
                          <a:effectLst/>
                          <a:latin typeface="Calibri"/>
                          <a:ea typeface="Calibri"/>
                          <a:cs typeface="Times New Roman"/>
                        </a:rPr>
                        <a:t>1 – 0.4 = 0.6</a:t>
                      </a:r>
                    </a:p>
                    <a:p>
                      <a:pPr algn="ctr">
                        <a:lnSpc>
                          <a:spcPct val="115000"/>
                        </a:lnSpc>
                        <a:spcAft>
                          <a:spcPts val="0"/>
                        </a:spcAft>
                      </a:pPr>
                      <a:r>
                        <a:rPr lang="en-GB" sz="1100" b="0" baseline="0" dirty="0">
                          <a:effectLst/>
                          <a:latin typeface="Calibri"/>
                          <a:ea typeface="Calibri"/>
                          <a:cs typeface="Times New Roman"/>
                        </a:rPr>
                        <a:t>1– 0.6 = 0.4</a:t>
                      </a:r>
                    </a:p>
                    <a:p>
                      <a:pPr algn="ctr">
                        <a:lnSpc>
                          <a:spcPct val="115000"/>
                        </a:lnSpc>
                        <a:spcAft>
                          <a:spcPts val="0"/>
                        </a:spcAft>
                      </a:pPr>
                      <a:endParaRPr lang="en-GB" sz="1100" b="0" baseline="0" dirty="0">
                        <a:effectLst/>
                        <a:latin typeface="Calibri"/>
                        <a:ea typeface="Calibri"/>
                        <a:cs typeface="Times New Roman"/>
                      </a:endParaRPr>
                    </a:p>
                    <a:p>
                      <a:pPr algn="ctr">
                        <a:lnSpc>
                          <a:spcPct val="115000"/>
                        </a:lnSpc>
                        <a:spcAft>
                          <a:spcPts val="0"/>
                        </a:spcAft>
                      </a:pPr>
                      <a:r>
                        <a:rPr lang="en-GB" sz="1100" b="0" baseline="0" dirty="0">
                          <a:effectLst/>
                          <a:latin typeface="Calibri"/>
                          <a:ea typeface="Calibri"/>
                          <a:cs typeface="Times New Roman"/>
                        </a:rPr>
                        <a:t>0.75 + 0.25 = 1</a:t>
                      </a:r>
                    </a:p>
                    <a:p>
                      <a:pPr algn="ctr">
                        <a:lnSpc>
                          <a:spcPct val="115000"/>
                        </a:lnSpc>
                        <a:spcAft>
                          <a:spcPts val="0"/>
                        </a:spcAft>
                      </a:pPr>
                      <a:r>
                        <a:rPr lang="en-GB" sz="1100" b="0" baseline="0" dirty="0">
                          <a:effectLst/>
                          <a:latin typeface="Calibri"/>
                          <a:ea typeface="Calibri"/>
                          <a:cs typeface="Times New Roman"/>
                        </a:rPr>
                        <a:t>0.25 + 0.75 = 1</a:t>
                      </a:r>
                    </a:p>
                    <a:p>
                      <a:pPr algn="ctr">
                        <a:lnSpc>
                          <a:spcPct val="115000"/>
                        </a:lnSpc>
                        <a:spcAft>
                          <a:spcPts val="0"/>
                        </a:spcAft>
                      </a:pPr>
                      <a:r>
                        <a:rPr lang="en-GB" sz="1100" b="0" baseline="0" dirty="0">
                          <a:effectLst/>
                          <a:latin typeface="Calibri"/>
                          <a:ea typeface="Calibri"/>
                          <a:cs typeface="Times New Roman"/>
                        </a:rPr>
                        <a:t>1 – 0.25 = 0.75</a:t>
                      </a:r>
                    </a:p>
                    <a:p>
                      <a:pPr algn="ctr">
                        <a:lnSpc>
                          <a:spcPct val="115000"/>
                        </a:lnSpc>
                        <a:spcAft>
                          <a:spcPts val="0"/>
                        </a:spcAft>
                      </a:pPr>
                      <a:r>
                        <a:rPr lang="en-GB" sz="1100" b="0" baseline="0" dirty="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r>
                        <a:rPr lang="en-GB" sz="1100" dirty="0">
                          <a:effectLst/>
                          <a:latin typeface="Calibri"/>
                          <a:ea typeface="Calibri"/>
                          <a:cs typeface="Times New Roman"/>
                        </a:rPr>
                        <a:t>3.7 + 6.3 = 10</a:t>
                      </a:r>
                    </a:p>
                    <a:p>
                      <a:pPr algn="ctr">
                        <a:lnSpc>
                          <a:spcPct val="115000"/>
                        </a:lnSpc>
                        <a:spcAft>
                          <a:spcPts val="0"/>
                        </a:spcAft>
                      </a:pPr>
                      <a:r>
                        <a:rPr lang="en-GB" sz="1100" dirty="0">
                          <a:effectLst/>
                          <a:latin typeface="Calibri"/>
                          <a:ea typeface="Calibri"/>
                          <a:cs typeface="Times New Roman"/>
                        </a:rPr>
                        <a:t>6.3</a:t>
                      </a:r>
                      <a:r>
                        <a:rPr lang="en-GB" sz="1100" baseline="0" dirty="0">
                          <a:effectLst/>
                          <a:latin typeface="Calibri"/>
                          <a:ea typeface="Calibri"/>
                          <a:cs typeface="Times New Roman"/>
                        </a:rPr>
                        <a:t> + 3.7 = 10</a:t>
                      </a:r>
                    </a:p>
                    <a:p>
                      <a:pPr algn="ctr">
                        <a:lnSpc>
                          <a:spcPct val="115000"/>
                        </a:lnSpc>
                        <a:spcAft>
                          <a:spcPts val="0"/>
                        </a:spcAft>
                      </a:pPr>
                      <a:r>
                        <a:rPr lang="en-GB" sz="1100" baseline="0" dirty="0">
                          <a:effectLst/>
                          <a:latin typeface="Calibri"/>
                          <a:ea typeface="Calibri"/>
                          <a:cs typeface="Times New Roman"/>
                        </a:rPr>
                        <a:t>10 – 6.3 = 3.7</a:t>
                      </a:r>
                    </a:p>
                    <a:p>
                      <a:pPr algn="ctr">
                        <a:lnSpc>
                          <a:spcPct val="115000"/>
                        </a:lnSpc>
                        <a:spcAft>
                          <a:spcPts val="0"/>
                        </a:spcAft>
                      </a:pPr>
                      <a:r>
                        <a:rPr lang="en-GB" sz="1100" baseline="0" dirty="0">
                          <a:effectLst/>
                          <a:latin typeface="Calibri"/>
                          <a:ea typeface="Calibri"/>
                          <a:cs typeface="Times New Roman"/>
                        </a:rPr>
                        <a:t>10 – 3.7 = 6.3</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4.8 + 5.2 = 10</a:t>
                      </a:r>
                    </a:p>
                    <a:p>
                      <a:pPr algn="ctr">
                        <a:lnSpc>
                          <a:spcPct val="115000"/>
                        </a:lnSpc>
                        <a:spcAft>
                          <a:spcPts val="0"/>
                        </a:spcAft>
                      </a:pPr>
                      <a:r>
                        <a:rPr lang="en-GB" sz="1100" baseline="0" dirty="0">
                          <a:effectLst/>
                          <a:latin typeface="Calibri"/>
                          <a:ea typeface="Calibri"/>
                          <a:cs typeface="Times New Roman"/>
                        </a:rPr>
                        <a:t>5.2 + 4.8 = 10</a:t>
                      </a:r>
                    </a:p>
                    <a:p>
                      <a:pPr algn="ctr">
                        <a:lnSpc>
                          <a:spcPct val="115000"/>
                        </a:lnSpc>
                        <a:spcAft>
                          <a:spcPts val="0"/>
                        </a:spcAft>
                      </a:pPr>
                      <a:r>
                        <a:rPr lang="en-GB" sz="1100" baseline="0" dirty="0">
                          <a:effectLst/>
                          <a:latin typeface="Calibri"/>
                          <a:ea typeface="Calibri"/>
                          <a:cs typeface="Times New Roman"/>
                        </a:rPr>
                        <a:t>10 – 5.2 = 4.8</a:t>
                      </a:r>
                    </a:p>
                    <a:p>
                      <a:pPr algn="ctr">
                        <a:lnSpc>
                          <a:spcPct val="115000"/>
                        </a:lnSpc>
                        <a:spcAft>
                          <a:spcPts val="0"/>
                        </a:spcAft>
                      </a:pPr>
                      <a:r>
                        <a:rPr lang="en-GB" sz="1100" baseline="0" dirty="0">
                          <a:effectLst/>
                          <a:latin typeface="Calibri"/>
                          <a:ea typeface="Calibri"/>
                          <a:cs typeface="Times New Roman"/>
                        </a:rPr>
                        <a:t>10 – 4.8 = 5.2</a:t>
                      </a: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916319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Autumn 2</a:t>
            </a:r>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a:t>I know the multiplication and division facts for all times tables up to 12 × 12 .</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Speed Challenge </a:t>
            </a:r>
            <a:r>
              <a:rPr lang="en-GB" altLang="en-US" dirty="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Online games</a:t>
            </a:r>
            <a:r>
              <a:rPr lang="en-GB" altLang="en-US" dirty="0">
                <a:ea typeface="Calibri" pitchFamily="34" charset="0"/>
                <a:cs typeface="Times New Roman" pitchFamily="18" charset="0"/>
              </a:rPr>
              <a:t> – There are many games online which can help children practise their multiplication and division facts. </a:t>
            </a:r>
            <a:r>
              <a:rPr lang="en-GB" altLang="en-US" dirty="0">
                <a:ea typeface="Calibri" pitchFamily="34" charset="0"/>
                <a:cs typeface="Times New Roman" pitchFamily="18" charset="0"/>
                <a:hlinkClick r:id="rId2"/>
              </a:rPr>
              <a:t>www.conkermaths.org</a:t>
            </a:r>
            <a:r>
              <a:rPr lang="en-GB" altLang="en-US" dirty="0">
                <a:ea typeface="Calibri" pitchFamily="34" charset="0"/>
                <a:cs typeface="Times New Roman" pitchFamily="18" charset="0"/>
              </a:rPr>
              <a:t> is a good place to start.</a:t>
            </a: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sp>
        <p:nvSpPr>
          <p:cNvPr id="6" name="Text Placeholder 5"/>
          <p:cNvSpPr>
            <a:spLocks noGrp="1"/>
          </p:cNvSpPr>
          <p:nvPr>
            <p:ph type="body" sz="quarter" idx="14"/>
          </p:nvPr>
        </p:nvSpPr>
        <p:spPr/>
        <p:txBody>
          <a:bodyPr/>
          <a:lstStyle/>
          <a:p>
            <a:r>
              <a:rPr lang="en-GB" dirty="0"/>
              <a:t>Key Vocabulary</a:t>
            </a:r>
          </a:p>
          <a:p>
            <a:pPr algn="l"/>
            <a:r>
              <a:rPr lang="en-GB" b="0" u="none" dirty="0"/>
              <a:t>What is 12 </a:t>
            </a:r>
            <a:r>
              <a:rPr lang="en-GB" u="none" dirty="0"/>
              <a:t>multiplied by </a:t>
            </a:r>
            <a:r>
              <a:rPr lang="en-GB" b="0" u="none" dirty="0"/>
              <a:t>6?</a:t>
            </a:r>
          </a:p>
          <a:p>
            <a:pPr algn="l"/>
            <a:r>
              <a:rPr lang="en-GB" b="0" u="none" dirty="0"/>
              <a:t>What is 7</a:t>
            </a:r>
            <a:r>
              <a:rPr lang="en-GB" u="none" dirty="0"/>
              <a:t> times </a:t>
            </a:r>
            <a:r>
              <a:rPr lang="en-GB" b="0" u="none" dirty="0"/>
              <a:t>8?</a:t>
            </a:r>
          </a:p>
          <a:p>
            <a:pPr algn="l"/>
            <a:r>
              <a:rPr lang="en-GB" b="0" u="none" dirty="0"/>
              <a:t>What is 84 </a:t>
            </a:r>
            <a:r>
              <a:rPr lang="en-GB" u="none" dirty="0"/>
              <a:t>divided by </a:t>
            </a:r>
            <a:r>
              <a:rPr lang="en-GB" b="0" u="none" dirty="0"/>
              <a:t>7?</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7 × ⃝ = 28 or ⃝ ÷ 6 = 7.</a:t>
            </a: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a:t>Please see separate sheet for all times table facts.</a:t>
            </a:r>
          </a:p>
        </p:txBody>
      </p:sp>
    </p:spTree>
    <p:extLst>
      <p:ext uri="{BB962C8B-B14F-4D97-AF65-F5344CB8AC3E}">
        <p14:creationId xmlns:p14="http://schemas.microsoft.com/office/powerpoint/2010/main" val="2600339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Spring 1</a:t>
            </a:r>
          </a:p>
        </p:txBody>
      </p:sp>
      <p:sp>
        <p:nvSpPr>
          <p:cNvPr id="3" name="Text Placeholder 2"/>
          <p:cNvSpPr>
            <a:spLocks noGrp="1"/>
          </p:cNvSpPr>
          <p:nvPr>
            <p:ph type="body" sz="quarter" idx="11"/>
          </p:nvPr>
        </p:nvSpPr>
        <p:spPr/>
        <p:txBody>
          <a:bodyPr>
            <a:normAutofit/>
          </a:bodyPr>
          <a:lstStyle/>
          <a:p>
            <a:r>
              <a:rPr lang="en-GB" dirty="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Look at the prefixes </a:t>
            </a:r>
            <a:r>
              <a:rPr lang="en-GB" altLang="en-US" dirty="0">
                <a:cs typeface="Arial" pitchFamily="34" charset="0"/>
              </a:rPr>
              <a:t>– Can your child work out the meanings of </a:t>
            </a:r>
            <a:r>
              <a:rPr lang="en-GB" altLang="en-US" i="1" dirty="0">
                <a:cs typeface="Arial" pitchFamily="34" charset="0"/>
              </a:rPr>
              <a:t>kilo-</a:t>
            </a:r>
            <a:r>
              <a:rPr lang="en-GB" altLang="en-US" dirty="0">
                <a:cs typeface="Arial" pitchFamily="34" charset="0"/>
              </a:rPr>
              <a:t>, </a:t>
            </a:r>
            <a:r>
              <a:rPr lang="en-GB" altLang="en-US" i="1" dirty="0" err="1">
                <a:cs typeface="Arial" pitchFamily="34" charset="0"/>
              </a:rPr>
              <a:t>centi</a:t>
            </a:r>
            <a:r>
              <a:rPr lang="en-GB" altLang="en-US" i="1" dirty="0">
                <a:cs typeface="Arial" pitchFamily="34" charset="0"/>
              </a:rPr>
              <a:t>- </a:t>
            </a:r>
            <a:r>
              <a:rPr lang="en-GB" altLang="en-US" dirty="0">
                <a:cs typeface="Arial" pitchFamily="34" charset="0"/>
              </a:rPr>
              <a:t>and  </a:t>
            </a:r>
            <a:r>
              <a:rPr lang="en-GB" altLang="en-US" i="1" dirty="0" err="1">
                <a:cs typeface="Arial" pitchFamily="34" charset="0"/>
              </a:rPr>
              <a:t>milli</a:t>
            </a:r>
            <a:r>
              <a:rPr lang="en-GB" altLang="en-US" i="1" dirty="0">
                <a:cs typeface="Arial" pitchFamily="34" charset="0"/>
              </a:rPr>
              <a:t>-</a:t>
            </a:r>
            <a:r>
              <a:rPr lang="en-GB" altLang="en-US" dirty="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t>Be practical </a:t>
            </a:r>
            <a:r>
              <a:rPr lang="en-GB" altLang="en-US" dirty="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t>How far?</a:t>
            </a:r>
            <a:r>
              <a:rPr lang="en-GB" altLang="en-US" b="1" i="1" dirty="0"/>
              <a:t> – </a:t>
            </a:r>
            <a:r>
              <a:rPr lang="en-GB" altLang="en-US" dirty="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a:latin typeface="Calibri" panose="020F0502020204030204" pitchFamily="34" charset="0"/>
              </a:rPr>
              <a:t>1 kilogram = 1000 grams</a:t>
            </a:r>
          </a:p>
          <a:p>
            <a:endParaRPr lang="en-GB" sz="1200" dirty="0">
              <a:latin typeface="Calibri" panose="020F0502020204030204" pitchFamily="34" charset="0"/>
            </a:endParaRPr>
          </a:p>
          <a:p>
            <a:r>
              <a:rPr lang="en-GB" sz="1200" dirty="0">
                <a:latin typeface="Calibri" panose="020F0502020204030204" pitchFamily="34" charset="0"/>
              </a:rPr>
              <a:t>1 kilometre = 1000 metres</a:t>
            </a:r>
          </a:p>
          <a:p>
            <a:r>
              <a:rPr lang="en-GB" sz="1200" dirty="0">
                <a:latin typeface="Calibri" panose="020F0502020204030204" pitchFamily="34" charset="0"/>
              </a:rPr>
              <a:t>1 metre = 100 centimetres</a:t>
            </a:r>
          </a:p>
          <a:p>
            <a:r>
              <a:rPr lang="en-GB" sz="1200" dirty="0">
                <a:latin typeface="Calibri" panose="020F0502020204030204" pitchFamily="34" charset="0"/>
              </a:rPr>
              <a:t>1 metre = 1000 millimetres</a:t>
            </a:r>
          </a:p>
          <a:p>
            <a:r>
              <a:rPr lang="en-GB" sz="1200" dirty="0">
                <a:latin typeface="Calibri" panose="020F0502020204030204" pitchFamily="34" charset="0"/>
              </a:rPr>
              <a:t>1 centimetre = 10 millimetres</a:t>
            </a:r>
          </a:p>
          <a:p>
            <a:endParaRPr lang="en-GB" sz="1200" dirty="0">
              <a:latin typeface="Calibri" panose="020F0502020204030204" pitchFamily="34" charset="0"/>
            </a:endParaRPr>
          </a:p>
          <a:p>
            <a:r>
              <a:rPr lang="en-GB" sz="1200" dirty="0">
                <a:latin typeface="Calibri" panose="020F0502020204030204" pitchFamily="34" charset="0"/>
              </a:rPr>
              <a:t>1 litre = 1000 millilitres</a:t>
            </a:r>
          </a:p>
          <a:p>
            <a:endParaRPr lang="en-GB" sz="1200" dirty="0">
              <a:latin typeface="Calibri" panose="020F0502020204030204" pitchFamily="34" charset="0"/>
            </a:endParaRPr>
          </a:p>
          <a:p>
            <a:endParaRPr lang="en-GB" sz="1200" dirty="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a:ea typeface="Calibri" pitchFamily="34" charset="0"/>
                <a:cs typeface="Times New Roman" pitchFamily="18" charset="0"/>
              </a:rPr>
              <a:t>They should also be able to apply these facts to answer questions.</a:t>
            </a:r>
          </a:p>
          <a:p>
            <a:pPr lvl="0"/>
            <a:r>
              <a:rPr lang="en-GB" altLang="en-US" dirty="0">
                <a:ea typeface="Calibri" pitchFamily="34" charset="0"/>
                <a:cs typeface="Times New Roman" pitchFamily="18" charset="0"/>
              </a:rPr>
              <a:t>e.g. How many metres in  1½ km?</a:t>
            </a:r>
            <a:endParaRPr lang="en-GB" dirty="0"/>
          </a:p>
        </p:txBody>
      </p:sp>
    </p:spTree>
    <p:extLst>
      <p:ext uri="{BB962C8B-B14F-4D97-AF65-F5344CB8AC3E}">
        <p14:creationId xmlns:p14="http://schemas.microsoft.com/office/powerpoint/2010/main" val="2008872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Spring 2</a:t>
            </a:r>
          </a:p>
        </p:txBody>
      </p:sp>
      <p:sp>
        <p:nvSpPr>
          <p:cNvPr id="3" name="Text Placeholder 2"/>
          <p:cNvSpPr>
            <a:spLocks noGrp="1"/>
          </p:cNvSpPr>
          <p:nvPr>
            <p:ph type="body" sz="quarter" idx="11"/>
          </p:nvPr>
        </p:nvSpPr>
        <p:spPr/>
        <p:txBody>
          <a:bodyPr>
            <a:normAutofit/>
          </a:bodyPr>
          <a:lstStyle/>
          <a:p>
            <a:r>
              <a:rPr lang="en-GB" dirty="0"/>
              <a:t>I can identify prime numbers up to 20. </a:t>
            </a:r>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a:t>Key Vocabulary</a:t>
            </a:r>
          </a:p>
          <a:p>
            <a:pPr algn="l"/>
            <a:r>
              <a:rPr lang="en-GB" u="none" dirty="0"/>
              <a:t>prime number</a:t>
            </a:r>
            <a:endParaRPr lang="en-GB" b="0" u="none" dirty="0"/>
          </a:p>
          <a:p>
            <a:pPr algn="l"/>
            <a:r>
              <a:rPr lang="en-GB" u="none" dirty="0"/>
              <a:t>composite number</a:t>
            </a:r>
            <a:endParaRPr lang="en-GB" b="0" u="none" dirty="0"/>
          </a:p>
          <a:p>
            <a:pPr algn="l"/>
            <a:r>
              <a:rPr lang="en-GB" u="none" dirty="0"/>
              <a:t>factor</a:t>
            </a:r>
          </a:p>
          <a:p>
            <a:pPr algn="l"/>
            <a:r>
              <a:rPr lang="en-GB" u="none" dirty="0"/>
              <a:t>multiple</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Children should be able to explain how they know that a number is composite.</a:t>
            </a:r>
          </a:p>
          <a:p>
            <a:pPr lvl="0"/>
            <a:r>
              <a:rPr lang="en-GB" dirty="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a:ea typeface="Calibri" pitchFamily="34" charset="0"/>
                <a:cs typeface="Times New Roman" pitchFamily="18" charset="0"/>
              </a:rPr>
              <a:t>The following numbers are prime numbers:</a:t>
            </a:r>
          </a:p>
          <a:p>
            <a:pPr marL="0" indent="0">
              <a:buNone/>
              <a:tabLst>
                <a:tab pos="268288" algn="l"/>
              </a:tabLst>
            </a:pPr>
            <a:r>
              <a:rPr lang="en-GB" sz="1200" i="1" dirty="0">
                <a:ea typeface="Calibri" pitchFamily="34" charset="0"/>
                <a:cs typeface="Times New Roman" pitchFamily="18" charset="0"/>
              </a:rPr>
              <a:t>	2, 3, 5, 7, 11, 13, 17, 19</a:t>
            </a:r>
          </a:p>
          <a:p>
            <a:pPr marL="0" indent="0">
              <a:buNone/>
              <a:tabLst>
                <a:tab pos="268288" algn="l"/>
              </a:tabLst>
            </a:pPr>
            <a:endParaRPr lang="en-GB" sz="1200" i="1" dirty="0">
              <a:ea typeface="Calibri" pitchFamily="34" charset="0"/>
              <a:cs typeface="Times New Roman" pitchFamily="18" charset="0"/>
            </a:endParaRPr>
          </a:p>
          <a:p>
            <a:pPr marL="0" indent="0">
              <a:buNone/>
              <a:tabLst>
                <a:tab pos="268288" algn="l"/>
              </a:tabLst>
            </a:pPr>
            <a:r>
              <a:rPr lang="en-GB" sz="1200" i="1" dirty="0">
                <a:ea typeface="Calibri" pitchFamily="34" charset="0"/>
                <a:cs typeface="Times New Roman" pitchFamily="18" charset="0"/>
              </a:rPr>
              <a:t>A composite number is divisible by a number other than 1 or itself.</a:t>
            </a:r>
          </a:p>
          <a:p>
            <a:pPr marL="0" indent="0">
              <a:buNone/>
              <a:tabLst>
                <a:tab pos="268288" algn="l"/>
              </a:tabLst>
            </a:pPr>
            <a:r>
              <a:rPr lang="en-GB" sz="1200" i="1" dirty="0">
                <a:ea typeface="Calibri" pitchFamily="34" charset="0"/>
                <a:cs typeface="Times New Roman" pitchFamily="18" charset="0"/>
              </a:rPr>
              <a:t>The following numbers are composite numbers:</a:t>
            </a:r>
          </a:p>
          <a:p>
            <a:pPr marL="0" indent="0">
              <a:buNone/>
              <a:tabLst>
                <a:tab pos="268288" algn="l"/>
              </a:tabLst>
            </a:pPr>
            <a:r>
              <a:rPr lang="en-GB" sz="1200" i="1" dirty="0">
                <a:ea typeface="Calibri" pitchFamily="34" charset="0"/>
                <a:cs typeface="Times New Roman" pitchFamily="18" charset="0"/>
              </a:rPr>
              <a:t>	4, 6, 8, 9, 10, 12, 14, 15, 16, 18, 20</a:t>
            </a:r>
          </a:p>
        </p:txBody>
      </p:sp>
    </p:spTree>
    <p:extLst>
      <p:ext uri="{BB962C8B-B14F-4D97-AF65-F5344CB8AC3E}">
        <p14:creationId xmlns:p14="http://schemas.microsoft.com/office/powerpoint/2010/main" val="597613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Summer 1</a:t>
            </a:r>
          </a:p>
        </p:txBody>
      </p:sp>
      <p:sp>
        <p:nvSpPr>
          <p:cNvPr id="3" name="Text Placeholder 2"/>
          <p:cNvSpPr>
            <a:spLocks noGrp="1"/>
          </p:cNvSpPr>
          <p:nvPr>
            <p:ph type="body" sz="quarter" idx="11"/>
          </p:nvPr>
        </p:nvSpPr>
        <p:spPr/>
        <p:txBody>
          <a:bodyPr>
            <a:normAutofit/>
          </a:bodyPr>
          <a:lstStyle/>
          <a:p>
            <a:r>
              <a:rPr lang="en-GB" dirty="0"/>
              <a:t>I can recall square numbers up to 12</a:t>
            </a:r>
            <a:r>
              <a:rPr lang="en-GB" baseline="30000" dirty="0"/>
              <a:t>2</a:t>
            </a:r>
            <a:r>
              <a:rPr lang="en-GB" dirty="0"/>
              <a:t> and their square roots. </a:t>
            </a:r>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Cycling Squares</a:t>
            </a:r>
            <a:r>
              <a:rPr lang="en-GB" altLang="en-US" dirty="0">
                <a:cs typeface="Arial" pitchFamily="34" charset="0"/>
              </a:rPr>
              <a:t> –  At </a:t>
            </a:r>
            <a:r>
              <a:rPr lang="en-GB" altLang="en-US" dirty="0">
                <a:cs typeface="Arial" pitchFamily="34" charset="0"/>
                <a:hlinkClick r:id="rId2"/>
              </a:rPr>
              <a:t>http://nrich.maths.org/1151</a:t>
            </a:r>
            <a:r>
              <a:rPr lang="en-GB" altLang="en-US" dirty="0">
                <a:cs typeface="Arial" pitchFamily="34" charset="0"/>
              </a:rPr>
              <a:t>  there is a challenge involving square numbers.  Can you complete the challenge and then create your own examples?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extLst>
                        <a:ext uri="{9D8B030D-6E8A-4147-A177-3AD203B41FA5}">
                          <a16:colId xmlns="" xmlns:a16="http://schemas.microsoft.com/office/drawing/2014/main" val="20000"/>
                        </a:ext>
                      </a:extLst>
                    </a:gridCol>
                    <a:gridCol w="1695450">
                      <a:extLst>
                        <a:ext uri="{9D8B030D-6E8A-4147-A177-3AD203B41FA5}">
                          <a16:colId xmlns="" xmlns:a16="http://schemas.microsoft.com/office/drawing/2014/main" val="20001"/>
                        </a:ext>
                      </a:extLst>
                    </a:gridCol>
                  </a:tblGrid>
                  <a:tr h="2831508">
                    <a:tc>
                      <a:txBody>
                        <a:bodyPr/>
                        <a:lstStyle/>
                        <a:p>
                          <a:pPr algn="ctr">
                            <a:lnSpc>
                              <a:spcPct val="115000"/>
                            </a:lnSpc>
                            <a:spcAft>
                              <a:spcPts val="0"/>
                            </a:spcAft>
                          </a:pPr>
                          <a:r>
                            <a:rPr lang="en-GB" sz="1100" dirty="0">
                              <a:effectLst/>
                            </a:rPr>
                            <a:t>1</a:t>
                          </a:r>
                          <a:r>
                            <a:rPr lang="en-GB" sz="1100" baseline="30000" dirty="0">
                              <a:effectLst/>
                            </a:rPr>
                            <a:t>2</a:t>
                          </a:r>
                          <a:r>
                            <a:rPr lang="en-GB" sz="1100" dirty="0">
                              <a:effectLst/>
                            </a:rPr>
                            <a:t> =</a:t>
                          </a:r>
                          <a:r>
                            <a:rPr lang="en-GB" sz="1100" baseline="0" dirty="0">
                              <a:effectLst/>
                            </a:rPr>
                            <a:t> 1 </a:t>
                          </a:r>
                          <a:r>
                            <a:rPr lang="en-GB" sz="1100" dirty="0">
                              <a:effectLst/>
                            </a:rPr>
                            <a:t>× 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2</a:t>
                          </a:r>
                          <a:r>
                            <a:rPr lang="en-GB" sz="1100" baseline="30000" dirty="0">
                              <a:effectLst/>
                            </a:rPr>
                            <a:t>2</a:t>
                          </a:r>
                          <a:r>
                            <a:rPr lang="en-GB" sz="1100" dirty="0">
                              <a:effectLst/>
                            </a:rPr>
                            <a:t> =</a:t>
                          </a:r>
                          <a:r>
                            <a:rPr lang="en-GB" sz="1100" baseline="0" dirty="0">
                              <a:effectLst/>
                            </a:rPr>
                            <a:t> 2 </a:t>
                          </a:r>
                          <a:r>
                            <a:rPr lang="en-GB" sz="1100" dirty="0">
                              <a:effectLst/>
                            </a:rPr>
                            <a:t>× 2 = 4</a:t>
                          </a:r>
                        </a:p>
                        <a:p>
                          <a:pPr algn="ctr">
                            <a:lnSpc>
                              <a:spcPct val="115000"/>
                            </a:lnSpc>
                            <a:spcAft>
                              <a:spcPts val="0"/>
                            </a:spcAft>
                          </a:pPr>
                          <a:r>
                            <a:rPr lang="en-GB" sz="1100" baseline="0" dirty="0">
                              <a:effectLst/>
                            </a:rPr>
                            <a:t>3</a:t>
                          </a:r>
                          <a:r>
                            <a:rPr lang="en-GB" sz="1100" baseline="30000" dirty="0">
                              <a:effectLst/>
                            </a:rPr>
                            <a:t>2</a:t>
                          </a:r>
                          <a:r>
                            <a:rPr lang="en-GB" sz="1100" dirty="0">
                              <a:effectLst/>
                            </a:rPr>
                            <a:t> =</a:t>
                          </a:r>
                          <a:r>
                            <a:rPr lang="en-GB" sz="1100" baseline="0" dirty="0">
                              <a:effectLst/>
                            </a:rPr>
                            <a:t> 3 </a:t>
                          </a:r>
                          <a:r>
                            <a:rPr lang="en-GB" sz="1100" dirty="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4</a:t>
                          </a:r>
                          <a:r>
                            <a:rPr lang="en-GB" sz="1100" baseline="30000" dirty="0">
                              <a:effectLst/>
                            </a:rPr>
                            <a:t>2</a:t>
                          </a:r>
                          <a:r>
                            <a:rPr lang="en-GB" sz="1100" dirty="0">
                              <a:effectLst/>
                            </a:rPr>
                            <a:t> =</a:t>
                          </a:r>
                          <a:r>
                            <a:rPr lang="en-GB" sz="1100" baseline="0" dirty="0">
                              <a:effectLst/>
                            </a:rPr>
                            <a:t> 4 </a:t>
                          </a:r>
                          <a:r>
                            <a:rPr lang="en-GB" sz="1100" dirty="0">
                              <a:effectLst/>
                            </a:rPr>
                            <a:t>× 4 = 16</a:t>
                          </a:r>
                        </a:p>
                        <a:p>
                          <a:pPr algn="ctr">
                            <a:lnSpc>
                              <a:spcPct val="115000"/>
                            </a:lnSpc>
                            <a:spcAft>
                              <a:spcPts val="0"/>
                            </a:spcAft>
                          </a:pPr>
                          <a:r>
                            <a:rPr lang="en-GB" sz="1100" baseline="0" dirty="0">
                              <a:effectLst/>
                            </a:rPr>
                            <a:t>5</a:t>
                          </a:r>
                          <a:r>
                            <a:rPr lang="en-GB" sz="1100" baseline="30000" dirty="0">
                              <a:effectLst/>
                            </a:rPr>
                            <a:t>2</a:t>
                          </a:r>
                          <a:r>
                            <a:rPr lang="en-GB" sz="1100" dirty="0">
                              <a:effectLst/>
                            </a:rPr>
                            <a:t> =</a:t>
                          </a:r>
                          <a:r>
                            <a:rPr lang="en-GB" sz="1100" baseline="0" dirty="0">
                              <a:effectLst/>
                            </a:rPr>
                            <a:t> 5 </a:t>
                          </a:r>
                          <a:r>
                            <a:rPr lang="en-GB" sz="1100" dirty="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6</a:t>
                          </a:r>
                          <a:r>
                            <a:rPr lang="en-GB" sz="1100" baseline="30000" dirty="0">
                              <a:effectLst/>
                            </a:rPr>
                            <a:t>2</a:t>
                          </a:r>
                          <a:r>
                            <a:rPr lang="en-GB" sz="1100" dirty="0">
                              <a:effectLst/>
                            </a:rPr>
                            <a:t> =</a:t>
                          </a:r>
                          <a:r>
                            <a:rPr lang="en-GB" sz="1100" baseline="0" dirty="0">
                              <a:effectLst/>
                            </a:rPr>
                            <a:t> 6 </a:t>
                          </a:r>
                          <a:r>
                            <a:rPr lang="en-GB" sz="1100" dirty="0">
                              <a:effectLst/>
                            </a:rPr>
                            <a:t>× 6 = 36</a:t>
                          </a:r>
                        </a:p>
                        <a:p>
                          <a:pPr algn="ctr">
                            <a:lnSpc>
                              <a:spcPct val="115000"/>
                            </a:lnSpc>
                            <a:spcAft>
                              <a:spcPts val="0"/>
                            </a:spcAft>
                          </a:pPr>
                          <a:r>
                            <a:rPr lang="en-GB" sz="1100" baseline="0" dirty="0">
                              <a:effectLst/>
                            </a:rPr>
                            <a:t>7</a:t>
                          </a:r>
                          <a:r>
                            <a:rPr lang="en-GB" sz="1100" baseline="30000" dirty="0">
                              <a:effectLst/>
                            </a:rPr>
                            <a:t>2</a:t>
                          </a:r>
                          <a:r>
                            <a:rPr lang="en-GB" sz="1100" dirty="0">
                              <a:effectLst/>
                            </a:rPr>
                            <a:t> =</a:t>
                          </a:r>
                          <a:r>
                            <a:rPr lang="en-GB" sz="1100" baseline="0" dirty="0">
                              <a:effectLst/>
                            </a:rPr>
                            <a:t> 7 </a:t>
                          </a:r>
                          <a:r>
                            <a:rPr lang="en-GB" sz="1100" dirty="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8</a:t>
                          </a:r>
                          <a:r>
                            <a:rPr lang="en-GB" sz="1100" baseline="30000" dirty="0">
                              <a:effectLst/>
                            </a:rPr>
                            <a:t>2</a:t>
                          </a:r>
                          <a:r>
                            <a:rPr lang="en-GB" sz="1100" dirty="0">
                              <a:effectLst/>
                            </a:rPr>
                            <a:t> =</a:t>
                          </a:r>
                          <a:r>
                            <a:rPr lang="en-GB" sz="1100" baseline="0" dirty="0">
                              <a:effectLst/>
                            </a:rPr>
                            <a:t> 8 </a:t>
                          </a:r>
                          <a:r>
                            <a:rPr lang="en-GB" sz="1100" dirty="0">
                              <a:effectLst/>
                            </a:rPr>
                            <a:t>× 8 = 64</a:t>
                          </a:r>
                        </a:p>
                        <a:p>
                          <a:pPr algn="ctr">
                            <a:lnSpc>
                              <a:spcPct val="115000"/>
                            </a:lnSpc>
                            <a:spcAft>
                              <a:spcPts val="0"/>
                            </a:spcAft>
                          </a:pPr>
                          <a:r>
                            <a:rPr lang="en-GB" sz="1100" baseline="0" dirty="0">
                              <a:effectLst/>
                            </a:rPr>
                            <a:t>9</a:t>
                          </a:r>
                          <a:r>
                            <a:rPr lang="en-GB" sz="1100" baseline="30000" dirty="0">
                              <a:effectLst/>
                            </a:rPr>
                            <a:t>2</a:t>
                          </a:r>
                          <a:r>
                            <a:rPr lang="en-GB" sz="1100" dirty="0">
                              <a:effectLst/>
                            </a:rPr>
                            <a:t> =</a:t>
                          </a:r>
                          <a:r>
                            <a:rPr lang="en-GB" sz="1100" baseline="0" dirty="0">
                              <a:effectLst/>
                            </a:rPr>
                            <a:t> 9 </a:t>
                          </a:r>
                          <a:r>
                            <a:rPr lang="en-GB" sz="1100" dirty="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10</a:t>
                          </a:r>
                          <a:r>
                            <a:rPr lang="en-GB" sz="1100" baseline="30000" dirty="0">
                              <a:effectLst/>
                            </a:rPr>
                            <a:t>2</a:t>
                          </a:r>
                          <a:r>
                            <a:rPr lang="en-GB" sz="1100" dirty="0">
                              <a:effectLst/>
                            </a:rPr>
                            <a:t> =</a:t>
                          </a:r>
                          <a:r>
                            <a:rPr lang="en-GB" sz="1100" baseline="0" dirty="0">
                              <a:effectLst/>
                            </a:rPr>
                            <a:t> 10 </a:t>
                          </a:r>
                          <a:r>
                            <a:rPr lang="en-GB" sz="1100" dirty="0">
                              <a:effectLst/>
                            </a:rPr>
                            <a:t>× 10 = 100</a:t>
                          </a:r>
                        </a:p>
                        <a:p>
                          <a:pPr algn="ctr">
                            <a:lnSpc>
                              <a:spcPct val="115000"/>
                            </a:lnSpc>
                            <a:spcAft>
                              <a:spcPts val="0"/>
                            </a:spcAft>
                          </a:pPr>
                          <a:r>
                            <a:rPr lang="en-GB" sz="1100" dirty="0">
                              <a:effectLst/>
                            </a:rPr>
                            <a:t>11</a:t>
                          </a:r>
                          <a:r>
                            <a:rPr lang="en-GB" sz="1100" baseline="30000" dirty="0">
                              <a:effectLst/>
                            </a:rPr>
                            <a:t>2</a:t>
                          </a:r>
                          <a:r>
                            <a:rPr lang="en-GB" sz="1100" dirty="0">
                              <a:effectLst/>
                            </a:rPr>
                            <a:t> =</a:t>
                          </a:r>
                          <a:r>
                            <a:rPr lang="en-GB" sz="1100" baseline="0" dirty="0">
                              <a:effectLst/>
                            </a:rPr>
                            <a:t> 11 </a:t>
                          </a:r>
                          <a:r>
                            <a:rPr lang="en-GB" sz="1100" dirty="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a:effectLst/>
                            </a:rPr>
                            <a:t>12</a:t>
                          </a:r>
                          <a:r>
                            <a:rPr lang="en-GB" sz="1100" baseline="30000" dirty="0">
                              <a:effectLst/>
                            </a:rPr>
                            <a:t>2</a:t>
                          </a:r>
                          <a:r>
                            <a:rPr lang="en-GB" sz="1100" dirty="0">
                              <a:effectLst/>
                            </a:rPr>
                            <a:t> =</a:t>
                          </a:r>
                          <a:r>
                            <a:rPr lang="en-GB" sz="1100" baseline="0" dirty="0">
                              <a:effectLst/>
                            </a:rPr>
                            <a:t> 12 </a:t>
                          </a:r>
                          <a:r>
                            <a:rPr lang="en-GB" sz="1100" dirty="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1</m:t>
                                  </m:r>
                                </m:e>
                              </m:rad>
                            </m:oMath>
                          </a14:m>
                          <a:r>
                            <a:rPr lang="en-GB" sz="1100" dirty="0">
                              <a:effectLst/>
                              <a:latin typeface="Calibri"/>
                              <a:ea typeface="Calibri"/>
                              <a:cs typeface="Times New Roman"/>
                            </a:rPr>
                            <a:t> = 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4</m:t>
                                  </m:r>
                                </m:e>
                              </m:rad>
                            </m:oMath>
                          </a14:m>
                          <a:r>
                            <a:rPr lang="en-GB" sz="1100" dirty="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9</m:t>
                                  </m:r>
                                </m:e>
                              </m:rad>
                            </m:oMath>
                          </a14:m>
                          <a:r>
                            <a:rPr lang="en-GB" sz="1100" dirty="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16</m:t>
                                  </m:r>
                                </m:e>
                              </m:rad>
                            </m:oMath>
                          </a14:m>
                          <a:r>
                            <a:rPr lang="en-GB" sz="1100" dirty="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25</m:t>
                                  </m:r>
                                </m:e>
                              </m:rad>
                            </m:oMath>
                          </a14:m>
                          <a:r>
                            <a:rPr lang="en-GB" sz="1100" dirty="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36</m:t>
                                  </m:r>
                                </m:e>
                              </m:rad>
                            </m:oMath>
                          </a14:m>
                          <a:r>
                            <a:rPr lang="en-GB" sz="1100" dirty="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49</m:t>
                                  </m:r>
                                </m:e>
                              </m:rad>
                            </m:oMath>
                          </a14:m>
                          <a:r>
                            <a:rPr lang="en-GB" sz="1100" dirty="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64</m:t>
                                  </m:r>
                                </m:e>
                              </m:rad>
                            </m:oMath>
                          </a14:m>
                          <a:r>
                            <a:rPr lang="en-GB" sz="1100" dirty="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81</m:t>
                                  </m:r>
                                </m:e>
                              </m:rad>
                            </m:oMath>
                          </a14:m>
                          <a:r>
                            <a:rPr lang="en-GB" sz="1100" dirty="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100</m:t>
                                  </m:r>
                                </m:e>
                              </m:rad>
                            </m:oMath>
                          </a14:m>
                          <a:r>
                            <a:rPr lang="en-GB" sz="1100" dirty="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121</m:t>
                                  </m:r>
                                </m:e>
                              </m:rad>
                            </m:oMath>
                          </a14:m>
                          <a:r>
                            <a:rPr lang="en-GB" sz="1100" dirty="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a:cs typeface="Times New Roman"/>
                                    </a:rPr>
                                  </m:ctrlPr>
                                </m:radPr>
                                <m:deg/>
                                <m:e>
                                  <m:r>
                                    <a:rPr lang="en-GB" sz="1100" b="0" i="1" smtClean="0">
                                      <a:effectLst/>
                                      <a:latin typeface="Cambria Math"/>
                                      <a:cs typeface="Times New Roman"/>
                                    </a:rPr>
                                    <m:t>144</m:t>
                                  </m:r>
                                </m:e>
                              </m:rad>
                            </m:oMath>
                          </a14:m>
                          <a:r>
                            <a:rPr lang="en-GB" sz="1100" dirty="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xmlns:a14="http://schemas.microsoft.com/office/drawing/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a:t>Key Vocabulary</a:t>
            </a:r>
          </a:p>
          <a:p>
            <a:pPr algn="l"/>
            <a:r>
              <a:rPr lang="en-GB" b="0" u="none" dirty="0"/>
              <a:t>What is 8 </a:t>
            </a:r>
            <a:r>
              <a:rPr lang="en-GB" u="none" dirty="0"/>
              <a:t>squared</a:t>
            </a:r>
            <a:r>
              <a:rPr lang="en-GB" b="0" u="none" dirty="0"/>
              <a:t>?</a:t>
            </a:r>
          </a:p>
          <a:p>
            <a:pPr algn="l"/>
            <a:r>
              <a:rPr lang="en-GB" b="0" u="none" dirty="0"/>
              <a:t>What is 7 </a:t>
            </a:r>
            <a:r>
              <a:rPr lang="en-GB" u="none" dirty="0"/>
              <a:t>multiplied by itself</a:t>
            </a:r>
            <a:r>
              <a:rPr lang="en-GB" b="0" u="none" dirty="0"/>
              <a:t>?</a:t>
            </a:r>
          </a:p>
          <a:p>
            <a:pPr algn="l"/>
            <a:r>
              <a:rPr lang="en-GB" b="0" u="none" dirty="0"/>
              <a:t>What is the </a:t>
            </a:r>
            <a:r>
              <a:rPr lang="en-GB" u="none" dirty="0"/>
              <a:t>square root </a:t>
            </a:r>
            <a:r>
              <a:rPr lang="en-GB" b="0" u="none" dirty="0"/>
              <a:t>of 144?</a:t>
            </a:r>
          </a:p>
          <a:p>
            <a:pPr algn="l"/>
            <a:r>
              <a:rPr lang="en-GB" b="0" u="none" dirty="0"/>
              <a:t>Is 81 a </a:t>
            </a:r>
            <a:r>
              <a:rPr lang="en-GB" u="none" dirty="0"/>
              <a:t>square number</a:t>
            </a:r>
            <a:r>
              <a:rPr lang="en-GB" b="0" u="none" dirty="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a:ea typeface="Calibri" pitchFamily="34" charset="0"/>
                <a:cs typeface="Times New Roman" pitchFamily="18" charset="0"/>
              </a:rPr>
              <a:t>Children should also be able to recognise whether a number below 150 is a square number or not. </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04367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Spring 1</a:t>
            </a:r>
          </a:p>
        </p:txBody>
      </p:sp>
      <p:sp>
        <p:nvSpPr>
          <p:cNvPr id="3" name="Text Placeholder 2"/>
          <p:cNvSpPr>
            <a:spLocks noGrp="1"/>
          </p:cNvSpPr>
          <p:nvPr>
            <p:ph type="body" sz="quarter" idx="11"/>
          </p:nvPr>
        </p:nvSpPr>
        <p:spPr/>
        <p:txBody>
          <a:bodyPr/>
          <a:lstStyle/>
          <a:p>
            <a:r>
              <a:rPr lang="en-GB" dirty="0"/>
              <a:t>I know doubles and halves of numbers to 10.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Ping Pong</a:t>
            </a:r>
            <a:r>
              <a:rPr lang="en-GB" altLang="en-US" dirty="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Practise online </a:t>
            </a:r>
            <a:r>
              <a:rPr lang="en-GB" altLang="en-US" dirty="0">
                <a:cs typeface="Times New Roman" pitchFamily="18" charset="0"/>
              </a:rPr>
              <a:t>– Go to </a:t>
            </a:r>
            <a:r>
              <a:rPr lang="en-GB" altLang="en-US" dirty="0">
                <a:cs typeface="Times New Roman" pitchFamily="18" charset="0"/>
                <a:hlinkClick r:id="rId2"/>
              </a:rPr>
              <a:t>www.conkermaths.com</a:t>
            </a:r>
            <a:r>
              <a:rPr lang="en-GB" altLang="en-US" dirty="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45846854"/>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extLst>
                    <a:ext uri="{9D8B030D-6E8A-4147-A177-3AD203B41FA5}">
                      <a16:colId xmlns="" xmlns:a16="http://schemas.microsoft.com/office/drawing/2014/main" val="20000"/>
                    </a:ext>
                  </a:extLst>
                </a:gridCol>
                <a:gridCol w="1188132">
                  <a:extLst>
                    <a:ext uri="{9D8B030D-6E8A-4147-A177-3AD203B41FA5}">
                      <a16:colId xmlns="" xmlns:a16="http://schemas.microsoft.com/office/drawing/2014/main" val="20001"/>
                    </a:ext>
                  </a:extLst>
                </a:gridCol>
              </a:tblGrid>
              <a:tr h="2880320">
                <a:tc>
                  <a:txBody>
                    <a:bodyPr/>
                    <a:lstStyle/>
                    <a:p>
                      <a:pPr algn="ctr">
                        <a:lnSpc>
                          <a:spcPct val="115000"/>
                        </a:lnSpc>
                        <a:spcAft>
                          <a:spcPts val="0"/>
                        </a:spcAft>
                      </a:pPr>
                      <a:r>
                        <a:rPr lang="en-GB" sz="1400" dirty="0">
                          <a:effectLst/>
                          <a:latin typeface="Calibri"/>
                          <a:ea typeface="Calibri"/>
                          <a:cs typeface="Times New Roman"/>
                        </a:rPr>
                        <a:t>0 + 0 = 0</a:t>
                      </a:r>
                    </a:p>
                    <a:p>
                      <a:pPr algn="ctr">
                        <a:lnSpc>
                          <a:spcPct val="115000"/>
                        </a:lnSpc>
                        <a:spcAft>
                          <a:spcPts val="0"/>
                        </a:spcAft>
                      </a:pPr>
                      <a:r>
                        <a:rPr lang="en-GB" sz="1400" dirty="0">
                          <a:effectLst/>
                          <a:latin typeface="Calibri"/>
                          <a:ea typeface="Calibri"/>
                          <a:cs typeface="Times New Roman"/>
                        </a:rPr>
                        <a:t>1 + 1 = 1</a:t>
                      </a:r>
                    </a:p>
                    <a:p>
                      <a:pPr algn="ctr">
                        <a:lnSpc>
                          <a:spcPct val="115000"/>
                        </a:lnSpc>
                        <a:spcAft>
                          <a:spcPts val="0"/>
                        </a:spcAft>
                      </a:pPr>
                      <a:r>
                        <a:rPr lang="en-GB" sz="1400" dirty="0">
                          <a:effectLst/>
                          <a:latin typeface="Calibri"/>
                          <a:ea typeface="Calibri"/>
                          <a:cs typeface="Times New Roman"/>
                        </a:rPr>
                        <a:t>2 + 2 = 4</a:t>
                      </a:r>
                    </a:p>
                    <a:p>
                      <a:pPr algn="ctr">
                        <a:lnSpc>
                          <a:spcPct val="115000"/>
                        </a:lnSpc>
                        <a:spcAft>
                          <a:spcPts val="0"/>
                        </a:spcAft>
                      </a:pPr>
                      <a:r>
                        <a:rPr lang="en-GB" sz="1400" dirty="0">
                          <a:effectLst/>
                          <a:latin typeface="Calibri"/>
                          <a:ea typeface="Calibri"/>
                          <a:cs typeface="Times New Roman"/>
                        </a:rPr>
                        <a:t>3 + 3 = 6</a:t>
                      </a:r>
                    </a:p>
                    <a:p>
                      <a:pPr algn="ctr">
                        <a:lnSpc>
                          <a:spcPct val="115000"/>
                        </a:lnSpc>
                        <a:spcAft>
                          <a:spcPts val="0"/>
                        </a:spcAft>
                      </a:pPr>
                      <a:r>
                        <a:rPr lang="en-GB" sz="1400" dirty="0">
                          <a:effectLst/>
                          <a:latin typeface="Calibri"/>
                          <a:ea typeface="Calibri"/>
                          <a:cs typeface="Times New Roman"/>
                        </a:rPr>
                        <a:t>4 + 4 = 8</a:t>
                      </a:r>
                    </a:p>
                    <a:p>
                      <a:pPr algn="ctr">
                        <a:lnSpc>
                          <a:spcPct val="115000"/>
                        </a:lnSpc>
                        <a:spcAft>
                          <a:spcPts val="0"/>
                        </a:spcAft>
                      </a:pPr>
                      <a:r>
                        <a:rPr lang="en-GB" sz="1400" dirty="0">
                          <a:effectLst/>
                          <a:latin typeface="Calibri"/>
                          <a:ea typeface="Calibri"/>
                          <a:cs typeface="Times New Roman"/>
                        </a:rPr>
                        <a:t>5 + 5 = 10</a:t>
                      </a:r>
                    </a:p>
                    <a:p>
                      <a:pPr algn="ctr">
                        <a:lnSpc>
                          <a:spcPct val="115000"/>
                        </a:lnSpc>
                        <a:spcAft>
                          <a:spcPts val="0"/>
                        </a:spcAft>
                      </a:pPr>
                      <a:r>
                        <a:rPr lang="en-GB" sz="1400" dirty="0">
                          <a:effectLst/>
                          <a:latin typeface="Calibri"/>
                          <a:ea typeface="Calibri"/>
                          <a:cs typeface="Times New Roman"/>
                        </a:rPr>
                        <a:t>6 + 6 = 12</a:t>
                      </a:r>
                    </a:p>
                    <a:p>
                      <a:pPr algn="ctr">
                        <a:lnSpc>
                          <a:spcPct val="115000"/>
                        </a:lnSpc>
                        <a:spcAft>
                          <a:spcPts val="0"/>
                        </a:spcAft>
                      </a:pPr>
                      <a:r>
                        <a:rPr lang="en-GB" sz="1400" dirty="0">
                          <a:effectLst/>
                          <a:latin typeface="Calibri"/>
                          <a:ea typeface="Calibri"/>
                          <a:cs typeface="Times New Roman"/>
                        </a:rPr>
                        <a:t>7 + 7 = 14</a:t>
                      </a:r>
                    </a:p>
                    <a:p>
                      <a:pPr algn="ctr">
                        <a:lnSpc>
                          <a:spcPct val="115000"/>
                        </a:lnSpc>
                        <a:spcAft>
                          <a:spcPts val="0"/>
                        </a:spcAft>
                      </a:pPr>
                      <a:r>
                        <a:rPr lang="en-GB" sz="1400" dirty="0">
                          <a:effectLst/>
                          <a:latin typeface="Calibri"/>
                          <a:ea typeface="Calibri"/>
                          <a:cs typeface="Times New Roman"/>
                        </a:rPr>
                        <a:t>8 + 8 = 16</a:t>
                      </a:r>
                    </a:p>
                    <a:p>
                      <a:pPr algn="ctr">
                        <a:lnSpc>
                          <a:spcPct val="115000"/>
                        </a:lnSpc>
                        <a:spcAft>
                          <a:spcPts val="0"/>
                        </a:spcAft>
                      </a:pPr>
                      <a:r>
                        <a:rPr lang="en-GB" sz="1400" dirty="0">
                          <a:effectLst/>
                          <a:latin typeface="Calibri"/>
                          <a:ea typeface="Calibri"/>
                          <a:cs typeface="Times New Roman"/>
                        </a:rPr>
                        <a:t>9 + 9 = 18</a:t>
                      </a:r>
                    </a:p>
                    <a:p>
                      <a:pPr algn="ctr">
                        <a:lnSpc>
                          <a:spcPct val="115000"/>
                        </a:lnSpc>
                        <a:spcAft>
                          <a:spcPts val="0"/>
                        </a:spcAft>
                      </a:pPr>
                      <a:r>
                        <a:rPr lang="en-GB" sz="1400" dirty="0">
                          <a:effectLst/>
                          <a:latin typeface="Calibri"/>
                          <a:ea typeface="Calibri"/>
                          <a:cs typeface="Times New Roman"/>
                        </a:rPr>
                        <a:t>10 + 10 = 20</a:t>
                      </a:r>
                    </a:p>
                  </a:txBody>
                  <a:tcPr marL="68580" marR="68580" marT="0" marB="0"/>
                </a:tc>
                <a:tc>
                  <a:txBody>
                    <a:bodyPr/>
                    <a:lstStyle/>
                    <a:p>
                      <a:pPr algn="ctr">
                        <a:lnSpc>
                          <a:spcPct val="115000"/>
                        </a:lnSpc>
                        <a:spcAft>
                          <a:spcPts val="0"/>
                        </a:spcAft>
                      </a:pPr>
                      <a:r>
                        <a:rPr lang="en-GB" sz="1400" dirty="0">
                          <a:effectLst/>
                          <a:latin typeface="Calibri"/>
                          <a:ea typeface="Calibri"/>
                          <a:cs typeface="Times New Roman"/>
                        </a:rPr>
                        <a:t>½ of 0 = 0</a:t>
                      </a:r>
                    </a:p>
                    <a:p>
                      <a:pPr algn="ctr">
                        <a:lnSpc>
                          <a:spcPct val="115000"/>
                        </a:lnSpc>
                        <a:spcAft>
                          <a:spcPts val="0"/>
                        </a:spcAft>
                      </a:pPr>
                      <a:r>
                        <a:rPr lang="en-GB" sz="1400" dirty="0">
                          <a:effectLst/>
                          <a:latin typeface="Calibri"/>
                          <a:ea typeface="Calibri"/>
                          <a:cs typeface="Times New Roman"/>
                        </a:rPr>
                        <a:t>½ of 2 = 1</a:t>
                      </a:r>
                    </a:p>
                    <a:p>
                      <a:pPr algn="ctr">
                        <a:lnSpc>
                          <a:spcPct val="115000"/>
                        </a:lnSpc>
                        <a:spcAft>
                          <a:spcPts val="0"/>
                        </a:spcAft>
                      </a:pPr>
                      <a:r>
                        <a:rPr lang="en-GB" sz="1400" dirty="0">
                          <a:effectLst/>
                          <a:latin typeface="Calibri"/>
                          <a:ea typeface="Calibri"/>
                          <a:cs typeface="Times New Roman"/>
                        </a:rPr>
                        <a:t>½ of 4 = 2</a:t>
                      </a:r>
                    </a:p>
                    <a:p>
                      <a:pPr algn="ctr">
                        <a:lnSpc>
                          <a:spcPct val="115000"/>
                        </a:lnSpc>
                        <a:spcAft>
                          <a:spcPts val="0"/>
                        </a:spcAft>
                      </a:pPr>
                      <a:r>
                        <a:rPr lang="en-GB" sz="1400" dirty="0">
                          <a:effectLst/>
                          <a:latin typeface="Calibri"/>
                          <a:ea typeface="Calibri"/>
                          <a:cs typeface="Times New Roman"/>
                        </a:rPr>
                        <a:t>½ of 6 = 3</a:t>
                      </a:r>
                    </a:p>
                    <a:p>
                      <a:pPr algn="ctr">
                        <a:lnSpc>
                          <a:spcPct val="115000"/>
                        </a:lnSpc>
                        <a:spcAft>
                          <a:spcPts val="0"/>
                        </a:spcAft>
                      </a:pPr>
                      <a:r>
                        <a:rPr lang="en-GB" sz="1400" dirty="0">
                          <a:effectLst/>
                          <a:latin typeface="Calibri"/>
                          <a:ea typeface="Calibri"/>
                          <a:cs typeface="Times New Roman"/>
                        </a:rPr>
                        <a:t>½ of 8 = 4</a:t>
                      </a:r>
                    </a:p>
                    <a:p>
                      <a:pPr algn="ctr">
                        <a:lnSpc>
                          <a:spcPct val="115000"/>
                        </a:lnSpc>
                        <a:spcAft>
                          <a:spcPts val="0"/>
                        </a:spcAft>
                      </a:pPr>
                      <a:r>
                        <a:rPr lang="en-GB" sz="1400" dirty="0">
                          <a:effectLst/>
                          <a:latin typeface="Calibri"/>
                          <a:ea typeface="Calibri"/>
                          <a:cs typeface="Times New Roman"/>
                        </a:rPr>
                        <a:t>½ of 10 = 5</a:t>
                      </a: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a:t>Key Vocabulary</a:t>
            </a:r>
          </a:p>
          <a:p>
            <a:pPr algn="l"/>
            <a:r>
              <a:rPr lang="en-GB" b="0" u="none" dirty="0"/>
              <a:t>What is </a:t>
            </a:r>
            <a:r>
              <a:rPr lang="en-GB" u="none" dirty="0"/>
              <a:t>double </a:t>
            </a:r>
            <a:r>
              <a:rPr lang="en-GB" b="0" u="none" dirty="0"/>
              <a:t>9?</a:t>
            </a:r>
          </a:p>
          <a:p>
            <a:pPr algn="l"/>
            <a:r>
              <a:rPr lang="en-GB" b="0" u="none" dirty="0"/>
              <a:t>What is </a:t>
            </a:r>
            <a:r>
              <a:rPr lang="en-GB" u="none" dirty="0"/>
              <a:t>half </a:t>
            </a:r>
            <a:r>
              <a:rPr lang="en-GB" b="0" u="none" dirty="0"/>
              <a:t>of 6?</a:t>
            </a:r>
          </a:p>
        </p:txBody>
      </p:sp>
    </p:spTree>
    <p:extLst>
      <p:ext uri="{BB962C8B-B14F-4D97-AF65-F5344CB8AC3E}">
        <p14:creationId xmlns:p14="http://schemas.microsoft.com/office/powerpoint/2010/main" val="1681172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5 – Summer 2</a:t>
            </a:r>
          </a:p>
        </p:txBody>
      </p:sp>
      <p:sp>
        <p:nvSpPr>
          <p:cNvPr id="3" name="Text Placeholder 2"/>
          <p:cNvSpPr>
            <a:spLocks noGrp="1"/>
          </p:cNvSpPr>
          <p:nvPr>
            <p:ph type="body" sz="quarter" idx="11"/>
          </p:nvPr>
        </p:nvSpPr>
        <p:spPr/>
        <p:txBody>
          <a:bodyPr>
            <a:normAutofit/>
          </a:bodyPr>
          <a:lstStyle/>
          <a:p>
            <a:r>
              <a:rPr lang="en-GB" dirty="0"/>
              <a:t>I can find factor pairs of a number. </a:t>
            </a:r>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Play games </a:t>
            </a:r>
            <a:r>
              <a:rPr lang="en-GB" altLang="en-US" dirty="0">
                <a:cs typeface="Arial" pitchFamily="34" charset="0"/>
              </a:rPr>
              <a:t> - There is an activity at </a:t>
            </a:r>
            <a:r>
              <a:rPr lang="en-GB" altLang="en-US" dirty="0">
                <a:cs typeface="Arial" pitchFamily="34" charset="0"/>
                <a:hlinkClick r:id="rId2"/>
              </a:rPr>
              <a:t>www.conkermaths.org</a:t>
            </a:r>
            <a:r>
              <a:rPr lang="en-GB" altLang="en-US" dirty="0">
                <a:cs typeface="Arial" pitchFamily="34" charset="0"/>
              </a:rPr>
              <a:t> to practise finding factor pairs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Think of the question</a:t>
            </a:r>
            <a:r>
              <a:rPr lang="en-GB" altLang="en-US" dirty="0">
                <a:cs typeface="Arial" pitchFamily="34" charset="0"/>
              </a:rPr>
              <a:t> – One player thinks of a times table question (e.g. 4 </a:t>
            </a:r>
            <a:r>
              <a:rPr lang="en-GB" dirty="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a:t>Key Vocabulary</a:t>
            </a:r>
          </a:p>
          <a:p>
            <a:pPr algn="l"/>
            <a:r>
              <a:rPr lang="en-GB" b="0" u="none" dirty="0"/>
              <a:t>Can you find a </a:t>
            </a:r>
            <a:r>
              <a:rPr lang="en-GB" u="none" dirty="0"/>
              <a:t>factor</a:t>
            </a:r>
            <a:r>
              <a:rPr lang="en-GB" b="0" u="none" dirty="0"/>
              <a:t> of 28?</a:t>
            </a:r>
          </a:p>
          <a:p>
            <a:pPr algn="l"/>
            <a:r>
              <a:rPr lang="en-GB" b="0" u="none" dirty="0"/>
              <a:t>Find  two numbers whose</a:t>
            </a:r>
            <a:r>
              <a:rPr lang="en-GB" u="none" dirty="0"/>
              <a:t> product</a:t>
            </a:r>
            <a:r>
              <a:rPr lang="en-GB" b="0" u="none" dirty="0"/>
              <a:t> is 20.</a:t>
            </a:r>
          </a:p>
          <a:p>
            <a:pPr algn="l"/>
            <a:r>
              <a:rPr lang="en-GB" b="0" u="none" dirty="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extLst>
                    <a:ext uri="{9D8B030D-6E8A-4147-A177-3AD203B41FA5}">
                      <a16:colId xmlns="" xmlns:a16="http://schemas.microsoft.com/office/drawing/2014/main" val="20000"/>
                    </a:ext>
                  </a:extLst>
                </a:gridCol>
                <a:gridCol w="1467036">
                  <a:extLst>
                    <a:ext uri="{9D8B030D-6E8A-4147-A177-3AD203B41FA5}">
                      <a16:colId xmlns="" xmlns:a16="http://schemas.microsoft.com/office/drawing/2014/main" val="20001"/>
                    </a:ext>
                  </a:extLst>
                </a:gridCol>
              </a:tblGrid>
              <a:tr h="936104">
                <a:tc>
                  <a:txBody>
                    <a:bodyPr/>
                    <a:lstStyle/>
                    <a:p>
                      <a:pPr marL="0" indent="0">
                        <a:buNone/>
                      </a:pPr>
                      <a:r>
                        <a:rPr lang="en-GB" sz="1200" b="0" dirty="0">
                          <a:solidFill>
                            <a:schemeClr val="tx1"/>
                          </a:solidFill>
                        </a:rPr>
                        <a:t>24 = 4 × 6</a:t>
                      </a:r>
                    </a:p>
                    <a:p>
                      <a:pPr marL="0" indent="0">
                        <a:buNone/>
                      </a:pPr>
                      <a:r>
                        <a:rPr lang="en-GB" sz="1200" b="0" dirty="0">
                          <a:solidFill>
                            <a:schemeClr val="tx1"/>
                          </a:solidFill>
                        </a:rPr>
                        <a:t>24 = 8 × 3</a:t>
                      </a:r>
                    </a:p>
                    <a:p>
                      <a:pPr marL="0" indent="0">
                        <a:buNone/>
                      </a:pPr>
                      <a:r>
                        <a:rPr lang="en-GB" sz="1200" b="0" dirty="0">
                          <a:solidFill>
                            <a:schemeClr val="tx1"/>
                          </a:solidFill>
                        </a:rPr>
                        <a:t>56 = 7 × 8</a:t>
                      </a:r>
                    </a:p>
                    <a:p>
                      <a:pPr marL="0" indent="0">
                        <a:buNone/>
                      </a:pPr>
                      <a:r>
                        <a:rPr lang="en-GB" sz="1200" b="0" dirty="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a:solidFill>
                            <a:schemeClr val="tx1"/>
                          </a:solidFill>
                        </a:rPr>
                        <a:t>42 = 6 × 7</a:t>
                      </a:r>
                    </a:p>
                    <a:p>
                      <a:pPr marL="0" indent="0">
                        <a:buNone/>
                      </a:pPr>
                      <a:r>
                        <a:rPr lang="en-GB" sz="1200" b="0" dirty="0">
                          <a:solidFill>
                            <a:schemeClr val="tx1"/>
                          </a:solidFill>
                        </a:rPr>
                        <a:t>25 = 5 × 5</a:t>
                      </a:r>
                    </a:p>
                    <a:p>
                      <a:pPr marL="0" indent="0">
                        <a:buNone/>
                      </a:pPr>
                      <a:r>
                        <a:rPr lang="en-GB" sz="1200" b="0" dirty="0">
                          <a:solidFill>
                            <a:schemeClr val="tx1"/>
                          </a:solidFill>
                        </a:rPr>
                        <a:t>84 = 7 × 12</a:t>
                      </a:r>
                    </a:p>
                    <a:p>
                      <a:pPr marL="0" indent="0">
                        <a:buNone/>
                      </a:pPr>
                      <a:r>
                        <a:rPr lang="en-GB" sz="1200" b="0" dirty="0">
                          <a:solidFill>
                            <a:schemeClr val="tx1"/>
                          </a:solidFill>
                        </a:rPr>
                        <a:t>15 = 5 × 3</a:t>
                      </a:r>
                    </a:p>
                    <a:p>
                      <a:endParaRPr lang="en-GB" sz="1200" dirty="0"/>
                    </a:p>
                  </a:txBody>
                  <a:tcPr>
                    <a:solidFill>
                      <a:schemeClr val="bg1"/>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89955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 Autumn 1</a:t>
            </a:r>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a:t>I know the multiplication and division facts for all times tables up to 12 × 12 .</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Speed Challenge </a:t>
            </a:r>
            <a:r>
              <a:rPr lang="en-GB" altLang="en-US" dirty="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Online games</a:t>
            </a:r>
            <a:r>
              <a:rPr lang="en-GB" altLang="en-US" dirty="0">
                <a:ea typeface="Calibri" pitchFamily="34" charset="0"/>
                <a:cs typeface="Times New Roman" pitchFamily="18" charset="0"/>
              </a:rPr>
              <a:t> – There are many games online which can help children practise their multiplication and division facts. </a:t>
            </a:r>
            <a:r>
              <a:rPr lang="en-GB" altLang="en-US" dirty="0">
                <a:ea typeface="Calibri" pitchFamily="34" charset="0"/>
                <a:cs typeface="Times New Roman" pitchFamily="18" charset="0"/>
                <a:hlinkClick r:id="rId2"/>
              </a:rPr>
              <a:t>www.conkermaths.org</a:t>
            </a:r>
            <a:r>
              <a:rPr lang="en-GB" altLang="en-US" dirty="0">
                <a:ea typeface="Calibri" pitchFamily="34" charset="0"/>
                <a:cs typeface="Times New Roman" pitchFamily="18" charset="0"/>
              </a:rPr>
              <a:t> is a good place to start.</a:t>
            </a: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sp>
        <p:nvSpPr>
          <p:cNvPr id="6" name="Text Placeholder 5"/>
          <p:cNvSpPr>
            <a:spLocks noGrp="1"/>
          </p:cNvSpPr>
          <p:nvPr>
            <p:ph type="body" sz="quarter" idx="14"/>
          </p:nvPr>
        </p:nvSpPr>
        <p:spPr/>
        <p:txBody>
          <a:bodyPr/>
          <a:lstStyle/>
          <a:p>
            <a:r>
              <a:rPr lang="en-GB" dirty="0"/>
              <a:t>Key Vocabulary</a:t>
            </a:r>
          </a:p>
          <a:p>
            <a:pPr algn="l"/>
            <a:r>
              <a:rPr lang="en-GB" b="0" u="none" dirty="0"/>
              <a:t>What is 12 </a:t>
            </a:r>
            <a:r>
              <a:rPr lang="en-GB" u="none" dirty="0"/>
              <a:t>multiplied by </a:t>
            </a:r>
            <a:r>
              <a:rPr lang="en-GB" b="0" u="none" dirty="0"/>
              <a:t>6?</a:t>
            </a:r>
          </a:p>
          <a:p>
            <a:pPr algn="l"/>
            <a:r>
              <a:rPr lang="en-GB" b="0" u="none" dirty="0"/>
              <a:t>What is 7</a:t>
            </a:r>
            <a:r>
              <a:rPr lang="en-GB" u="none" dirty="0"/>
              <a:t> times </a:t>
            </a:r>
            <a:r>
              <a:rPr lang="en-GB" b="0" u="none" dirty="0"/>
              <a:t>8?</a:t>
            </a:r>
          </a:p>
          <a:p>
            <a:pPr algn="l"/>
            <a:r>
              <a:rPr lang="en-GB" b="0" u="none" dirty="0"/>
              <a:t>What is 84 </a:t>
            </a:r>
            <a:r>
              <a:rPr lang="en-GB" u="none" dirty="0"/>
              <a:t>divided by </a:t>
            </a:r>
            <a:r>
              <a:rPr lang="en-GB" b="0" u="none" dirty="0"/>
              <a:t>7?</a:t>
            </a:r>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7 × ⃝ = 28 or ⃝ ÷ 6 = 7.</a:t>
            </a:r>
          </a:p>
          <a:p>
            <a:pPr lvl="0"/>
            <a:r>
              <a:rPr lang="en-GB" altLang="en-US" dirty="0">
                <a:ea typeface="Calibri" pitchFamily="34" charset="0"/>
                <a:cs typeface="Times New Roman" pitchFamily="18" charset="0"/>
              </a:rPr>
              <a:t>Children who have already mastered their times tables should apply this knowledge to answer questions including decimals e.g. 0.7 × ⃝ = 4.2 or ⃝ ÷ 60 </a:t>
            </a:r>
            <a:r>
              <a:rPr lang="en-GB" altLang="en-US">
                <a:ea typeface="Calibri" pitchFamily="34" charset="0"/>
                <a:cs typeface="Times New Roman" pitchFamily="18" charset="0"/>
              </a:rPr>
              <a:t>= 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a:t>Please see separate sheet for all times table facts.</a:t>
            </a:r>
          </a:p>
          <a:p>
            <a:pPr marL="0" indent="0">
              <a:buNone/>
            </a:pPr>
            <a:endParaRPr lang="en-GB" sz="1200" dirty="0"/>
          </a:p>
          <a:p>
            <a:pPr marL="0" indent="0">
              <a:buNone/>
            </a:pPr>
            <a:r>
              <a:rPr lang="en-GB" sz="1200" dirty="0"/>
              <a:t>This is a chance for Year 6 children to consolidate their knowledge of multiplication and division facts and to increase their speed of recall.</a:t>
            </a:r>
          </a:p>
        </p:txBody>
      </p:sp>
    </p:spTree>
    <p:extLst>
      <p:ext uri="{BB962C8B-B14F-4D97-AF65-F5344CB8AC3E}">
        <p14:creationId xmlns:p14="http://schemas.microsoft.com/office/powerpoint/2010/main" val="559291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 Autumn 2</a:t>
            </a:r>
          </a:p>
        </p:txBody>
      </p:sp>
      <p:sp>
        <p:nvSpPr>
          <p:cNvPr id="3" name="Text Placeholder 2"/>
          <p:cNvSpPr>
            <a:spLocks noGrp="1"/>
          </p:cNvSpPr>
          <p:nvPr>
            <p:ph type="body" sz="quarter" idx="11"/>
          </p:nvPr>
        </p:nvSpPr>
        <p:spPr/>
        <p:txBody>
          <a:bodyPr>
            <a:normAutofit/>
          </a:bodyPr>
          <a:lstStyle/>
          <a:p>
            <a:r>
              <a:rPr lang="en-GB" dirty="0"/>
              <a:t>I can identify common factors of a pair of numbers. </a:t>
            </a:r>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If your child is not yet confident with identifying factor pairs of a number, you may want to refer to the Year 5 Summer 2 sheet to practise this first.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a:t>Key Vocabulary</a:t>
            </a:r>
          </a:p>
          <a:p>
            <a:pPr algn="l"/>
            <a:r>
              <a:rPr lang="en-GB" u="none" dirty="0"/>
              <a:t>factor</a:t>
            </a:r>
            <a:endParaRPr lang="en-GB" b="0" u="none" dirty="0"/>
          </a:p>
          <a:p>
            <a:pPr algn="l"/>
            <a:r>
              <a:rPr lang="en-GB" u="none" dirty="0"/>
              <a:t>common factor</a:t>
            </a:r>
          </a:p>
          <a:p>
            <a:pPr algn="l"/>
            <a:r>
              <a:rPr lang="en-GB" u="none" dirty="0"/>
              <a:t>multiple</a:t>
            </a:r>
          </a:p>
          <a:p>
            <a:pPr algn="l"/>
            <a:r>
              <a:rPr lang="en-GB" u="none" dirty="0"/>
              <a:t>greatest common factor</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Children should be able to explain how they know that a number is a common factor.</a:t>
            </a:r>
          </a:p>
          <a:p>
            <a:pPr lvl="0"/>
            <a:r>
              <a:rPr lang="en-GB" dirty="0">
                <a:ea typeface="Calibri" pitchFamily="34" charset="0"/>
                <a:cs typeface="Times New Roman" pitchFamily="18" charset="0"/>
              </a:rPr>
              <a:t>E.g. 8 is a common factor of 24 and 56 because 24 = 8 × 3 and 56 = 8 × 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a:ea typeface="Calibri" pitchFamily="34" charset="0"/>
                <a:cs typeface="Times New Roman" pitchFamily="18" charset="0"/>
              </a:rPr>
              <a:t>The common factors of two numbers are the factors they share.</a:t>
            </a:r>
          </a:p>
          <a:p>
            <a:pPr marL="0" indent="0">
              <a:buNone/>
              <a:tabLst>
                <a:tab pos="268288" algn="l"/>
              </a:tabLst>
            </a:pPr>
            <a:r>
              <a:rPr lang="en-GB" sz="1200" i="1" dirty="0">
                <a:ea typeface="Calibri" pitchFamily="34" charset="0"/>
                <a:cs typeface="Times New Roman" pitchFamily="18" charset="0"/>
              </a:rPr>
              <a:t>E.g. the common factors of 24 and 56 are 1, 2, 4 and 8.</a:t>
            </a:r>
          </a:p>
          <a:p>
            <a:pPr marL="0" indent="0">
              <a:buNone/>
              <a:tabLst>
                <a:tab pos="268288" algn="l"/>
              </a:tabLst>
            </a:pPr>
            <a:r>
              <a:rPr lang="en-GB" sz="1200" i="1" dirty="0">
                <a:ea typeface="Calibri" pitchFamily="34" charset="0"/>
                <a:cs typeface="Times New Roman" pitchFamily="18" charset="0"/>
              </a:rPr>
              <a:t>The greatest common factor of 24 and 56 is 8.</a:t>
            </a:r>
          </a:p>
          <a:p>
            <a:pPr marL="0" indent="0">
              <a:buNone/>
              <a:tabLst>
                <a:tab pos="268288" algn="l"/>
              </a:tabLst>
            </a:pPr>
            <a:endParaRPr lang="en-GB" sz="1200" i="1" dirty="0">
              <a:ea typeface="Calibri" pitchFamily="34" charset="0"/>
              <a:cs typeface="Times New Roman" pitchFamily="18" charset="0"/>
            </a:endParaRPr>
          </a:p>
        </p:txBody>
      </p:sp>
    </p:spTree>
    <p:extLst>
      <p:ext uri="{BB962C8B-B14F-4D97-AF65-F5344CB8AC3E}">
        <p14:creationId xmlns:p14="http://schemas.microsoft.com/office/powerpoint/2010/main" val="34844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 Spring 1</a:t>
            </a:r>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convert between decimals, fractions and percentages.</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start with tenths before moving on to hundredths.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t>Play games </a:t>
            </a:r>
            <a:r>
              <a:rPr lang="en-GB" altLang="en-US" dirty="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a:t>Key Vocabulary</a:t>
            </a:r>
          </a:p>
          <a:p>
            <a:pPr algn="l"/>
            <a:r>
              <a:rPr lang="en-GB" b="0" u="none" dirty="0"/>
              <a:t>How many </a:t>
            </a:r>
            <a:r>
              <a:rPr lang="en-GB" u="none" dirty="0"/>
              <a:t>tenths </a:t>
            </a:r>
            <a:r>
              <a:rPr lang="en-GB" b="0" u="none" dirty="0"/>
              <a:t>is 0.8?</a:t>
            </a:r>
          </a:p>
          <a:p>
            <a:pPr algn="l"/>
            <a:r>
              <a:rPr lang="en-GB" b="0" u="none" dirty="0"/>
              <a:t>How many </a:t>
            </a:r>
            <a:r>
              <a:rPr lang="en-GB" u="none" dirty="0"/>
              <a:t>hundredths</a:t>
            </a:r>
            <a:r>
              <a:rPr lang="en-GB" b="0" u="none" dirty="0"/>
              <a:t> is 0.12?</a:t>
            </a:r>
          </a:p>
          <a:p>
            <a:pPr algn="l"/>
            <a:r>
              <a:rPr lang="en-GB" b="0" u="none" dirty="0"/>
              <a:t>Write 0.75 as a </a:t>
            </a:r>
            <a:r>
              <a:rPr lang="en-GB" u="none" dirty="0"/>
              <a:t>fraction</a:t>
            </a:r>
            <a:r>
              <a:rPr lang="en-GB" b="0" u="none" dirty="0"/>
              <a:t>?</a:t>
            </a:r>
          </a:p>
          <a:p>
            <a:pPr algn="l"/>
            <a:r>
              <a:rPr lang="en-GB" b="0" u="none" dirty="0"/>
              <a:t>Write ¼ as a </a:t>
            </a:r>
            <a:r>
              <a:rPr lang="en-GB" u="none" dirty="0"/>
              <a:t>decimal</a:t>
            </a:r>
            <a:r>
              <a:rPr lang="en-GB" b="0" u="none" dirty="0"/>
              <a:t>?</a:t>
            </a:r>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extLst>
                        <a:ext uri="{9D8B030D-6E8A-4147-A177-3AD203B41FA5}">
                          <a16:colId xmlns="" xmlns:a16="http://schemas.microsoft.com/office/drawing/2014/main" val="20000"/>
                        </a:ext>
                      </a:extLst>
                    </a:gridCol>
                    <a:gridCol w="1239325">
                      <a:extLst>
                        <a:ext uri="{9D8B030D-6E8A-4147-A177-3AD203B41FA5}">
                          <a16:colId xmlns="" xmlns:a16="http://schemas.microsoft.com/office/drawing/2014/main" val="20001"/>
                        </a:ext>
                      </a:extLst>
                    </a:gridCol>
                    <a:gridCol w="1239325">
                      <a:extLst>
                        <a:ext uri="{9D8B030D-6E8A-4147-A177-3AD203B41FA5}">
                          <a16:colId xmlns=""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a:solidFill>
                              <a:schemeClr val="tx1"/>
                            </a:solidFill>
                          </a:endParaRPr>
                        </a:p>
                        <a:p>
                          <a:pPr marL="0" indent="0">
                            <a:buNone/>
                          </a:pPr>
                          <a:endParaRPr kumimoji="0" lang="en-GB" sz="500" b="0" kern="1200" dirty="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a:solidFill>
                                              <a:schemeClr val="tx1"/>
                                            </a:solidFill>
                                            <a:latin typeface="Cambria Math"/>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a:solidFill>
                              <a:schemeClr val="tx1"/>
                            </a:solidFill>
                          </a:endParaRPr>
                        </a:p>
                        <a:p>
                          <a:pPr marL="0" indent="0">
                            <a:buNone/>
                          </a:pPr>
                          <a:endParaRPr lang="en-GB" sz="5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a:solidFill>
                                              <a:schemeClr val="tx1"/>
                                            </a:solidFill>
                                            <a:latin typeface="Cambria Math"/>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a:solidFill>
                              <a:schemeClr val="tx1"/>
                            </a:solidFill>
                          </a:endParaRPr>
                        </a:p>
                        <a:p>
                          <a:pPr marL="0" indent="0">
                            <a:buNone/>
                          </a:pPr>
                          <a:endParaRPr lang="en-GB" sz="5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a:rPr>
                                    </m:ctrlPr>
                                  </m:boxPr>
                                  <m:e>
                                    <m:argPr>
                                      <m:argSz m:val="-1"/>
                                    </m:argPr>
                                    <m:f>
                                      <m:fPr>
                                        <m:ctrlPr>
                                          <a:rPr lang="en-GB" sz="1600" i="1" smtClean="0">
                                            <a:solidFill>
                                              <a:schemeClr val="tx1"/>
                                            </a:solidFill>
                                            <a:latin typeface="Cambria Math"/>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a:solidFill>
                              <a:schemeClr val="tx1"/>
                            </a:solidFill>
                          </a:endParaRPr>
                        </a:p>
                        <a:p>
                          <a:endParaRPr lang="en-GB" sz="1600" dirty="0">
                            <a:solidFill>
                              <a:schemeClr val="tx1"/>
                            </a:solidFill>
                          </a:endParaRPr>
                        </a:p>
                      </a:txBody>
                      <a:tcPr>
                        <a:solidFill>
                          <a:schemeClr val="bg1"/>
                        </a:solidFill>
                      </a:tcPr>
                    </a:tc>
                    <a:extLst>
                      <a:ext uri="{0D108BD9-81ED-4DB2-BD59-A6C34878D82A}">
                        <a16:rowId xmlns=""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xmlns="" xmlns:a14="http://schemas.microsoft.com/office/drawing/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1">
                          <a:blip r:embed="rId2"/>
                          <a:stretch>
                            <a:fillRect l="-493" r="-200493" b="-206"/>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1">
                          <a:blip r:embed="rId2"/>
                          <a:stretch>
                            <a:fillRect l="-200985" b="-206"/>
                          </a:stretch>
                        </a:blipFill>
                      </a:tcPr>
                    </a:tc>
                  </a:tr>
                </a:tbl>
              </a:graphicData>
            </a:graphic>
          </p:graphicFrame>
        </mc:Fallback>
      </mc:AlternateContent>
    </p:spTree>
    <p:extLst>
      <p:ext uri="{BB962C8B-B14F-4D97-AF65-F5344CB8AC3E}">
        <p14:creationId xmlns:p14="http://schemas.microsoft.com/office/powerpoint/2010/main" val="48867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6 – Spring 2</a:t>
            </a:r>
          </a:p>
        </p:txBody>
      </p:sp>
      <p:sp>
        <p:nvSpPr>
          <p:cNvPr id="3" name="Text Placeholder 2"/>
          <p:cNvSpPr>
            <a:spLocks noGrp="1"/>
          </p:cNvSpPr>
          <p:nvPr>
            <p:ph type="body" sz="quarter" idx="11"/>
          </p:nvPr>
        </p:nvSpPr>
        <p:spPr/>
        <p:txBody>
          <a:bodyPr>
            <a:normAutofit/>
          </a:bodyPr>
          <a:lstStyle/>
          <a:p>
            <a:r>
              <a:rPr lang="en-GB" dirty="0"/>
              <a:t>I can identify prime numbers up to 50. </a:t>
            </a:r>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a:t>Key Vocabulary</a:t>
            </a:r>
          </a:p>
          <a:p>
            <a:pPr algn="l"/>
            <a:r>
              <a:rPr lang="en-GB" u="none" dirty="0"/>
              <a:t>prime number</a:t>
            </a:r>
            <a:endParaRPr lang="en-GB" b="0" u="none" dirty="0"/>
          </a:p>
          <a:p>
            <a:pPr algn="l"/>
            <a:r>
              <a:rPr lang="en-GB" u="none" dirty="0"/>
              <a:t>composite number</a:t>
            </a:r>
            <a:endParaRPr lang="en-GB" b="0" u="none" dirty="0"/>
          </a:p>
          <a:p>
            <a:pPr algn="l"/>
            <a:r>
              <a:rPr lang="en-GB" u="none" dirty="0"/>
              <a:t>factor</a:t>
            </a:r>
          </a:p>
          <a:p>
            <a:pPr algn="l"/>
            <a:r>
              <a:rPr lang="en-GB" u="none" dirty="0"/>
              <a:t>multiple</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Children should be able to explain how they know that a number is composite.</a:t>
            </a:r>
          </a:p>
          <a:p>
            <a:pPr lvl="0"/>
            <a:r>
              <a:rPr lang="en-GB" dirty="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20000"/>
          </a:bodyPr>
          <a:lstStyle/>
          <a:p>
            <a:pPr marL="0" indent="0">
              <a:buNone/>
              <a:tabLst>
                <a:tab pos="268288" algn="l"/>
              </a:tabLst>
            </a:pPr>
            <a:r>
              <a:rPr lang="en-GB" sz="1200" i="1" dirty="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a:ea typeface="Calibri" pitchFamily="34" charset="0"/>
                <a:cs typeface="Times New Roman" pitchFamily="18" charset="0"/>
              </a:rPr>
              <a:t>The following numbers are prime numbers:</a:t>
            </a:r>
          </a:p>
          <a:p>
            <a:pPr marL="0" indent="0">
              <a:buNone/>
              <a:tabLst>
                <a:tab pos="268288" algn="l"/>
              </a:tabLst>
            </a:pPr>
            <a:r>
              <a:rPr lang="en-GB" sz="1200" i="1" dirty="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 </a:t>
            </a:r>
            <a:r>
              <a:rPr lang="en-GB" sz="1200" i="1" dirty="0">
                <a:ea typeface="Calibri" pitchFamily="34" charset="0"/>
                <a:cs typeface="Times New Roman" pitchFamily="18" charset="0"/>
              </a:rPr>
              <a:t>29, 31, 37, 41, 43, 47</a:t>
            </a:r>
          </a:p>
          <a:p>
            <a:pPr marL="0" indent="0">
              <a:buNone/>
              <a:tabLst>
                <a:tab pos="268288" algn="l"/>
              </a:tabLst>
            </a:pPr>
            <a:endParaRPr lang="en-GB" sz="1200" i="1" dirty="0">
              <a:ea typeface="Calibri" pitchFamily="34" charset="0"/>
              <a:cs typeface="Times New Roman" pitchFamily="18" charset="0"/>
            </a:endParaRPr>
          </a:p>
          <a:p>
            <a:pPr marL="0" indent="0">
              <a:buNone/>
              <a:tabLst>
                <a:tab pos="268288" algn="l"/>
              </a:tabLst>
            </a:pPr>
            <a:r>
              <a:rPr lang="en-GB" sz="1200" i="1" dirty="0">
                <a:ea typeface="Calibri" pitchFamily="34" charset="0"/>
                <a:cs typeface="Times New Roman" pitchFamily="18" charset="0"/>
              </a:rPr>
              <a:t>A composite number is divisible by a number other than 1 or itself.</a:t>
            </a:r>
          </a:p>
          <a:p>
            <a:pPr marL="0" indent="0">
              <a:buNone/>
              <a:tabLst>
                <a:tab pos="268288" algn="l"/>
              </a:tabLst>
            </a:pPr>
            <a:r>
              <a:rPr lang="en-GB" sz="1200" i="1" dirty="0">
                <a:ea typeface="Calibri" pitchFamily="34" charset="0"/>
                <a:cs typeface="Times New Roman" pitchFamily="18" charset="0"/>
              </a:rPr>
              <a:t>The following numbers are composite numbers:</a:t>
            </a:r>
          </a:p>
          <a:p>
            <a:pPr marL="0" indent="0">
              <a:buNone/>
              <a:tabLst>
                <a:tab pos="268288" algn="l"/>
              </a:tabLst>
            </a:pPr>
            <a:r>
              <a:rPr lang="en-GB" sz="1200" i="1" dirty="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22, 24, 25, 26, 27, 28, 30, 32, 34, 35, 36,</a:t>
            </a:r>
          </a:p>
          <a:p>
            <a:pPr marL="0" indent="0">
              <a:buNone/>
              <a:tabLst>
                <a:tab pos="268288" algn="l"/>
              </a:tabLst>
            </a:pPr>
            <a:r>
              <a:rPr lang="en-GB" sz="1200" i="1" dirty="0">
                <a:ea typeface="Calibri" pitchFamily="34" charset="0"/>
                <a:cs typeface="Times New Roman" pitchFamily="18" charset="0"/>
              </a:rPr>
              <a:t>	38, 39, 40, 42, 44, 45, 46, 48, 49, 50</a:t>
            </a:r>
          </a:p>
        </p:txBody>
      </p:sp>
    </p:spTree>
    <p:extLst>
      <p:ext uri="{BB962C8B-B14F-4D97-AF65-F5344CB8AC3E}">
        <p14:creationId xmlns:p14="http://schemas.microsoft.com/office/powerpoint/2010/main" val="117753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Spring 2</a:t>
            </a:r>
          </a:p>
        </p:txBody>
      </p:sp>
      <p:sp>
        <p:nvSpPr>
          <p:cNvPr id="3" name="Text Placeholder 2"/>
          <p:cNvSpPr>
            <a:spLocks noGrp="1"/>
          </p:cNvSpPr>
          <p:nvPr>
            <p:ph type="body" sz="quarter" idx="11"/>
          </p:nvPr>
        </p:nvSpPr>
        <p:spPr/>
        <p:txBody>
          <a:bodyPr/>
          <a:lstStyle/>
          <a:p>
            <a:r>
              <a:rPr lang="en-GB" dirty="0"/>
              <a:t>I know number bonds to 10.</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practical resources</a:t>
            </a:r>
            <a:r>
              <a:rPr lang="en-GB" altLang="en-US" dirty="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Make a poster</a:t>
            </a:r>
            <a:r>
              <a:rPr lang="en-GB" altLang="en-US" dirty="0">
                <a:cs typeface="Times New Roman" pitchFamily="18" charset="0"/>
              </a:rPr>
              <a:t> – We use </a:t>
            </a:r>
            <a:r>
              <a:rPr lang="en-GB" altLang="en-US" dirty="0" err="1">
                <a:cs typeface="Times New Roman" pitchFamily="18" charset="0"/>
              </a:rPr>
              <a:t>Numicon</a:t>
            </a:r>
            <a:r>
              <a:rPr lang="en-GB" altLang="en-US" dirty="0">
                <a:cs typeface="Times New Roman" pitchFamily="18" charset="0"/>
              </a:rPr>
              <a:t> at school. You can find pictures of the </a:t>
            </a:r>
            <a:r>
              <a:rPr lang="en-GB" altLang="en-US" dirty="0" err="1">
                <a:cs typeface="Times New Roman" pitchFamily="18" charset="0"/>
              </a:rPr>
              <a:t>Numicon</a:t>
            </a:r>
            <a:r>
              <a:rPr lang="en-GB" altLang="en-US" dirty="0">
                <a:cs typeface="Times New Roman" pitchFamily="18" charset="0"/>
              </a:rPr>
              <a:t> shapes here: bit.ly/</a:t>
            </a:r>
            <a:r>
              <a:rPr lang="en-GB" altLang="en-US" dirty="0" err="1">
                <a:cs typeface="Times New Roman" pitchFamily="18" charset="0"/>
              </a:rPr>
              <a:t>NumiconPictures</a:t>
            </a:r>
            <a:r>
              <a:rPr lang="en-GB" altLang="en-US" dirty="0">
                <a:cs typeface="Times New Roman" pitchFamily="18" charset="0"/>
              </a:rPr>
              <a:t> – your child could make a poster showing the different ways of making 5.</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You can play number bond pairs online at </a:t>
            </a:r>
            <a:r>
              <a:rPr lang="en-GB" altLang="en-US" dirty="0">
                <a:cs typeface="Times New Roman" pitchFamily="18" charset="0"/>
                <a:hlinkClick r:id="rId2"/>
              </a:rPr>
              <a:t>www.conkermaths.com</a:t>
            </a:r>
            <a:r>
              <a:rPr lang="en-GB" altLang="en-US" dirty="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 xmlns:a16="http://schemas.microsoft.com/office/drawing/2014/main" val="20000"/>
                    </a:ext>
                  </a:extLst>
                </a:gridCol>
                <a:gridCol w="927290">
                  <a:extLst>
                    <a:ext uri="{9D8B030D-6E8A-4147-A177-3AD203B41FA5}">
                      <a16:colId xmlns="" xmlns:a16="http://schemas.microsoft.com/office/drawing/2014/main" val="20001"/>
                    </a:ext>
                  </a:extLst>
                </a:gridCol>
                <a:gridCol w="927290">
                  <a:extLst>
                    <a:ext uri="{9D8B030D-6E8A-4147-A177-3AD203B41FA5}">
                      <a16:colId xmlns="" xmlns:a16="http://schemas.microsoft.com/office/drawing/2014/main" val="20002"/>
                    </a:ext>
                  </a:extLst>
                </a:gridCol>
              </a:tblGrid>
              <a:tr h="2109343">
                <a:tc>
                  <a:txBody>
                    <a:bodyPr/>
                    <a:lstStyle/>
                    <a:p>
                      <a:pPr algn="ctr">
                        <a:lnSpc>
                          <a:spcPct val="115000"/>
                        </a:lnSpc>
                        <a:spcAft>
                          <a:spcPts val="0"/>
                        </a:spcAft>
                      </a:pPr>
                      <a:r>
                        <a:rPr lang="en-GB" sz="1100" dirty="0">
                          <a:effectLst/>
                          <a:latin typeface="Calibri"/>
                          <a:ea typeface="Calibri"/>
                          <a:cs typeface="Times New Roman"/>
                        </a:rPr>
                        <a:t>0 + 10 = 10</a:t>
                      </a:r>
                    </a:p>
                    <a:p>
                      <a:pPr algn="ctr">
                        <a:lnSpc>
                          <a:spcPct val="115000"/>
                        </a:lnSpc>
                        <a:spcAft>
                          <a:spcPts val="0"/>
                        </a:spcAft>
                      </a:pPr>
                      <a:r>
                        <a:rPr lang="en-GB" sz="1100" dirty="0">
                          <a:effectLst/>
                          <a:latin typeface="Calibri"/>
                          <a:ea typeface="Calibri"/>
                          <a:cs typeface="Times New Roman"/>
                        </a:rPr>
                        <a:t>10 + 0 = 10</a:t>
                      </a:r>
                    </a:p>
                    <a:p>
                      <a:pPr algn="ctr">
                        <a:lnSpc>
                          <a:spcPct val="115000"/>
                        </a:lnSpc>
                        <a:spcAft>
                          <a:spcPts val="0"/>
                        </a:spcAft>
                      </a:pPr>
                      <a:r>
                        <a:rPr lang="en-GB" sz="1100" dirty="0">
                          <a:effectLst/>
                          <a:latin typeface="Calibri"/>
                          <a:ea typeface="Calibri"/>
                          <a:cs typeface="Times New Roman"/>
                        </a:rPr>
                        <a:t>10 – 10 = 0</a:t>
                      </a:r>
                    </a:p>
                    <a:p>
                      <a:pPr algn="ctr">
                        <a:lnSpc>
                          <a:spcPct val="115000"/>
                        </a:lnSpc>
                        <a:spcAft>
                          <a:spcPts val="0"/>
                        </a:spcAft>
                      </a:pPr>
                      <a:r>
                        <a:rPr lang="en-GB" sz="1100" dirty="0">
                          <a:effectLst/>
                          <a:latin typeface="Calibri"/>
                          <a:ea typeface="Calibri"/>
                          <a:cs typeface="Times New Roman"/>
                        </a:rPr>
                        <a:t>10</a:t>
                      </a:r>
                      <a:r>
                        <a:rPr lang="en-GB" sz="1100" baseline="0" dirty="0">
                          <a:effectLst/>
                          <a:latin typeface="Calibri"/>
                          <a:ea typeface="Calibri"/>
                          <a:cs typeface="Times New Roman"/>
                        </a:rPr>
                        <a:t> – 0 = 10</a:t>
                      </a:r>
                    </a:p>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r>
                        <a:rPr lang="en-GB" sz="1100" dirty="0">
                          <a:effectLst/>
                          <a:latin typeface="Calibri"/>
                          <a:ea typeface="Calibri"/>
                          <a:cs typeface="Times New Roman"/>
                        </a:rPr>
                        <a:t>1 + 9 = 10</a:t>
                      </a:r>
                    </a:p>
                    <a:p>
                      <a:pPr algn="ctr">
                        <a:lnSpc>
                          <a:spcPct val="115000"/>
                        </a:lnSpc>
                        <a:spcAft>
                          <a:spcPts val="0"/>
                        </a:spcAft>
                      </a:pPr>
                      <a:r>
                        <a:rPr lang="en-GB" sz="1100" dirty="0">
                          <a:effectLst/>
                          <a:latin typeface="Calibri"/>
                          <a:ea typeface="Calibri"/>
                          <a:cs typeface="Times New Roman"/>
                        </a:rPr>
                        <a:t>9</a:t>
                      </a:r>
                      <a:r>
                        <a:rPr lang="en-GB" sz="1100" baseline="0" dirty="0">
                          <a:effectLst/>
                          <a:latin typeface="Calibri"/>
                          <a:ea typeface="Calibri"/>
                          <a:cs typeface="Times New Roman"/>
                        </a:rPr>
                        <a:t> + 1 = 10</a:t>
                      </a:r>
                    </a:p>
                    <a:p>
                      <a:pPr algn="ctr">
                        <a:lnSpc>
                          <a:spcPct val="115000"/>
                        </a:lnSpc>
                        <a:spcAft>
                          <a:spcPts val="0"/>
                        </a:spcAft>
                      </a:pPr>
                      <a:r>
                        <a:rPr lang="en-GB" sz="1100" baseline="0" dirty="0">
                          <a:effectLst/>
                          <a:latin typeface="Calibri"/>
                          <a:ea typeface="Calibri"/>
                          <a:cs typeface="Times New Roman"/>
                        </a:rPr>
                        <a:t>10 – 9 = 1</a:t>
                      </a:r>
                    </a:p>
                    <a:p>
                      <a:pPr algn="ctr">
                        <a:lnSpc>
                          <a:spcPct val="115000"/>
                        </a:lnSpc>
                        <a:spcAft>
                          <a:spcPts val="0"/>
                        </a:spcAft>
                      </a:pPr>
                      <a:r>
                        <a:rPr lang="en-GB" sz="1100" baseline="0" dirty="0">
                          <a:effectLst/>
                          <a:latin typeface="Calibri"/>
                          <a:ea typeface="Calibri"/>
                          <a:cs typeface="Times New Roman"/>
                        </a:rPr>
                        <a:t>10 – 1 = 9</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a:effectLst/>
                          <a:latin typeface="Calibri"/>
                          <a:ea typeface="Calibri"/>
                          <a:cs typeface="Times New Roman"/>
                        </a:rPr>
                        <a:t>2 + 8 = 10</a:t>
                      </a:r>
                    </a:p>
                    <a:p>
                      <a:pPr algn="ctr">
                        <a:lnSpc>
                          <a:spcPct val="115000"/>
                        </a:lnSpc>
                        <a:spcAft>
                          <a:spcPts val="0"/>
                        </a:spcAft>
                      </a:pPr>
                      <a:r>
                        <a:rPr lang="en-GB" sz="1100" baseline="0" dirty="0">
                          <a:effectLst/>
                          <a:latin typeface="Calibri"/>
                          <a:ea typeface="Calibri"/>
                          <a:cs typeface="Times New Roman"/>
                        </a:rPr>
                        <a:t>8 + 2 = 10</a:t>
                      </a:r>
                    </a:p>
                    <a:p>
                      <a:pPr algn="ctr">
                        <a:lnSpc>
                          <a:spcPct val="115000"/>
                        </a:lnSpc>
                        <a:spcAft>
                          <a:spcPts val="0"/>
                        </a:spcAft>
                      </a:pPr>
                      <a:r>
                        <a:rPr lang="en-GB" sz="1100" baseline="0" dirty="0">
                          <a:effectLst/>
                          <a:latin typeface="Calibri"/>
                          <a:ea typeface="Calibri"/>
                          <a:cs typeface="Times New Roman"/>
                        </a:rPr>
                        <a:t>10 – 8 = 2</a:t>
                      </a:r>
                    </a:p>
                    <a:p>
                      <a:pPr algn="ctr">
                        <a:lnSpc>
                          <a:spcPct val="115000"/>
                        </a:lnSpc>
                        <a:spcAft>
                          <a:spcPts val="0"/>
                        </a:spcAft>
                      </a:pPr>
                      <a:r>
                        <a:rPr lang="en-GB" sz="1100" baseline="0" dirty="0">
                          <a:effectLst/>
                          <a:latin typeface="Calibri"/>
                          <a:ea typeface="Calibri"/>
                          <a:cs typeface="Times New Roman"/>
                        </a:rPr>
                        <a:t>10 – 2 = 8</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3 + 7 = 10</a:t>
                      </a:r>
                    </a:p>
                    <a:p>
                      <a:pPr algn="ctr">
                        <a:lnSpc>
                          <a:spcPct val="115000"/>
                        </a:lnSpc>
                        <a:spcAft>
                          <a:spcPts val="0"/>
                        </a:spcAft>
                      </a:pPr>
                      <a:r>
                        <a:rPr lang="en-GB" sz="1100" baseline="0" dirty="0">
                          <a:effectLst/>
                          <a:latin typeface="Calibri"/>
                          <a:ea typeface="Calibri"/>
                          <a:cs typeface="Times New Roman"/>
                        </a:rPr>
                        <a:t>7 + 3 = 10</a:t>
                      </a:r>
                    </a:p>
                    <a:p>
                      <a:pPr algn="ctr">
                        <a:lnSpc>
                          <a:spcPct val="115000"/>
                        </a:lnSpc>
                        <a:spcAft>
                          <a:spcPts val="0"/>
                        </a:spcAft>
                      </a:pPr>
                      <a:r>
                        <a:rPr lang="en-GB" sz="1100" baseline="0" dirty="0">
                          <a:effectLst/>
                          <a:latin typeface="Calibri"/>
                          <a:ea typeface="Calibri"/>
                          <a:cs typeface="Times New Roman"/>
                        </a:rPr>
                        <a:t>10 – 7 = 3</a:t>
                      </a:r>
                    </a:p>
                    <a:p>
                      <a:pPr algn="ctr">
                        <a:lnSpc>
                          <a:spcPct val="115000"/>
                        </a:lnSpc>
                        <a:spcAft>
                          <a:spcPts val="0"/>
                        </a:spcAft>
                      </a:pPr>
                      <a:r>
                        <a:rPr lang="en-GB" sz="1100" baseline="0" dirty="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4 + 6 = 10</a:t>
                      </a:r>
                    </a:p>
                    <a:p>
                      <a:pPr algn="ctr">
                        <a:lnSpc>
                          <a:spcPct val="115000"/>
                        </a:lnSpc>
                        <a:spcAft>
                          <a:spcPts val="0"/>
                        </a:spcAft>
                      </a:pPr>
                      <a:r>
                        <a:rPr lang="en-GB" sz="1100" dirty="0">
                          <a:effectLst/>
                          <a:latin typeface="Calibri"/>
                          <a:ea typeface="Calibri"/>
                          <a:cs typeface="Times New Roman"/>
                        </a:rPr>
                        <a:t>6</a:t>
                      </a:r>
                      <a:r>
                        <a:rPr lang="en-GB" sz="1100" baseline="0" dirty="0">
                          <a:effectLst/>
                          <a:latin typeface="Calibri"/>
                          <a:ea typeface="Calibri"/>
                          <a:cs typeface="Times New Roman"/>
                        </a:rPr>
                        <a:t> + 4 = 10</a:t>
                      </a:r>
                    </a:p>
                    <a:p>
                      <a:pPr algn="ctr">
                        <a:lnSpc>
                          <a:spcPct val="115000"/>
                        </a:lnSpc>
                        <a:spcAft>
                          <a:spcPts val="0"/>
                        </a:spcAft>
                      </a:pPr>
                      <a:r>
                        <a:rPr lang="en-GB" sz="1100" baseline="0" dirty="0">
                          <a:effectLst/>
                          <a:latin typeface="Calibri"/>
                          <a:ea typeface="Calibri"/>
                          <a:cs typeface="Times New Roman"/>
                        </a:rPr>
                        <a:t>10 – 6 = 4</a:t>
                      </a:r>
                    </a:p>
                    <a:p>
                      <a:pPr algn="ctr">
                        <a:lnSpc>
                          <a:spcPct val="115000"/>
                        </a:lnSpc>
                        <a:spcAft>
                          <a:spcPts val="0"/>
                        </a:spcAft>
                      </a:pPr>
                      <a:r>
                        <a:rPr lang="en-GB" sz="1100" baseline="0" dirty="0">
                          <a:effectLst/>
                          <a:latin typeface="Calibri"/>
                          <a:ea typeface="Calibri"/>
                          <a:cs typeface="Times New Roman"/>
                        </a:rPr>
                        <a:t>10 – 4 = 6</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5 + 5 = 10</a:t>
                      </a:r>
                    </a:p>
                    <a:p>
                      <a:pPr algn="ctr">
                        <a:lnSpc>
                          <a:spcPct val="115000"/>
                        </a:lnSpc>
                        <a:spcAft>
                          <a:spcPts val="0"/>
                        </a:spcAft>
                      </a:pPr>
                      <a:r>
                        <a:rPr lang="en-GB" sz="1100" baseline="0" dirty="0">
                          <a:effectLst/>
                          <a:latin typeface="Calibri"/>
                          <a:ea typeface="Calibri"/>
                          <a:cs typeface="Times New Roman"/>
                        </a:rPr>
                        <a:t>10 – 5 = 5</a:t>
                      </a: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a:t>Key Vocabulary</a:t>
            </a:r>
          </a:p>
          <a:p>
            <a:pPr algn="l"/>
            <a:r>
              <a:rPr lang="en-GB" b="0" u="none" dirty="0"/>
              <a:t>What is 3 </a:t>
            </a:r>
            <a:r>
              <a:rPr lang="en-GB" u="none" dirty="0"/>
              <a:t>add</a:t>
            </a:r>
            <a:r>
              <a:rPr lang="en-GB" b="0" u="none" dirty="0"/>
              <a:t> 2?</a:t>
            </a:r>
          </a:p>
          <a:p>
            <a:pPr algn="l"/>
            <a:r>
              <a:rPr lang="en-GB" b="0" u="none" dirty="0"/>
              <a:t>What is 2 </a:t>
            </a:r>
            <a:r>
              <a:rPr lang="en-GB" u="none" dirty="0"/>
              <a:t>plus</a:t>
            </a:r>
            <a:r>
              <a:rPr lang="en-GB" b="0" u="none" dirty="0"/>
              <a:t> 2?</a:t>
            </a:r>
          </a:p>
          <a:p>
            <a:pPr algn="l"/>
            <a:r>
              <a:rPr lang="en-GB" b="0" u="none" dirty="0"/>
              <a:t>What is 5 </a:t>
            </a:r>
            <a:r>
              <a:rPr lang="en-GB" u="none" dirty="0"/>
              <a:t>take away </a:t>
            </a:r>
            <a:r>
              <a:rPr lang="en-GB" b="0" u="none" dirty="0"/>
              <a:t>2?</a:t>
            </a:r>
          </a:p>
          <a:p>
            <a:pPr algn="l"/>
            <a:r>
              <a:rPr lang="en-GB" b="0" u="none" dirty="0"/>
              <a:t>What is 1 </a:t>
            </a:r>
            <a:r>
              <a:rPr lang="en-GB" u="none" dirty="0"/>
              <a:t>less than </a:t>
            </a:r>
            <a:r>
              <a:rPr lang="en-GB" b="0" u="none" dirty="0"/>
              <a:t>4?</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6 + ⃝ = 10 or 10 – ⃝ = 3.</a:t>
            </a:r>
          </a:p>
          <a:p>
            <a:endParaRPr lang="en-GB" dirty="0"/>
          </a:p>
        </p:txBody>
      </p:sp>
    </p:spTree>
    <p:extLst>
      <p:ext uri="{BB962C8B-B14F-4D97-AF65-F5344CB8AC3E}">
        <p14:creationId xmlns:p14="http://schemas.microsoft.com/office/powerpoint/2010/main" val="370012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Summer 1</a:t>
            </a:r>
          </a:p>
        </p:txBody>
      </p:sp>
      <p:sp>
        <p:nvSpPr>
          <p:cNvPr id="3" name="Text Placeholder 2"/>
          <p:cNvSpPr>
            <a:spLocks noGrp="1"/>
          </p:cNvSpPr>
          <p:nvPr>
            <p:ph type="body" sz="quarter" idx="11"/>
          </p:nvPr>
        </p:nvSpPr>
        <p:spPr/>
        <p:txBody>
          <a:bodyPr>
            <a:normAutofit/>
          </a:bodyPr>
          <a:lstStyle/>
          <a:p>
            <a:r>
              <a:rPr lang="en-GB" dirty="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Talk about time</a:t>
            </a:r>
            <a:r>
              <a:rPr lang="en-GB" altLang="en-US" dirty="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a:t>Play “What’s  the time Mr Wolf?”</a:t>
            </a:r>
            <a:r>
              <a:rPr lang="en-GB" altLang="en-US" dirty="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cs typeface="Arial" pitchFamily="34" charset="0"/>
              </a:rPr>
              <a:t>Read books about time</a:t>
            </a:r>
            <a:endParaRPr lang="en-GB" altLang="en-US" dirty="0"/>
          </a:p>
        </p:txBody>
      </p:sp>
      <p:sp>
        <p:nvSpPr>
          <p:cNvPr id="6" name="Text Placeholder 5"/>
          <p:cNvSpPr>
            <a:spLocks noGrp="1"/>
          </p:cNvSpPr>
          <p:nvPr>
            <p:ph type="body" sz="quarter" idx="14"/>
          </p:nvPr>
        </p:nvSpPr>
        <p:spPr>
          <a:xfrm>
            <a:off x="4365104" y="2555776"/>
            <a:ext cx="1876971" cy="1152128"/>
          </a:xfrm>
        </p:spPr>
        <p:txBody>
          <a:bodyPr/>
          <a:lstStyle/>
          <a:p>
            <a:r>
              <a:rPr lang="en-GB" dirty="0"/>
              <a:t>Key Vocabulary</a:t>
            </a:r>
          </a:p>
          <a:p>
            <a:pPr algn="l"/>
            <a:r>
              <a:rPr lang="en-GB" b="0" u="none" dirty="0"/>
              <a:t>Twelve </a:t>
            </a:r>
            <a:r>
              <a:rPr lang="en-GB" u="none" dirty="0"/>
              <a:t>o’clock</a:t>
            </a:r>
          </a:p>
          <a:p>
            <a:pPr algn="l"/>
            <a:r>
              <a:rPr lang="en-GB" u="none" dirty="0"/>
              <a:t>Half past</a:t>
            </a:r>
            <a:r>
              <a:rPr lang="en-GB" b="0" u="none" dirty="0"/>
              <a:t> two</a:t>
            </a:r>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a:t>Children need to be able to tell the time using a clock with hands. This target can be broken down into several steps.</a:t>
            </a:r>
          </a:p>
          <a:p>
            <a:r>
              <a:rPr lang="en-GB" dirty="0"/>
              <a:t>I can tell the time to the nearest hour.</a:t>
            </a:r>
          </a:p>
          <a:p>
            <a:r>
              <a:rPr lang="en-GB" dirty="0"/>
              <a:t>I can tell the time to the nearest half hour.</a:t>
            </a:r>
          </a:p>
          <a:p>
            <a:pPr marL="0" indent="0">
              <a:buNone/>
            </a:pPr>
            <a:endParaRPr lang="en-GB" dirty="0"/>
          </a:p>
        </p:txBody>
      </p:sp>
    </p:spTree>
    <p:extLst>
      <p:ext uri="{BB962C8B-B14F-4D97-AF65-F5344CB8AC3E}">
        <p14:creationId xmlns:p14="http://schemas.microsoft.com/office/powerpoint/2010/main" val="2593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Summer 2</a:t>
            </a:r>
          </a:p>
        </p:txBody>
      </p:sp>
      <p:sp>
        <p:nvSpPr>
          <p:cNvPr id="3" name="Text Placeholder 2"/>
          <p:cNvSpPr>
            <a:spLocks noGrp="1"/>
          </p:cNvSpPr>
          <p:nvPr>
            <p:ph type="body" sz="quarter" idx="11"/>
          </p:nvPr>
        </p:nvSpPr>
        <p:spPr/>
        <p:txBody>
          <a:bodyPr/>
          <a:lstStyle/>
          <a:p>
            <a:r>
              <a:rPr lang="en-GB" dirty="0"/>
              <a:t>I know number bonds for each number to 10.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612409436"/>
              </p:ext>
            </p:extLst>
          </p:nvPr>
        </p:nvGraphicFramePr>
        <p:xfrm>
          <a:off x="719138" y="2555877"/>
          <a:ext cx="3390900" cy="230212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109343">
                <a:tc>
                  <a:txBody>
                    <a:bodyPr/>
                    <a:lstStyle/>
                    <a:p>
                      <a:pPr algn="ctr">
                        <a:lnSpc>
                          <a:spcPct val="115000"/>
                        </a:lnSpc>
                        <a:spcAft>
                          <a:spcPts val="0"/>
                        </a:spcAft>
                      </a:pPr>
                      <a:r>
                        <a:rPr lang="en-GB" sz="1100" dirty="0">
                          <a:effectLst/>
                          <a:latin typeface="Calibri"/>
                          <a:ea typeface="Calibri"/>
                          <a:cs typeface="Times New Roman"/>
                        </a:rPr>
                        <a:t>0</a:t>
                      </a:r>
                      <a:r>
                        <a:rPr lang="en-GB" sz="1100" baseline="0" dirty="0">
                          <a:effectLst/>
                          <a:latin typeface="Calibri"/>
                          <a:ea typeface="Calibri"/>
                          <a:cs typeface="Times New Roman"/>
                        </a:rPr>
                        <a:t> + 7 = 7</a:t>
                      </a:r>
                    </a:p>
                    <a:p>
                      <a:pPr algn="ctr">
                        <a:lnSpc>
                          <a:spcPct val="115000"/>
                        </a:lnSpc>
                        <a:spcAft>
                          <a:spcPts val="0"/>
                        </a:spcAft>
                      </a:pPr>
                      <a:r>
                        <a:rPr lang="en-GB" sz="1100" baseline="0" dirty="0">
                          <a:effectLst/>
                          <a:latin typeface="Calibri"/>
                          <a:ea typeface="Calibri"/>
                          <a:cs typeface="Times New Roman"/>
                        </a:rPr>
                        <a:t>1 + 6 = 7</a:t>
                      </a:r>
                    </a:p>
                    <a:p>
                      <a:pPr algn="ctr">
                        <a:lnSpc>
                          <a:spcPct val="115000"/>
                        </a:lnSpc>
                        <a:spcAft>
                          <a:spcPts val="0"/>
                        </a:spcAft>
                      </a:pPr>
                      <a:r>
                        <a:rPr lang="en-GB" sz="1100" baseline="0" dirty="0">
                          <a:effectLst/>
                          <a:latin typeface="Calibri"/>
                          <a:ea typeface="Calibri"/>
                          <a:cs typeface="Times New Roman"/>
                        </a:rPr>
                        <a:t>2 + 5 = 7</a:t>
                      </a:r>
                    </a:p>
                    <a:p>
                      <a:pPr algn="ctr">
                        <a:lnSpc>
                          <a:spcPct val="115000"/>
                        </a:lnSpc>
                        <a:spcAft>
                          <a:spcPts val="0"/>
                        </a:spcAft>
                      </a:pPr>
                      <a:r>
                        <a:rPr lang="en-GB" sz="1100" baseline="0" dirty="0">
                          <a:effectLst/>
                          <a:latin typeface="Calibri"/>
                          <a:ea typeface="Calibri"/>
                          <a:cs typeface="Times New Roman"/>
                        </a:rPr>
                        <a:t>3 + 4 = 7</a:t>
                      </a:r>
                    </a:p>
                    <a:p>
                      <a:pPr algn="ctr">
                        <a:lnSpc>
                          <a:spcPct val="115000"/>
                        </a:lnSpc>
                        <a:spcAft>
                          <a:spcPts val="0"/>
                        </a:spcAft>
                      </a:pPr>
                      <a:r>
                        <a:rPr lang="en-GB" sz="1100" baseline="0" dirty="0">
                          <a:effectLst/>
                          <a:latin typeface="Calibri"/>
                          <a:ea typeface="Calibri"/>
                          <a:cs typeface="Times New Roman"/>
                        </a:rPr>
                        <a:t>4 + 3 = 7</a:t>
                      </a:r>
                    </a:p>
                    <a:p>
                      <a:pPr algn="ctr">
                        <a:lnSpc>
                          <a:spcPct val="115000"/>
                        </a:lnSpc>
                        <a:spcAft>
                          <a:spcPts val="0"/>
                        </a:spcAft>
                      </a:pPr>
                      <a:r>
                        <a:rPr lang="en-GB" sz="1100" baseline="0" dirty="0">
                          <a:effectLst/>
                          <a:latin typeface="Calibri"/>
                          <a:ea typeface="Calibri"/>
                          <a:cs typeface="Times New Roman"/>
                        </a:rPr>
                        <a:t>5 + 2 = 7</a:t>
                      </a:r>
                    </a:p>
                    <a:p>
                      <a:pPr algn="ctr">
                        <a:lnSpc>
                          <a:spcPct val="115000"/>
                        </a:lnSpc>
                        <a:spcAft>
                          <a:spcPts val="0"/>
                        </a:spcAft>
                      </a:pPr>
                      <a:r>
                        <a:rPr lang="en-GB" sz="1100" baseline="0" dirty="0">
                          <a:effectLst/>
                          <a:latin typeface="Calibri"/>
                          <a:ea typeface="Calibri"/>
                          <a:cs typeface="Times New Roman"/>
                        </a:rPr>
                        <a:t>6 + 2 = 8</a:t>
                      </a:r>
                    </a:p>
                    <a:p>
                      <a:pPr algn="ctr">
                        <a:lnSpc>
                          <a:spcPct val="115000"/>
                        </a:lnSpc>
                        <a:spcAft>
                          <a:spcPts val="0"/>
                        </a:spcAft>
                      </a:pPr>
                      <a:r>
                        <a:rPr lang="en-GB" sz="1100" baseline="0" dirty="0">
                          <a:effectLst/>
                          <a:latin typeface="Calibri"/>
                          <a:ea typeface="Calibri"/>
                          <a:cs typeface="Times New Roman"/>
                        </a:rPr>
                        <a:t>7 + 1 = 8</a:t>
                      </a:r>
                    </a:p>
                    <a:p>
                      <a:pPr algn="ctr">
                        <a:lnSpc>
                          <a:spcPct val="115000"/>
                        </a:lnSpc>
                        <a:spcAft>
                          <a:spcPts val="0"/>
                        </a:spcAft>
                      </a:pPr>
                      <a:r>
                        <a:rPr lang="en-GB" sz="1100" baseline="0" dirty="0">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0 + 8 = 8</a:t>
                      </a:r>
                    </a:p>
                    <a:p>
                      <a:pPr algn="ctr">
                        <a:lnSpc>
                          <a:spcPct val="115000"/>
                        </a:lnSpc>
                        <a:spcAft>
                          <a:spcPts val="0"/>
                        </a:spcAft>
                      </a:pPr>
                      <a:r>
                        <a:rPr lang="en-GB" sz="1100" dirty="0">
                          <a:effectLst/>
                          <a:latin typeface="Calibri"/>
                          <a:ea typeface="Calibri"/>
                          <a:cs typeface="Times New Roman"/>
                        </a:rPr>
                        <a:t>1 + 7 = 8</a:t>
                      </a:r>
                    </a:p>
                    <a:p>
                      <a:pPr algn="ctr">
                        <a:lnSpc>
                          <a:spcPct val="115000"/>
                        </a:lnSpc>
                        <a:spcAft>
                          <a:spcPts val="0"/>
                        </a:spcAft>
                      </a:pPr>
                      <a:r>
                        <a:rPr lang="en-GB" sz="1100" dirty="0">
                          <a:effectLst/>
                          <a:latin typeface="Calibri"/>
                          <a:ea typeface="Calibri"/>
                          <a:cs typeface="Times New Roman"/>
                        </a:rPr>
                        <a:t>2</a:t>
                      </a:r>
                      <a:r>
                        <a:rPr lang="en-GB" sz="1100" baseline="0" dirty="0">
                          <a:effectLst/>
                          <a:latin typeface="Calibri"/>
                          <a:ea typeface="Calibri"/>
                          <a:cs typeface="Times New Roman"/>
                        </a:rPr>
                        <a:t> + 6 = 8</a:t>
                      </a:r>
                    </a:p>
                    <a:p>
                      <a:pPr algn="ctr">
                        <a:lnSpc>
                          <a:spcPct val="115000"/>
                        </a:lnSpc>
                        <a:spcAft>
                          <a:spcPts val="0"/>
                        </a:spcAft>
                      </a:pPr>
                      <a:r>
                        <a:rPr lang="en-GB" sz="1100" baseline="0" dirty="0">
                          <a:effectLst/>
                          <a:latin typeface="Calibri"/>
                          <a:ea typeface="Calibri"/>
                          <a:cs typeface="Times New Roman"/>
                        </a:rPr>
                        <a:t>3 + 5 = 8</a:t>
                      </a:r>
                    </a:p>
                    <a:p>
                      <a:pPr algn="ctr">
                        <a:lnSpc>
                          <a:spcPct val="115000"/>
                        </a:lnSpc>
                        <a:spcAft>
                          <a:spcPts val="0"/>
                        </a:spcAft>
                      </a:pPr>
                      <a:r>
                        <a:rPr lang="en-GB" sz="1100" baseline="0" dirty="0">
                          <a:effectLst/>
                          <a:latin typeface="Calibri"/>
                          <a:ea typeface="Calibri"/>
                          <a:cs typeface="Times New Roman"/>
                        </a:rPr>
                        <a:t>4 + 4  = 8</a:t>
                      </a:r>
                    </a:p>
                    <a:p>
                      <a:pPr algn="ctr">
                        <a:lnSpc>
                          <a:spcPct val="115000"/>
                        </a:lnSpc>
                        <a:spcAft>
                          <a:spcPts val="0"/>
                        </a:spcAft>
                      </a:pPr>
                      <a:r>
                        <a:rPr lang="en-GB" sz="1100" baseline="0" dirty="0">
                          <a:effectLst/>
                          <a:latin typeface="Calibri"/>
                          <a:ea typeface="Calibri"/>
                          <a:cs typeface="Times New Roman"/>
                        </a:rPr>
                        <a:t>5 + 3 = 8</a:t>
                      </a:r>
                    </a:p>
                    <a:p>
                      <a:pPr algn="ctr">
                        <a:lnSpc>
                          <a:spcPct val="115000"/>
                        </a:lnSpc>
                        <a:spcAft>
                          <a:spcPts val="0"/>
                        </a:spcAft>
                      </a:pPr>
                      <a:r>
                        <a:rPr lang="en-GB" sz="1100" baseline="0" dirty="0">
                          <a:effectLst/>
                          <a:latin typeface="Calibri"/>
                          <a:ea typeface="Calibri"/>
                          <a:cs typeface="Times New Roman"/>
                        </a:rPr>
                        <a:t>6 + 2 = 8</a:t>
                      </a:r>
                    </a:p>
                    <a:p>
                      <a:pPr algn="ctr">
                        <a:lnSpc>
                          <a:spcPct val="115000"/>
                        </a:lnSpc>
                        <a:spcAft>
                          <a:spcPts val="0"/>
                        </a:spcAft>
                      </a:pPr>
                      <a:r>
                        <a:rPr lang="en-GB" sz="1100" baseline="0" dirty="0">
                          <a:effectLst/>
                          <a:latin typeface="Calibri"/>
                          <a:ea typeface="Calibri"/>
                          <a:cs typeface="Times New Roman"/>
                        </a:rPr>
                        <a:t>7 + 1 = 8</a:t>
                      </a:r>
                    </a:p>
                    <a:p>
                      <a:pPr algn="ctr">
                        <a:lnSpc>
                          <a:spcPct val="115000"/>
                        </a:lnSpc>
                        <a:spcAft>
                          <a:spcPts val="0"/>
                        </a:spcAft>
                      </a:pPr>
                      <a:r>
                        <a:rPr lang="en-GB" sz="1100" baseline="0" dirty="0">
                          <a:effectLst/>
                          <a:latin typeface="Calibri"/>
                          <a:ea typeface="Calibri"/>
                          <a:cs typeface="Times New Roman"/>
                        </a:rPr>
                        <a:t>8 + 0 = 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0 + 9</a:t>
                      </a:r>
                      <a:r>
                        <a:rPr lang="en-GB" sz="1100" baseline="0" dirty="0">
                          <a:effectLst/>
                          <a:latin typeface="Calibri"/>
                          <a:ea typeface="Calibri"/>
                          <a:cs typeface="Times New Roman"/>
                        </a:rPr>
                        <a:t> = 9</a:t>
                      </a:r>
                    </a:p>
                    <a:p>
                      <a:pPr algn="ctr">
                        <a:lnSpc>
                          <a:spcPct val="115000"/>
                        </a:lnSpc>
                        <a:spcAft>
                          <a:spcPts val="0"/>
                        </a:spcAft>
                      </a:pPr>
                      <a:r>
                        <a:rPr lang="en-GB" sz="1100" baseline="0" dirty="0">
                          <a:effectLst/>
                          <a:latin typeface="Calibri"/>
                          <a:ea typeface="Calibri"/>
                          <a:cs typeface="Times New Roman"/>
                        </a:rPr>
                        <a:t>1 + 8 = 9</a:t>
                      </a:r>
                    </a:p>
                    <a:p>
                      <a:pPr algn="ctr">
                        <a:lnSpc>
                          <a:spcPct val="115000"/>
                        </a:lnSpc>
                        <a:spcAft>
                          <a:spcPts val="0"/>
                        </a:spcAft>
                      </a:pPr>
                      <a:r>
                        <a:rPr lang="en-GB" sz="1100" baseline="0" dirty="0">
                          <a:effectLst/>
                          <a:latin typeface="Calibri"/>
                          <a:ea typeface="Calibri"/>
                          <a:cs typeface="Times New Roman"/>
                        </a:rPr>
                        <a:t>2 + 7 = 9</a:t>
                      </a:r>
                    </a:p>
                    <a:p>
                      <a:pPr algn="ctr">
                        <a:lnSpc>
                          <a:spcPct val="115000"/>
                        </a:lnSpc>
                        <a:spcAft>
                          <a:spcPts val="0"/>
                        </a:spcAft>
                      </a:pPr>
                      <a:r>
                        <a:rPr lang="en-GB" sz="1100" baseline="0" dirty="0">
                          <a:effectLst/>
                          <a:latin typeface="Calibri"/>
                          <a:ea typeface="Calibri"/>
                          <a:cs typeface="Times New Roman"/>
                        </a:rPr>
                        <a:t>3 + 6 = 9</a:t>
                      </a:r>
                    </a:p>
                    <a:p>
                      <a:pPr algn="ctr">
                        <a:lnSpc>
                          <a:spcPct val="115000"/>
                        </a:lnSpc>
                        <a:spcAft>
                          <a:spcPts val="0"/>
                        </a:spcAft>
                      </a:pPr>
                      <a:r>
                        <a:rPr lang="en-GB" sz="1100" baseline="0" dirty="0">
                          <a:effectLst/>
                          <a:latin typeface="Calibri"/>
                          <a:ea typeface="Calibri"/>
                          <a:cs typeface="Times New Roman"/>
                        </a:rPr>
                        <a:t>4 + 5 = 9</a:t>
                      </a:r>
                    </a:p>
                    <a:p>
                      <a:pPr algn="ctr">
                        <a:lnSpc>
                          <a:spcPct val="115000"/>
                        </a:lnSpc>
                        <a:spcAft>
                          <a:spcPts val="0"/>
                        </a:spcAft>
                      </a:pPr>
                      <a:r>
                        <a:rPr lang="en-GB" sz="1100" baseline="0" dirty="0">
                          <a:effectLst/>
                          <a:latin typeface="Calibri"/>
                          <a:ea typeface="Calibri"/>
                          <a:cs typeface="Times New Roman"/>
                        </a:rPr>
                        <a:t>5 + 4 = 9</a:t>
                      </a:r>
                    </a:p>
                    <a:p>
                      <a:pPr algn="ctr">
                        <a:lnSpc>
                          <a:spcPct val="115000"/>
                        </a:lnSpc>
                        <a:spcAft>
                          <a:spcPts val="0"/>
                        </a:spcAft>
                      </a:pPr>
                      <a:r>
                        <a:rPr lang="en-GB" sz="1100" baseline="0" dirty="0">
                          <a:effectLst/>
                          <a:latin typeface="Calibri"/>
                          <a:ea typeface="Calibri"/>
                          <a:cs typeface="Times New Roman"/>
                        </a:rPr>
                        <a:t>6 + 3 = 9</a:t>
                      </a:r>
                    </a:p>
                    <a:p>
                      <a:pPr algn="ctr">
                        <a:lnSpc>
                          <a:spcPct val="115000"/>
                        </a:lnSpc>
                        <a:spcAft>
                          <a:spcPts val="0"/>
                        </a:spcAft>
                      </a:pPr>
                      <a:r>
                        <a:rPr lang="en-GB" sz="1100" baseline="0" dirty="0">
                          <a:effectLst/>
                          <a:latin typeface="Calibri"/>
                          <a:ea typeface="Calibri"/>
                          <a:cs typeface="Times New Roman"/>
                        </a:rPr>
                        <a:t>7 + 2 = 9</a:t>
                      </a:r>
                    </a:p>
                    <a:p>
                      <a:pPr algn="ctr">
                        <a:lnSpc>
                          <a:spcPct val="115000"/>
                        </a:lnSpc>
                        <a:spcAft>
                          <a:spcPts val="0"/>
                        </a:spcAft>
                      </a:pPr>
                      <a:r>
                        <a:rPr lang="en-GB" sz="1100" baseline="0" dirty="0">
                          <a:effectLst/>
                          <a:latin typeface="Calibri"/>
                          <a:ea typeface="Calibri"/>
                          <a:cs typeface="Times New Roman"/>
                        </a:rPr>
                        <a:t>8 + 1 = 9</a:t>
                      </a:r>
                    </a:p>
                    <a:p>
                      <a:pPr algn="ctr">
                        <a:lnSpc>
                          <a:spcPct val="115000"/>
                        </a:lnSpc>
                        <a:spcAft>
                          <a:spcPts val="0"/>
                        </a:spcAft>
                      </a:pPr>
                      <a:r>
                        <a:rPr lang="en-GB" sz="1100" baseline="0" dirty="0">
                          <a:effectLst/>
                          <a:latin typeface="Calibri"/>
                          <a:ea typeface="Calibri"/>
                          <a:cs typeface="Times New Roman"/>
                        </a:rPr>
                        <a:t>9 + 0 = 9</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0 + 10 = 10</a:t>
                      </a:r>
                    </a:p>
                    <a:p>
                      <a:pPr algn="ctr">
                        <a:lnSpc>
                          <a:spcPct val="115000"/>
                        </a:lnSpc>
                        <a:spcAft>
                          <a:spcPts val="0"/>
                        </a:spcAft>
                      </a:pPr>
                      <a:r>
                        <a:rPr lang="en-GB" sz="1100" baseline="0" dirty="0">
                          <a:effectLst/>
                          <a:latin typeface="Calibri"/>
                          <a:ea typeface="Calibri"/>
                          <a:cs typeface="Times New Roman"/>
                        </a:rPr>
                        <a:t>1 + 9 = 10</a:t>
                      </a:r>
                    </a:p>
                    <a:p>
                      <a:pPr algn="ctr">
                        <a:lnSpc>
                          <a:spcPct val="115000"/>
                        </a:lnSpc>
                        <a:spcAft>
                          <a:spcPts val="0"/>
                        </a:spcAft>
                      </a:pPr>
                      <a:r>
                        <a:rPr lang="en-GB" sz="1100" baseline="0" dirty="0">
                          <a:effectLst/>
                          <a:latin typeface="Calibri"/>
                          <a:ea typeface="Calibri"/>
                          <a:cs typeface="Times New Roman"/>
                        </a:rPr>
                        <a:t>2 + 8 = 10</a:t>
                      </a:r>
                    </a:p>
                    <a:p>
                      <a:pPr algn="ctr">
                        <a:lnSpc>
                          <a:spcPct val="115000"/>
                        </a:lnSpc>
                        <a:spcAft>
                          <a:spcPts val="0"/>
                        </a:spcAft>
                      </a:pPr>
                      <a:r>
                        <a:rPr lang="en-GB" sz="1100" baseline="0" dirty="0">
                          <a:effectLst/>
                          <a:latin typeface="Calibri"/>
                          <a:ea typeface="Calibri"/>
                          <a:cs typeface="Times New Roman"/>
                        </a:rPr>
                        <a:t>3 + 7 = 10</a:t>
                      </a:r>
                    </a:p>
                    <a:p>
                      <a:pPr algn="ctr">
                        <a:lnSpc>
                          <a:spcPct val="115000"/>
                        </a:lnSpc>
                        <a:spcAft>
                          <a:spcPts val="0"/>
                        </a:spcAft>
                      </a:pPr>
                      <a:r>
                        <a:rPr lang="en-GB" sz="1100" baseline="0" dirty="0">
                          <a:effectLst/>
                          <a:latin typeface="Calibri"/>
                          <a:ea typeface="Calibri"/>
                          <a:cs typeface="Times New Roman"/>
                        </a:rPr>
                        <a:t>4 + 6 = 10</a:t>
                      </a:r>
                    </a:p>
                    <a:p>
                      <a:pPr algn="ctr">
                        <a:lnSpc>
                          <a:spcPct val="115000"/>
                        </a:lnSpc>
                        <a:spcAft>
                          <a:spcPts val="0"/>
                        </a:spcAft>
                      </a:pPr>
                      <a:r>
                        <a:rPr lang="en-GB" sz="1100" baseline="0" dirty="0">
                          <a:effectLst/>
                          <a:latin typeface="Calibri"/>
                          <a:ea typeface="Calibri"/>
                          <a:cs typeface="Times New Roman"/>
                        </a:rPr>
                        <a:t>5 + 5 = 10</a:t>
                      </a:r>
                    </a:p>
                    <a:p>
                      <a:pPr algn="ctr">
                        <a:lnSpc>
                          <a:spcPct val="115000"/>
                        </a:lnSpc>
                        <a:spcAft>
                          <a:spcPts val="0"/>
                        </a:spcAft>
                      </a:pPr>
                      <a:r>
                        <a:rPr lang="en-GB" sz="1100" baseline="0" dirty="0">
                          <a:effectLst/>
                          <a:latin typeface="Calibri"/>
                          <a:ea typeface="Calibri"/>
                          <a:cs typeface="Times New Roman"/>
                        </a:rPr>
                        <a:t>6 + 4 = 10</a:t>
                      </a:r>
                    </a:p>
                    <a:p>
                      <a:pPr algn="ctr">
                        <a:lnSpc>
                          <a:spcPct val="115000"/>
                        </a:lnSpc>
                        <a:spcAft>
                          <a:spcPts val="0"/>
                        </a:spcAft>
                      </a:pPr>
                      <a:r>
                        <a:rPr lang="en-GB" sz="1100" baseline="0" dirty="0">
                          <a:effectLst/>
                          <a:latin typeface="Calibri"/>
                          <a:ea typeface="Calibri"/>
                          <a:cs typeface="Times New Roman"/>
                        </a:rPr>
                        <a:t>7 + 3 = 10</a:t>
                      </a:r>
                    </a:p>
                    <a:p>
                      <a:pPr algn="ctr">
                        <a:lnSpc>
                          <a:spcPct val="115000"/>
                        </a:lnSpc>
                        <a:spcAft>
                          <a:spcPts val="0"/>
                        </a:spcAft>
                      </a:pPr>
                      <a:r>
                        <a:rPr lang="en-GB" sz="1100" baseline="0" dirty="0">
                          <a:effectLst/>
                          <a:latin typeface="Calibri"/>
                          <a:ea typeface="Calibri"/>
                          <a:cs typeface="Times New Roman"/>
                        </a:rPr>
                        <a:t>8 + 2 = 10</a:t>
                      </a:r>
                    </a:p>
                    <a:p>
                      <a:pPr algn="ctr">
                        <a:lnSpc>
                          <a:spcPct val="115000"/>
                        </a:lnSpc>
                        <a:spcAft>
                          <a:spcPts val="0"/>
                        </a:spcAft>
                      </a:pPr>
                      <a:r>
                        <a:rPr lang="en-GB" sz="1100" baseline="0" dirty="0">
                          <a:effectLst/>
                          <a:latin typeface="Calibri"/>
                          <a:ea typeface="Calibri"/>
                          <a:cs typeface="Times New Roman"/>
                        </a:rPr>
                        <a:t>9 + 1 = 10</a:t>
                      </a:r>
                    </a:p>
                    <a:p>
                      <a:pPr algn="ctr">
                        <a:lnSpc>
                          <a:spcPct val="115000"/>
                        </a:lnSpc>
                        <a:spcAft>
                          <a:spcPts val="0"/>
                        </a:spcAft>
                      </a:pPr>
                      <a:r>
                        <a:rPr lang="en-GB" sz="1100" baseline="0" dirty="0">
                          <a:effectLst/>
                          <a:latin typeface="Calibri"/>
                          <a:ea typeface="Calibri"/>
                          <a:cs typeface="Times New Roman"/>
                        </a:rPr>
                        <a:t>10 + 0 = 10</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a:t>Key Vocabulary</a:t>
            </a:r>
          </a:p>
          <a:p>
            <a:pPr algn="l"/>
            <a:r>
              <a:rPr lang="en-GB" b="0" u="none" dirty="0"/>
              <a:t>What do I </a:t>
            </a:r>
            <a:r>
              <a:rPr lang="en-GB" u="none" dirty="0"/>
              <a:t>add </a:t>
            </a:r>
            <a:r>
              <a:rPr lang="en-GB" b="0" u="none" dirty="0"/>
              <a:t>to 5 to make 10?</a:t>
            </a:r>
          </a:p>
          <a:p>
            <a:pPr algn="l"/>
            <a:r>
              <a:rPr lang="en-GB" b="0" u="none" dirty="0"/>
              <a:t>What is 10 </a:t>
            </a:r>
            <a:r>
              <a:rPr lang="en-GB" u="none" dirty="0"/>
              <a:t>take away </a:t>
            </a:r>
            <a:r>
              <a:rPr lang="en-GB" b="0" u="none" dirty="0"/>
              <a:t>6?</a:t>
            </a:r>
          </a:p>
          <a:p>
            <a:pPr algn="l"/>
            <a:r>
              <a:rPr lang="en-GB" b="0" u="none" dirty="0"/>
              <a:t>What is 3 </a:t>
            </a:r>
            <a:r>
              <a:rPr lang="en-GB" u="none" dirty="0"/>
              <a:t>less than </a:t>
            </a:r>
            <a:r>
              <a:rPr lang="en-GB" b="0" u="none" dirty="0"/>
              <a:t>10?</a:t>
            </a:r>
          </a:p>
          <a:p>
            <a:pPr algn="l"/>
            <a:r>
              <a:rPr lang="en-GB" u="none" dirty="0"/>
              <a:t>How many more </a:t>
            </a:r>
            <a:r>
              <a:rPr lang="en-GB" b="0" u="none" dirty="0"/>
              <a:t>than 2 is 10?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1 + ⃝ = 10 or 9 – ⃝ = 8.</a:t>
            </a:r>
          </a:p>
          <a:p>
            <a:endParaRPr lang="en-GB" dirty="0"/>
          </a:p>
        </p:txBody>
      </p:sp>
    </p:spTree>
    <p:extLst>
      <p:ext uri="{BB962C8B-B14F-4D97-AF65-F5344CB8AC3E}">
        <p14:creationId xmlns:p14="http://schemas.microsoft.com/office/powerpoint/2010/main" val="29495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Autumn 1</a:t>
            </a:r>
          </a:p>
        </p:txBody>
      </p:sp>
      <p:sp>
        <p:nvSpPr>
          <p:cNvPr id="3" name="Text Placeholder 2"/>
          <p:cNvSpPr>
            <a:spLocks noGrp="1"/>
          </p:cNvSpPr>
          <p:nvPr>
            <p:ph type="body" sz="quarter" idx="11"/>
          </p:nvPr>
        </p:nvSpPr>
        <p:spPr/>
        <p:txBody>
          <a:bodyPr/>
          <a:lstStyle/>
          <a:p>
            <a:r>
              <a:rPr lang="en-GB" dirty="0"/>
              <a:t>I know number bonds to 20.</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 </a:t>
            </a:r>
            <a:r>
              <a:rPr lang="en-GB" altLang="en-US" dirty="0">
                <a:ea typeface="Calibri" pitchFamily="34" charset="0"/>
                <a:cs typeface="Times New Roman" pitchFamily="18" charset="0"/>
              </a:rPr>
              <a:t>– Use number bonds to 10 (e.g. 7 + 3 = 10) to work out related number bonds to 20 (e.g. 17 + 3 =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practical resources</a:t>
            </a:r>
            <a:r>
              <a:rPr lang="en-GB" altLang="en-US" dirty="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Make a poster</a:t>
            </a:r>
            <a:r>
              <a:rPr lang="en-GB" altLang="en-US" dirty="0">
                <a:cs typeface="Times New Roman" pitchFamily="18" charset="0"/>
              </a:rPr>
              <a:t> – We use </a:t>
            </a:r>
            <a:r>
              <a:rPr lang="en-GB" altLang="en-US" dirty="0" err="1">
                <a:cs typeface="Times New Roman" pitchFamily="18" charset="0"/>
              </a:rPr>
              <a:t>Numicon</a:t>
            </a:r>
            <a:r>
              <a:rPr lang="en-GB" altLang="en-US" dirty="0">
                <a:cs typeface="Times New Roman" pitchFamily="18" charset="0"/>
              </a:rPr>
              <a:t> at school. You can find pictures of the </a:t>
            </a:r>
            <a:r>
              <a:rPr lang="en-GB" altLang="en-US" dirty="0" err="1">
                <a:cs typeface="Times New Roman" pitchFamily="18" charset="0"/>
              </a:rPr>
              <a:t>Numicon</a:t>
            </a:r>
            <a:r>
              <a:rPr lang="en-GB" altLang="en-US" dirty="0">
                <a:cs typeface="Times New Roman" pitchFamily="18" charset="0"/>
              </a:rPr>
              <a:t> shapes here: bit.ly/</a:t>
            </a:r>
            <a:r>
              <a:rPr lang="en-GB" altLang="en-US" dirty="0" err="1">
                <a:cs typeface="Times New Roman" pitchFamily="18" charset="0"/>
              </a:rPr>
              <a:t>NumiconPictures</a:t>
            </a:r>
            <a:r>
              <a:rPr lang="en-GB" altLang="en-US" dirty="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You can play number bond pairs online at </a:t>
            </a:r>
            <a:r>
              <a:rPr lang="en-GB" altLang="en-US" dirty="0">
                <a:cs typeface="Times New Roman" pitchFamily="18" charset="0"/>
                <a:hlinkClick r:id="rId2"/>
              </a:rPr>
              <a:t>www.conkermaths.com</a:t>
            </a:r>
            <a:r>
              <a:rPr lang="en-GB" altLang="en-US" dirty="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09343"/>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109343">
                <a:tc>
                  <a:txBody>
                    <a:bodyPr/>
                    <a:lstStyle/>
                    <a:p>
                      <a:pPr algn="ctr">
                        <a:lnSpc>
                          <a:spcPct val="115000"/>
                        </a:lnSpc>
                        <a:spcAft>
                          <a:spcPts val="0"/>
                        </a:spcAft>
                      </a:pPr>
                      <a:r>
                        <a:rPr lang="en-GB" sz="1100" dirty="0">
                          <a:effectLst/>
                          <a:latin typeface="Calibri"/>
                          <a:ea typeface="Calibri"/>
                          <a:cs typeface="Times New Roman"/>
                        </a:rPr>
                        <a:t>0</a:t>
                      </a:r>
                      <a:r>
                        <a:rPr lang="en-GB" sz="1100" baseline="0" dirty="0">
                          <a:effectLst/>
                          <a:latin typeface="Calibri"/>
                          <a:ea typeface="Calibri"/>
                          <a:cs typeface="Times New Roman"/>
                        </a:rPr>
                        <a:t> + 20 = 20</a:t>
                      </a:r>
                    </a:p>
                    <a:p>
                      <a:pPr algn="ctr">
                        <a:lnSpc>
                          <a:spcPct val="115000"/>
                        </a:lnSpc>
                        <a:spcAft>
                          <a:spcPts val="0"/>
                        </a:spcAft>
                      </a:pPr>
                      <a:r>
                        <a:rPr lang="en-GB" sz="1100" baseline="0" dirty="0">
                          <a:effectLst/>
                          <a:latin typeface="Calibri"/>
                          <a:ea typeface="Calibri"/>
                          <a:cs typeface="Times New Roman"/>
                        </a:rPr>
                        <a:t>1 + 19 = 20</a:t>
                      </a:r>
                    </a:p>
                    <a:p>
                      <a:pPr algn="ctr">
                        <a:lnSpc>
                          <a:spcPct val="115000"/>
                        </a:lnSpc>
                        <a:spcAft>
                          <a:spcPts val="0"/>
                        </a:spcAft>
                      </a:pPr>
                      <a:r>
                        <a:rPr lang="en-GB" sz="1100" baseline="0" dirty="0">
                          <a:effectLst/>
                          <a:latin typeface="Calibri"/>
                          <a:ea typeface="Calibri"/>
                          <a:cs typeface="Times New Roman"/>
                        </a:rPr>
                        <a:t>2 + 18 = 20</a:t>
                      </a:r>
                    </a:p>
                    <a:p>
                      <a:pPr algn="ctr">
                        <a:lnSpc>
                          <a:spcPct val="115000"/>
                        </a:lnSpc>
                        <a:spcAft>
                          <a:spcPts val="0"/>
                        </a:spcAft>
                      </a:pPr>
                      <a:r>
                        <a:rPr lang="en-GB" sz="1100" baseline="0" dirty="0">
                          <a:effectLst/>
                          <a:latin typeface="Calibri"/>
                          <a:ea typeface="Calibri"/>
                          <a:cs typeface="Times New Roman"/>
                        </a:rPr>
                        <a:t>3 + 17 = 20</a:t>
                      </a:r>
                    </a:p>
                    <a:p>
                      <a:pPr algn="ctr">
                        <a:lnSpc>
                          <a:spcPct val="115000"/>
                        </a:lnSpc>
                        <a:spcAft>
                          <a:spcPts val="0"/>
                        </a:spcAft>
                      </a:pPr>
                      <a:r>
                        <a:rPr lang="en-GB" sz="1100" baseline="0" dirty="0">
                          <a:effectLst/>
                          <a:latin typeface="Calibri"/>
                          <a:ea typeface="Calibri"/>
                          <a:cs typeface="Times New Roman"/>
                        </a:rPr>
                        <a:t>4 + 16 = 20</a:t>
                      </a:r>
                    </a:p>
                    <a:p>
                      <a:pPr algn="ctr">
                        <a:lnSpc>
                          <a:spcPct val="115000"/>
                        </a:lnSpc>
                        <a:spcAft>
                          <a:spcPts val="0"/>
                        </a:spcAft>
                      </a:pPr>
                      <a:r>
                        <a:rPr lang="en-GB" sz="1100" baseline="0" dirty="0">
                          <a:effectLst/>
                          <a:latin typeface="Calibri"/>
                          <a:ea typeface="Calibri"/>
                          <a:cs typeface="Times New Roman"/>
                        </a:rPr>
                        <a:t>5 + 15 = 20</a:t>
                      </a:r>
                    </a:p>
                    <a:p>
                      <a:pPr algn="ctr">
                        <a:lnSpc>
                          <a:spcPct val="115000"/>
                        </a:lnSpc>
                        <a:spcAft>
                          <a:spcPts val="0"/>
                        </a:spcAft>
                      </a:pPr>
                      <a:r>
                        <a:rPr lang="en-GB" sz="1100" baseline="0" dirty="0">
                          <a:effectLst/>
                          <a:latin typeface="Calibri"/>
                          <a:ea typeface="Calibri"/>
                          <a:cs typeface="Times New Roman"/>
                        </a:rPr>
                        <a:t>6 + 14 = 20</a:t>
                      </a:r>
                    </a:p>
                    <a:p>
                      <a:pPr algn="ctr">
                        <a:lnSpc>
                          <a:spcPct val="115000"/>
                        </a:lnSpc>
                        <a:spcAft>
                          <a:spcPts val="0"/>
                        </a:spcAft>
                      </a:pPr>
                      <a:r>
                        <a:rPr lang="en-GB" sz="1100" baseline="0" dirty="0">
                          <a:effectLst/>
                          <a:latin typeface="Calibri"/>
                          <a:ea typeface="Calibri"/>
                          <a:cs typeface="Times New Roman"/>
                        </a:rPr>
                        <a:t>7 + 13 = 20</a:t>
                      </a:r>
                    </a:p>
                    <a:p>
                      <a:pPr algn="ctr">
                        <a:lnSpc>
                          <a:spcPct val="115000"/>
                        </a:lnSpc>
                        <a:spcAft>
                          <a:spcPts val="0"/>
                        </a:spcAft>
                      </a:pPr>
                      <a:r>
                        <a:rPr lang="en-GB" sz="1100" baseline="0" dirty="0">
                          <a:effectLst/>
                          <a:latin typeface="Calibri"/>
                          <a:ea typeface="Calibri"/>
                          <a:cs typeface="Times New Roman"/>
                        </a:rPr>
                        <a:t>8 + 12 = 20</a:t>
                      </a:r>
                    </a:p>
                    <a:p>
                      <a:pPr algn="ctr">
                        <a:lnSpc>
                          <a:spcPct val="115000"/>
                        </a:lnSpc>
                        <a:spcAft>
                          <a:spcPts val="0"/>
                        </a:spcAft>
                      </a:pPr>
                      <a:r>
                        <a:rPr lang="en-GB" sz="1100" baseline="0" dirty="0">
                          <a:effectLst/>
                          <a:latin typeface="Calibri"/>
                          <a:ea typeface="Calibri"/>
                          <a:cs typeface="Times New Roman"/>
                        </a:rPr>
                        <a:t>9 + 11 = 20</a:t>
                      </a:r>
                    </a:p>
                    <a:p>
                      <a:pPr algn="ctr">
                        <a:lnSpc>
                          <a:spcPct val="115000"/>
                        </a:lnSpc>
                        <a:spcAft>
                          <a:spcPts val="0"/>
                        </a:spcAft>
                      </a:pPr>
                      <a:r>
                        <a:rPr lang="en-GB" sz="1100" baseline="0" dirty="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20 + 0 = 20</a:t>
                      </a:r>
                    </a:p>
                    <a:p>
                      <a:pPr algn="ctr">
                        <a:lnSpc>
                          <a:spcPct val="115000"/>
                        </a:lnSpc>
                        <a:spcAft>
                          <a:spcPts val="0"/>
                        </a:spcAft>
                      </a:pPr>
                      <a:r>
                        <a:rPr lang="en-GB" sz="1100" dirty="0">
                          <a:effectLst/>
                          <a:latin typeface="Calibri"/>
                          <a:ea typeface="Calibri"/>
                          <a:cs typeface="Times New Roman"/>
                        </a:rPr>
                        <a:t>19 + 1 = 20</a:t>
                      </a:r>
                    </a:p>
                    <a:p>
                      <a:pPr algn="ctr">
                        <a:lnSpc>
                          <a:spcPct val="115000"/>
                        </a:lnSpc>
                        <a:spcAft>
                          <a:spcPts val="0"/>
                        </a:spcAft>
                      </a:pPr>
                      <a:r>
                        <a:rPr lang="en-GB" sz="1100" dirty="0">
                          <a:effectLst/>
                          <a:latin typeface="Calibri"/>
                          <a:ea typeface="Calibri"/>
                          <a:cs typeface="Times New Roman"/>
                        </a:rPr>
                        <a:t>18 + 2 = 20</a:t>
                      </a:r>
                    </a:p>
                    <a:p>
                      <a:pPr algn="ctr">
                        <a:lnSpc>
                          <a:spcPct val="115000"/>
                        </a:lnSpc>
                        <a:spcAft>
                          <a:spcPts val="0"/>
                        </a:spcAft>
                      </a:pPr>
                      <a:r>
                        <a:rPr lang="en-GB" sz="1100" dirty="0">
                          <a:effectLst/>
                          <a:latin typeface="Calibri"/>
                          <a:ea typeface="Calibri"/>
                          <a:cs typeface="Times New Roman"/>
                        </a:rPr>
                        <a:t>17 + 3 = 20</a:t>
                      </a:r>
                    </a:p>
                    <a:p>
                      <a:pPr algn="ctr">
                        <a:lnSpc>
                          <a:spcPct val="115000"/>
                        </a:lnSpc>
                        <a:spcAft>
                          <a:spcPts val="0"/>
                        </a:spcAft>
                      </a:pPr>
                      <a:r>
                        <a:rPr lang="en-GB" sz="1100" dirty="0">
                          <a:effectLst/>
                          <a:latin typeface="Calibri"/>
                          <a:ea typeface="Calibri"/>
                          <a:cs typeface="Times New Roman"/>
                        </a:rPr>
                        <a:t>16 + 4 = 20</a:t>
                      </a:r>
                    </a:p>
                    <a:p>
                      <a:pPr algn="ctr">
                        <a:lnSpc>
                          <a:spcPct val="115000"/>
                        </a:lnSpc>
                        <a:spcAft>
                          <a:spcPts val="0"/>
                        </a:spcAft>
                      </a:pPr>
                      <a:r>
                        <a:rPr lang="en-GB" sz="1100" dirty="0">
                          <a:effectLst/>
                          <a:latin typeface="Calibri"/>
                          <a:ea typeface="Calibri"/>
                          <a:cs typeface="Times New Roman"/>
                        </a:rPr>
                        <a:t>15 + 5 = 20</a:t>
                      </a:r>
                    </a:p>
                    <a:p>
                      <a:pPr algn="ctr">
                        <a:lnSpc>
                          <a:spcPct val="115000"/>
                        </a:lnSpc>
                        <a:spcAft>
                          <a:spcPts val="0"/>
                        </a:spcAft>
                      </a:pPr>
                      <a:r>
                        <a:rPr lang="en-GB" sz="1100" dirty="0">
                          <a:effectLst/>
                          <a:latin typeface="Calibri"/>
                          <a:ea typeface="Calibri"/>
                          <a:cs typeface="Times New Roman"/>
                        </a:rPr>
                        <a:t>14 + 6 = 20</a:t>
                      </a:r>
                    </a:p>
                    <a:p>
                      <a:pPr algn="ctr">
                        <a:lnSpc>
                          <a:spcPct val="115000"/>
                        </a:lnSpc>
                        <a:spcAft>
                          <a:spcPts val="0"/>
                        </a:spcAft>
                      </a:pPr>
                      <a:r>
                        <a:rPr lang="en-GB" sz="1100" dirty="0">
                          <a:effectLst/>
                          <a:latin typeface="Calibri"/>
                          <a:ea typeface="Calibri"/>
                          <a:cs typeface="Times New Roman"/>
                        </a:rPr>
                        <a:t>13 + 7 = 20</a:t>
                      </a:r>
                    </a:p>
                    <a:p>
                      <a:pPr algn="ctr">
                        <a:lnSpc>
                          <a:spcPct val="115000"/>
                        </a:lnSpc>
                        <a:spcAft>
                          <a:spcPts val="0"/>
                        </a:spcAft>
                      </a:pPr>
                      <a:r>
                        <a:rPr lang="en-GB" sz="1100" dirty="0">
                          <a:effectLst/>
                          <a:latin typeface="Calibri"/>
                          <a:ea typeface="Calibri"/>
                          <a:cs typeface="Times New Roman"/>
                        </a:rPr>
                        <a:t>12 + 8 = 20</a:t>
                      </a:r>
                    </a:p>
                    <a:p>
                      <a:pPr algn="ctr">
                        <a:lnSpc>
                          <a:spcPct val="115000"/>
                        </a:lnSpc>
                        <a:spcAft>
                          <a:spcPts val="0"/>
                        </a:spcAft>
                      </a:pPr>
                      <a:r>
                        <a:rPr lang="en-GB" sz="1100" dirty="0">
                          <a:effectLst/>
                          <a:latin typeface="Calibri"/>
                          <a:ea typeface="Calibri"/>
                          <a:cs typeface="Times New Roman"/>
                        </a:rPr>
                        <a:t>11 + 9 = 20</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20 – 0 = 20</a:t>
                      </a:r>
                    </a:p>
                    <a:p>
                      <a:pPr algn="ctr">
                        <a:lnSpc>
                          <a:spcPct val="115000"/>
                        </a:lnSpc>
                        <a:spcAft>
                          <a:spcPts val="0"/>
                        </a:spcAft>
                      </a:pPr>
                      <a:r>
                        <a:rPr lang="en-GB" sz="1100" dirty="0">
                          <a:effectLst/>
                          <a:latin typeface="Calibri"/>
                          <a:ea typeface="Calibri"/>
                          <a:cs typeface="Times New Roman"/>
                        </a:rPr>
                        <a:t>20 – 1 = 19</a:t>
                      </a:r>
                    </a:p>
                    <a:p>
                      <a:pPr algn="ctr">
                        <a:lnSpc>
                          <a:spcPct val="115000"/>
                        </a:lnSpc>
                        <a:spcAft>
                          <a:spcPts val="0"/>
                        </a:spcAft>
                      </a:pPr>
                      <a:r>
                        <a:rPr lang="en-GB" sz="1100" dirty="0">
                          <a:effectLst/>
                          <a:latin typeface="Calibri"/>
                          <a:ea typeface="Calibri"/>
                          <a:cs typeface="Times New Roman"/>
                        </a:rPr>
                        <a:t>20</a:t>
                      </a:r>
                      <a:r>
                        <a:rPr lang="en-GB" sz="1100" baseline="0" dirty="0">
                          <a:effectLst/>
                          <a:latin typeface="Calibri"/>
                          <a:ea typeface="Calibri"/>
                          <a:cs typeface="Times New Roman"/>
                        </a:rPr>
                        <a:t> – 2 = 18</a:t>
                      </a:r>
                    </a:p>
                    <a:p>
                      <a:pPr algn="ctr">
                        <a:lnSpc>
                          <a:spcPct val="115000"/>
                        </a:lnSpc>
                        <a:spcAft>
                          <a:spcPts val="0"/>
                        </a:spcAft>
                      </a:pPr>
                      <a:r>
                        <a:rPr lang="en-GB" sz="1100" baseline="0" dirty="0">
                          <a:effectLst/>
                          <a:latin typeface="Calibri"/>
                          <a:ea typeface="Calibri"/>
                          <a:cs typeface="Times New Roman"/>
                        </a:rPr>
                        <a:t>20 – 3 = 17</a:t>
                      </a:r>
                    </a:p>
                    <a:p>
                      <a:pPr algn="ctr">
                        <a:lnSpc>
                          <a:spcPct val="115000"/>
                        </a:lnSpc>
                        <a:spcAft>
                          <a:spcPts val="0"/>
                        </a:spcAft>
                      </a:pPr>
                      <a:r>
                        <a:rPr lang="en-GB" sz="1100" baseline="0" dirty="0">
                          <a:effectLst/>
                          <a:latin typeface="Calibri"/>
                          <a:ea typeface="Calibri"/>
                          <a:cs typeface="Times New Roman"/>
                        </a:rPr>
                        <a:t>20 – 4 = 16</a:t>
                      </a:r>
                    </a:p>
                    <a:p>
                      <a:pPr algn="ctr">
                        <a:lnSpc>
                          <a:spcPct val="115000"/>
                        </a:lnSpc>
                        <a:spcAft>
                          <a:spcPts val="0"/>
                        </a:spcAft>
                      </a:pPr>
                      <a:r>
                        <a:rPr lang="en-GB" sz="1100" baseline="0" dirty="0">
                          <a:effectLst/>
                          <a:latin typeface="Calibri"/>
                          <a:ea typeface="Calibri"/>
                          <a:cs typeface="Times New Roman"/>
                        </a:rPr>
                        <a:t>20 – 5 = 15</a:t>
                      </a:r>
                    </a:p>
                    <a:p>
                      <a:pPr algn="ctr">
                        <a:lnSpc>
                          <a:spcPct val="115000"/>
                        </a:lnSpc>
                        <a:spcAft>
                          <a:spcPts val="0"/>
                        </a:spcAft>
                      </a:pPr>
                      <a:r>
                        <a:rPr lang="en-GB" sz="1100" baseline="0" dirty="0">
                          <a:effectLst/>
                          <a:latin typeface="Calibri"/>
                          <a:ea typeface="Calibri"/>
                          <a:cs typeface="Times New Roman"/>
                        </a:rPr>
                        <a:t>20 – 6 = 14</a:t>
                      </a:r>
                    </a:p>
                    <a:p>
                      <a:pPr algn="ctr">
                        <a:lnSpc>
                          <a:spcPct val="115000"/>
                        </a:lnSpc>
                        <a:spcAft>
                          <a:spcPts val="0"/>
                        </a:spcAft>
                      </a:pPr>
                      <a:r>
                        <a:rPr lang="en-GB" sz="1100" baseline="0" dirty="0">
                          <a:effectLst/>
                          <a:latin typeface="Calibri"/>
                          <a:ea typeface="Calibri"/>
                          <a:cs typeface="Times New Roman"/>
                        </a:rPr>
                        <a:t>20 – 7 = 13</a:t>
                      </a:r>
                    </a:p>
                    <a:p>
                      <a:pPr algn="ctr">
                        <a:lnSpc>
                          <a:spcPct val="115000"/>
                        </a:lnSpc>
                        <a:spcAft>
                          <a:spcPts val="0"/>
                        </a:spcAft>
                      </a:pPr>
                      <a:r>
                        <a:rPr lang="en-GB" sz="1100" baseline="0" dirty="0">
                          <a:effectLst/>
                          <a:latin typeface="Calibri"/>
                          <a:ea typeface="Calibri"/>
                          <a:cs typeface="Times New Roman"/>
                        </a:rPr>
                        <a:t>20 – 8 = 12</a:t>
                      </a:r>
                    </a:p>
                    <a:p>
                      <a:pPr algn="ctr">
                        <a:lnSpc>
                          <a:spcPct val="115000"/>
                        </a:lnSpc>
                        <a:spcAft>
                          <a:spcPts val="0"/>
                        </a:spcAft>
                      </a:pPr>
                      <a:r>
                        <a:rPr lang="en-GB" sz="1100" baseline="0" dirty="0">
                          <a:effectLst/>
                          <a:latin typeface="Calibri"/>
                          <a:ea typeface="Calibri"/>
                          <a:cs typeface="Times New Roman"/>
                        </a:rPr>
                        <a:t>20 – 9 = 11</a:t>
                      </a:r>
                    </a:p>
                    <a:p>
                      <a:pPr algn="ctr">
                        <a:lnSpc>
                          <a:spcPct val="115000"/>
                        </a:lnSpc>
                        <a:spcAft>
                          <a:spcPts val="0"/>
                        </a:spcAft>
                      </a:pPr>
                      <a:r>
                        <a:rPr lang="en-GB" sz="1100" baseline="0" dirty="0">
                          <a:effectLst/>
                          <a:latin typeface="Calibri"/>
                          <a:ea typeface="Calibri"/>
                          <a:cs typeface="Times New Roman"/>
                        </a:rPr>
                        <a:t>20 – 10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20 – 20 = 0</a:t>
                      </a:r>
                    </a:p>
                    <a:p>
                      <a:pPr algn="ctr">
                        <a:lnSpc>
                          <a:spcPct val="115000"/>
                        </a:lnSpc>
                        <a:spcAft>
                          <a:spcPts val="0"/>
                        </a:spcAft>
                      </a:pPr>
                      <a:r>
                        <a:rPr lang="en-GB" sz="1100" dirty="0">
                          <a:effectLst/>
                          <a:latin typeface="Calibri"/>
                          <a:ea typeface="Calibri"/>
                          <a:cs typeface="Times New Roman"/>
                        </a:rPr>
                        <a:t>20</a:t>
                      </a:r>
                      <a:r>
                        <a:rPr lang="en-GB" sz="1100" baseline="0" dirty="0">
                          <a:effectLst/>
                          <a:latin typeface="Calibri"/>
                          <a:ea typeface="Calibri"/>
                          <a:cs typeface="Times New Roman"/>
                        </a:rPr>
                        <a:t> – 19 = 1</a:t>
                      </a:r>
                    </a:p>
                    <a:p>
                      <a:pPr algn="ctr">
                        <a:lnSpc>
                          <a:spcPct val="115000"/>
                        </a:lnSpc>
                        <a:spcAft>
                          <a:spcPts val="0"/>
                        </a:spcAft>
                      </a:pPr>
                      <a:r>
                        <a:rPr lang="en-GB" sz="1100" baseline="0" dirty="0">
                          <a:effectLst/>
                          <a:latin typeface="Calibri"/>
                          <a:ea typeface="Calibri"/>
                          <a:cs typeface="Times New Roman"/>
                        </a:rPr>
                        <a:t>20 – 18 = 2</a:t>
                      </a:r>
                    </a:p>
                    <a:p>
                      <a:pPr algn="ctr">
                        <a:lnSpc>
                          <a:spcPct val="115000"/>
                        </a:lnSpc>
                        <a:spcAft>
                          <a:spcPts val="0"/>
                        </a:spcAft>
                      </a:pPr>
                      <a:r>
                        <a:rPr lang="en-GB" sz="1100" baseline="0" dirty="0">
                          <a:effectLst/>
                          <a:latin typeface="Calibri"/>
                          <a:ea typeface="Calibri"/>
                          <a:cs typeface="Times New Roman"/>
                        </a:rPr>
                        <a:t>20 – 17 = 3</a:t>
                      </a:r>
                    </a:p>
                    <a:p>
                      <a:pPr algn="ctr">
                        <a:lnSpc>
                          <a:spcPct val="115000"/>
                        </a:lnSpc>
                        <a:spcAft>
                          <a:spcPts val="0"/>
                        </a:spcAft>
                      </a:pPr>
                      <a:r>
                        <a:rPr lang="en-GB" sz="1100" baseline="0" dirty="0">
                          <a:effectLst/>
                          <a:latin typeface="Calibri"/>
                          <a:ea typeface="Calibri"/>
                          <a:cs typeface="Times New Roman"/>
                        </a:rPr>
                        <a:t>20 – 16 = 4</a:t>
                      </a:r>
                    </a:p>
                    <a:p>
                      <a:pPr algn="ctr">
                        <a:lnSpc>
                          <a:spcPct val="115000"/>
                        </a:lnSpc>
                        <a:spcAft>
                          <a:spcPts val="0"/>
                        </a:spcAft>
                      </a:pPr>
                      <a:r>
                        <a:rPr lang="en-GB" sz="1100" baseline="0" dirty="0">
                          <a:effectLst/>
                          <a:latin typeface="Calibri"/>
                          <a:ea typeface="Calibri"/>
                          <a:cs typeface="Times New Roman"/>
                        </a:rPr>
                        <a:t>20 – 15 = 5</a:t>
                      </a:r>
                    </a:p>
                    <a:p>
                      <a:pPr algn="ctr">
                        <a:lnSpc>
                          <a:spcPct val="115000"/>
                        </a:lnSpc>
                        <a:spcAft>
                          <a:spcPts val="0"/>
                        </a:spcAft>
                      </a:pPr>
                      <a:r>
                        <a:rPr lang="en-GB" sz="1100" baseline="0" dirty="0">
                          <a:effectLst/>
                          <a:latin typeface="Calibri"/>
                          <a:ea typeface="Calibri"/>
                          <a:cs typeface="Times New Roman"/>
                        </a:rPr>
                        <a:t>20 – 14 = 6</a:t>
                      </a:r>
                    </a:p>
                    <a:p>
                      <a:pPr algn="ctr">
                        <a:lnSpc>
                          <a:spcPct val="115000"/>
                        </a:lnSpc>
                        <a:spcAft>
                          <a:spcPts val="0"/>
                        </a:spcAft>
                      </a:pPr>
                      <a:r>
                        <a:rPr lang="en-GB" sz="1100" baseline="0" dirty="0">
                          <a:effectLst/>
                          <a:latin typeface="Calibri"/>
                          <a:ea typeface="Calibri"/>
                          <a:cs typeface="Times New Roman"/>
                        </a:rPr>
                        <a:t>20 – 13 = 7</a:t>
                      </a:r>
                    </a:p>
                    <a:p>
                      <a:pPr algn="ctr">
                        <a:lnSpc>
                          <a:spcPct val="115000"/>
                        </a:lnSpc>
                        <a:spcAft>
                          <a:spcPts val="0"/>
                        </a:spcAft>
                      </a:pPr>
                      <a:r>
                        <a:rPr lang="en-GB" sz="1100" baseline="0" dirty="0">
                          <a:effectLst/>
                          <a:latin typeface="Calibri"/>
                          <a:ea typeface="Calibri"/>
                          <a:cs typeface="Times New Roman"/>
                        </a:rPr>
                        <a:t>20 – 12 = 8</a:t>
                      </a:r>
                    </a:p>
                    <a:p>
                      <a:pPr algn="ctr">
                        <a:lnSpc>
                          <a:spcPct val="115000"/>
                        </a:lnSpc>
                        <a:spcAft>
                          <a:spcPts val="0"/>
                        </a:spcAft>
                      </a:pPr>
                      <a:r>
                        <a:rPr lang="en-GB" sz="1100" baseline="0" dirty="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a:t>Key Vocabulary</a:t>
            </a:r>
          </a:p>
          <a:p>
            <a:pPr algn="l"/>
            <a:r>
              <a:rPr lang="en-GB" b="0" u="none" dirty="0"/>
              <a:t>What do I </a:t>
            </a:r>
            <a:r>
              <a:rPr lang="en-GB" u="none" dirty="0"/>
              <a:t>add </a:t>
            </a:r>
            <a:r>
              <a:rPr lang="en-GB" b="0" u="none" dirty="0"/>
              <a:t>to 5 to make 20?</a:t>
            </a:r>
          </a:p>
          <a:p>
            <a:pPr algn="l"/>
            <a:r>
              <a:rPr lang="en-GB" b="0" u="none" dirty="0"/>
              <a:t>What is 20 </a:t>
            </a:r>
            <a:r>
              <a:rPr lang="en-GB" u="none" dirty="0"/>
              <a:t>take away </a:t>
            </a:r>
            <a:r>
              <a:rPr lang="en-GB" b="0" u="none" dirty="0"/>
              <a:t>6?</a:t>
            </a:r>
          </a:p>
          <a:p>
            <a:pPr algn="l"/>
            <a:r>
              <a:rPr lang="en-GB" b="0" u="none" dirty="0"/>
              <a:t>What is 3 </a:t>
            </a:r>
            <a:r>
              <a:rPr lang="en-GB" u="none" dirty="0"/>
              <a:t>less than </a:t>
            </a:r>
            <a:r>
              <a:rPr lang="en-GB" b="0" u="none" dirty="0"/>
              <a:t>20?</a:t>
            </a:r>
          </a:p>
          <a:p>
            <a:pPr algn="l"/>
            <a:r>
              <a:rPr lang="en-GB" u="none" dirty="0"/>
              <a:t>How many more </a:t>
            </a:r>
            <a:r>
              <a:rPr lang="en-GB" b="0" u="none" dirty="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19 + ⃝ = 20 or 20 – ⃝ = 8.</a:t>
            </a:r>
          </a:p>
          <a:p>
            <a:endParaRPr lang="en-GB" dirty="0"/>
          </a:p>
        </p:txBody>
      </p:sp>
    </p:spTree>
    <p:extLst>
      <p:ext uri="{BB962C8B-B14F-4D97-AF65-F5344CB8AC3E}">
        <p14:creationId xmlns:p14="http://schemas.microsoft.com/office/powerpoint/2010/main" val="145852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Autumn 2</a:t>
            </a:r>
          </a:p>
        </p:txBody>
      </p:sp>
      <p:sp>
        <p:nvSpPr>
          <p:cNvPr id="3" name="Text Placeholder 2"/>
          <p:cNvSpPr>
            <a:spLocks noGrp="1"/>
          </p:cNvSpPr>
          <p:nvPr>
            <p:ph type="body" sz="quarter" idx="11"/>
          </p:nvPr>
        </p:nvSpPr>
        <p:spPr/>
        <p:txBody>
          <a:bodyPr/>
          <a:lstStyle/>
          <a:p>
            <a:r>
              <a:rPr lang="en-GB" dirty="0"/>
              <a:t>I know the multiplication and division facts for the 2 times table.</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2 × 5 = 10, they can use this fact to work out that 2 ×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2?</a:t>
            </a:r>
            <a:r>
              <a:rPr lang="en-GB" altLang="en-US" dirty="0">
                <a:ea typeface="Calibri" pitchFamily="34" charset="0"/>
                <a:cs typeface="Times New Roman" pitchFamily="18" charset="0"/>
              </a:rPr>
              <a:t> 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 xmlns:a16="http://schemas.microsoft.com/office/drawing/2014/main" val="20000"/>
                    </a:ext>
                  </a:extLst>
                </a:gridCol>
                <a:gridCol w="1695450">
                  <a:extLst>
                    <a:ext uri="{9D8B030D-6E8A-4147-A177-3AD203B41FA5}">
                      <a16:colId xmlns="" xmlns:a16="http://schemas.microsoft.com/office/drawing/2014/main" val="20001"/>
                    </a:ext>
                  </a:extLst>
                </a:gridCol>
              </a:tblGrid>
              <a:tr h="2313432">
                <a:tc>
                  <a:txBody>
                    <a:bodyPr/>
                    <a:lstStyle/>
                    <a:p>
                      <a:pPr algn="ctr">
                        <a:lnSpc>
                          <a:spcPct val="115000"/>
                        </a:lnSpc>
                        <a:spcAft>
                          <a:spcPts val="0"/>
                        </a:spcAft>
                      </a:pPr>
                      <a:r>
                        <a:rPr lang="en-GB" sz="1100" dirty="0">
                          <a:effectLst/>
                        </a:rPr>
                        <a:t>2 × 1 = 2</a:t>
                      </a:r>
                    </a:p>
                    <a:p>
                      <a:pPr algn="ctr">
                        <a:lnSpc>
                          <a:spcPct val="115000"/>
                        </a:lnSpc>
                        <a:spcAft>
                          <a:spcPts val="0"/>
                        </a:spcAft>
                      </a:pPr>
                      <a:r>
                        <a:rPr lang="en-GB" sz="1100" dirty="0">
                          <a:effectLst/>
                        </a:rPr>
                        <a:t>2 × 2 = 4</a:t>
                      </a:r>
                    </a:p>
                    <a:p>
                      <a:pPr algn="ctr">
                        <a:lnSpc>
                          <a:spcPct val="115000"/>
                        </a:lnSpc>
                        <a:spcAft>
                          <a:spcPts val="0"/>
                        </a:spcAft>
                      </a:pPr>
                      <a:r>
                        <a:rPr lang="en-GB" sz="1100" dirty="0">
                          <a:effectLst/>
                        </a:rPr>
                        <a:t>2 × 3 = 6</a:t>
                      </a:r>
                    </a:p>
                    <a:p>
                      <a:pPr algn="ctr">
                        <a:lnSpc>
                          <a:spcPct val="115000"/>
                        </a:lnSpc>
                        <a:spcAft>
                          <a:spcPts val="0"/>
                        </a:spcAft>
                      </a:pPr>
                      <a:r>
                        <a:rPr lang="en-GB" sz="1100" dirty="0">
                          <a:effectLst/>
                        </a:rPr>
                        <a:t>2 × 4 = 8</a:t>
                      </a:r>
                    </a:p>
                    <a:p>
                      <a:pPr algn="ctr">
                        <a:lnSpc>
                          <a:spcPct val="115000"/>
                        </a:lnSpc>
                        <a:spcAft>
                          <a:spcPts val="0"/>
                        </a:spcAft>
                      </a:pPr>
                      <a:r>
                        <a:rPr lang="en-GB" sz="1100" dirty="0">
                          <a:effectLst/>
                        </a:rPr>
                        <a:t>2 × 5 = 10</a:t>
                      </a:r>
                    </a:p>
                    <a:p>
                      <a:pPr algn="ctr">
                        <a:lnSpc>
                          <a:spcPct val="115000"/>
                        </a:lnSpc>
                        <a:spcAft>
                          <a:spcPts val="0"/>
                        </a:spcAft>
                      </a:pPr>
                      <a:r>
                        <a:rPr lang="en-GB" sz="1100" dirty="0">
                          <a:effectLst/>
                        </a:rPr>
                        <a:t>2 × 6 = 12</a:t>
                      </a:r>
                    </a:p>
                    <a:p>
                      <a:pPr algn="ctr">
                        <a:lnSpc>
                          <a:spcPct val="115000"/>
                        </a:lnSpc>
                        <a:spcAft>
                          <a:spcPts val="0"/>
                        </a:spcAft>
                      </a:pPr>
                      <a:r>
                        <a:rPr lang="en-GB" sz="1100" dirty="0">
                          <a:effectLst/>
                        </a:rPr>
                        <a:t>2 × 7 = 14</a:t>
                      </a:r>
                    </a:p>
                    <a:p>
                      <a:pPr algn="ctr">
                        <a:lnSpc>
                          <a:spcPct val="115000"/>
                        </a:lnSpc>
                        <a:spcAft>
                          <a:spcPts val="0"/>
                        </a:spcAft>
                      </a:pPr>
                      <a:r>
                        <a:rPr lang="en-GB" sz="1100" dirty="0">
                          <a:effectLst/>
                        </a:rPr>
                        <a:t>2 × 8 = 16</a:t>
                      </a:r>
                    </a:p>
                    <a:p>
                      <a:pPr algn="ctr">
                        <a:lnSpc>
                          <a:spcPct val="115000"/>
                        </a:lnSpc>
                        <a:spcAft>
                          <a:spcPts val="0"/>
                        </a:spcAft>
                      </a:pPr>
                      <a:r>
                        <a:rPr lang="en-GB" sz="1100" dirty="0">
                          <a:effectLst/>
                        </a:rPr>
                        <a:t>2 × 9 = 18</a:t>
                      </a:r>
                    </a:p>
                    <a:p>
                      <a:pPr algn="ctr">
                        <a:lnSpc>
                          <a:spcPct val="115000"/>
                        </a:lnSpc>
                        <a:spcAft>
                          <a:spcPts val="0"/>
                        </a:spcAft>
                      </a:pPr>
                      <a:r>
                        <a:rPr lang="en-GB" sz="1100" dirty="0">
                          <a:effectLst/>
                        </a:rPr>
                        <a:t>2 × 10 = 20</a:t>
                      </a:r>
                    </a:p>
                    <a:p>
                      <a:pPr algn="ctr">
                        <a:lnSpc>
                          <a:spcPct val="115000"/>
                        </a:lnSpc>
                        <a:spcAft>
                          <a:spcPts val="0"/>
                        </a:spcAft>
                      </a:pPr>
                      <a:r>
                        <a:rPr lang="en-GB" sz="1100" dirty="0">
                          <a:effectLst/>
                        </a:rPr>
                        <a:t>2 × 11 = 22</a:t>
                      </a:r>
                    </a:p>
                    <a:p>
                      <a:pPr algn="ctr">
                        <a:lnSpc>
                          <a:spcPct val="115000"/>
                        </a:lnSpc>
                        <a:spcAft>
                          <a:spcPts val="0"/>
                        </a:spcAft>
                      </a:pPr>
                      <a:r>
                        <a:rPr lang="en-GB" sz="1100" dirty="0">
                          <a:effectLst/>
                        </a:rPr>
                        <a:t>2 ×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2 ÷ 2 = 1</a:t>
                      </a:r>
                    </a:p>
                    <a:p>
                      <a:pPr algn="ctr">
                        <a:lnSpc>
                          <a:spcPct val="115000"/>
                        </a:lnSpc>
                        <a:spcAft>
                          <a:spcPts val="0"/>
                        </a:spcAft>
                      </a:pPr>
                      <a:r>
                        <a:rPr lang="en-GB" sz="1100" dirty="0">
                          <a:effectLst/>
                        </a:rPr>
                        <a:t>4 ÷ 2 = 2</a:t>
                      </a:r>
                    </a:p>
                    <a:p>
                      <a:pPr algn="ctr">
                        <a:lnSpc>
                          <a:spcPct val="115000"/>
                        </a:lnSpc>
                        <a:spcAft>
                          <a:spcPts val="0"/>
                        </a:spcAft>
                      </a:pPr>
                      <a:r>
                        <a:rPr lang="en-GB" sz="1100" dirty="0">
                          <a:effectLst/>
                        </a:rPr>
                        <a:t>6 ÷ 2 = 3</a:t>
                      </a:r>
                    </a:p>
                    <a:p>
                      <a:pPr algn="ctr">
                        <a:lnSpc>
                          <a:spcPct val="115000"/>
                        </a:lnSpc>
                        <a:spcAft>
                          <a:spcPts val="0"/>
                        </a:spcAft>
                      </a:pPr>
                      <a:r>
                        <a:rPr lang="en-GB" sz="1100" dirty="0">
                          <a:effectLst/>
                        </a:rPr>
                        <a:t>8 ÷ 2 = 4</a:t>
                      </a:r>
                    </a:p>
                    <a:p>
                      <a:pPr algn="ctr">
                        <a:lnSpc>
                          <a:spcPct val="115000"/>
                        </a:lnSpc>
                        <a:spcAft>
                          <a:spcPts val="0"/>
                        </a:spcAft>
                      </a:pPr>
                      <a:r>
                        <a:rPr lang="en-GB" sz="1100" dirty="0">
                          <a:effectLst/>
                        </a:rPr>
                        <a:t>10 ÷ 2 = 5</a:t>
                      </a:r>
                    </a:p>
                    <a:p>
                      <a:pPr algn="ctr">
                        <a:lnSpc>
                          <a:spcPct val="115000"/>
                        </a:lnSpc>
                        <a:spcAft>
                          <a:spcPts val="0"/>
                        </a:spcAft>
                      </a:pPr>
                      <a:r>
                        <a:rPr lang="en-GB" sz="1100" dirty="0">
                          <a:effectLst/>
                        </a:rPr>
                        <a:t>12 ÷ 2 = 6</a:t>
                      </a:r>
                    </a:p>
                    <a:p>
                      <a:pPr algn="ctr">
                        <a:lnSpc>
                          <a:spcPct val="115000"/>
                        </a:lnSpc>
                        <a:spcAft>
                          <a:spcPts val="0"/>
                        </a:spcAft>
                      </a:pPr>
                      <a:r>
                        <a:rPr lang="en-GB" sz="1100" dirty="0">
                          <a:effectLst/>
                        </a:rPr>
                        <a:t>14 ÷ 2 = 7</a:t>
                      </a:r>
                    </a:p>
                    <a:p>
                      <a:pPr algn="ctr">
                        <a:lnSpc>
                          <a:spcPct val="115000"/>
                        </a:lnSpc>
                        <a:spcAft>
                          <a:spcPts val="0"/>
                        </a:spcAft>
                      </a:pPr>
                      <a:r>
                        <a:rPr lang="en-GB" sz="1100" dirty="0">
                          <a:effectLst/>
                        </a:rPr>
                        <a:t>16 ÷ 2 = 8</a:t>
                      </a:r>
                    </a:p>
                    <a:p>
                      <a:pPr algn="ctr">
                        <a:lnSpc>
                          <a:spcPct val="115000"/>
                        </a:lnSpc>
                        <a:spcAft>
                          <a:spcPts val="0"/>
                        </a:spcAft>
                      </a:pPr>
                      <a:r>
                        <a:rPr lang="en-GB" sz="1100" dirty="0">
                          <a:effectLst/>
                        </a:rPr>
                        <a:t>18 ÷ 2 = 9</a:t>
                      </a:r>
                    </a:p>
                    <a:p>
                      <a:pPr algn="ctr">
                        <a:lnSpc>
                          <a:spcPct val="115000"/>
                        </a:lnSpc>
                        <a:spcAft>
                          <a:spcPts val="0"/>
                        </a:spcAft>
                      </a:pPr>
                      <a:r>
                        <a:rPr lang="en-GB" sz="1100" dirty="0">
                          <a:effectLst/>
                        </a:rPr>
                        <a:t>20 ÷ 2 = 10</a:t>
                      </a:r>
                    </a:p>
                    <a:p>
                      <a:pPr algn="ctr">
                        <a:lnSpc>
                          <a:spcPct val="115000"/>
                        </a:lnSpc>
                        <a:spcAft>
                          <a:spcPts val="0"/>
                        </a:spcAft>
                      </a:pPr>
                      <a:r>
                        <a:rPr lang="en-GB" sz="1100" dirty="0">
                          <a:effectLst/>
                        </a:rPr>
                        <a:t>22 ÷ 2 = 11</a:t>
                      </a:r>
                    </a:p>
                    <a:p>
                      <a:pPr algn="ctr">
                        <a:lnSpc>
                          <a:spcPct val="115000"/>
                        </a:lnSpc>
                        <a:spcAft>
                          <a:spcPts val="0"/>
                        </a:spcAft>
                      </a:pPr>
                      <a:r>
                        <a:rPr lang="en-GB" sz="1100" dirty="0">
                          <a:effectLst/>
                        </a:rPr>
                        <a:t>24 ÷ 2 = 12</a:t>
                      </a: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2 </a:t>
            </a:r>
            <a:r>
              <a:rPr lang="en-GB" u="none" dirty="0"/>
              <a:t>multiplied by </a:t>
            </a:r>
            <a:r>
              <a:rPr lang="en-GB" b="0" u="none" dirty="0"/>
              <a:t>7?</a:t>
            </a:r>
          </a:p>
          <a:p>
            <a:pPr algn="l"/>
            <a:r>
              <a:rPr lang="en-GB" b="0" u="none" dirty="0"/>
              <a:t>What is 2</a:t>
            </a:r>
            <a:r>
              <a:rPr lang="en-GB" u="none" dirty="0"/>
              <a:t> times </a:t>
            </a:r>
            <a:r>
              <a:rPr lang="en-GB" b="0" u="none" dirty="0"/>
              <a:t>9?</a:t>
            </a:r>
          </a:p>
          <a:p>
            <a:pPr algn="l"/>
            <a:r>
              <a:rPr lang="en-GB" b="0" u="none" dirty="0"/>
              <a:t>What is 12 </a:t>
            </a:r>
            <a:r>
              <a:rPr lang="en-GB" u="none" dirty="0"/>
              <a:t>divided by </a:t>
            </a:r>
            <a:r>
              <a:rPr lang="en-GB" b="0" u="none" dirty="0"/>
              <a:t>2?</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2 × ⃝ = 8 or ⃝ ÷ 2 = 6.</a:t>
            </a:r>
          </a:p>
          <a:p>
            <a:endParaRPr lang="en-GB" dirty="0"/>
          </a:p>
        </p:txBody>
      </p:sp>
    </p:spTree>
    <p:extLst>
      <p:ext uri="{BB962C8B-B14F-4D97-AF65-F5344CB8AC3E}">
        <p14:creationId xmlns:p14="http://schemas.microsoft.com/office/powerpoint/2010/main" val="1601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2 – Spring 1</a:t>
            </a:r>
          </a:p>
        </p:txBody>
      </p:sp>
      <p:sp>
        <p:nvSpPr>
          <p:cNvPr id="3" name="Text Placeholder 2"/>
          <p:cNvSpPr>
            <a:spLocks noGrp="1"/>
          </p:cNvSpPr>
          <p:nvPr>
            <p:ph type="body" sz="quarter" idx="11"/>
          </p:nvPr>
        </p:nvSpPr>
        <p:spPr/>
        <p:txBody>
          <a:bodyPr/>
          <a:lstStyle/>
          <a:p>
            <a:r>
              <a:rPr lang="en-GB" dirty="0"/>
              <a:t>I know doubles and halves of numbers to 20.</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 </a:t>
            </a:r>
            <a:r>
              <a:rPr lang="en-GB" altLang="en-US" dirty="0">
                <a:ea typeface="Calibri" pitchFamily="34" charset="0"/>
                <a:cs typeface="Times New Roman" pitchFamily="18" charset="0"/>
              </a:rPr>
              <a:t>– Encourage your child to find the connection between the 2 times table and double facts.</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Ping Pong</a:t>
            </a:r>
            <a:r>
              <a:rPr lang="en-GB" altLang="en-US" dirty="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Practise online </a:t>
            </a:r>
            <a:r>
              <a:rPr lang="en-GB" altLang="en-US" dirty="0">
                <a:cs typeface="Times New Roman" pitchFamily="18" charset="0"/>
              </a:rPr>
              <a:t>– Go to </a:t>
            </a:r>
            <a:r>
              <a:rPr lang="en-GB" altLang="en-US" dirty="0">
                <a:cs typeface="Times New Roman" pitchFamily="18" charset="0"/>
                <a:hlinkClick r:id="rId2"/>
              </a:rPr>
              <a:t>www.conkermaths.com</a:t>
            </a:r>
            <a:r>
              <a:rPr lang="en-GB" altLang="en-US" dirty="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376163">
                <a:tc>
                  <a:txBody>
                    <a:bodyPr/>
                    <a:lstStyle/>
                    <a:p>
                      <a:pPr algn="ctr">
                        <a:lnSpc>
                          <a:spcPct val="115000"/>
                        </a:lnSpc>
                        <a:spcAft>
                          <a:spcPts val="0"/>
                        </a:spcAft>
                      </a:pPr>
                      <a:r>
                        <a:rPr lang="en-GB" sz="1100" dirty="0">
                          <a:effectLst/>
                          <a:latin typeface="Calibri"/>
                          <a:ea typeface="Calibri"/>
                          <a:cs typeface="Times New Roman"/>
                        </a:rPr>
                        <a:t>0 + 0 = 0</a:t>
                      </a:r>
                    </a:p>
                    <a:p>
                      <a:pPr algn="ctr">
                        <a:lnSpc>
                          <a:spcPct val="115000"/>
                        </a:lnSpc>
                        <a:spcAft>
                          <a:spcPts val="0"/>
                        </a:spcAft>
                      </a:pPr>
                      <a:r>
                        <a:rPr lang="en-GB" sz="1100" dirty="0">
                          <a:effectLst/>
                          <a:latin typeface="Calibri"/>
                          <a:ea typeface="Calibri"/>
                          <a:cs typeface="Times New Roman"/>
                        </a:rPr>
                        <a:t>1 + 1 = 1</a:t>
                      </a:r>
                    </a:p>
                    <a:p>
                      <a:pPr algn="ctr">
                        <a:lnSpc>
                          <a:spcPct val="115000"/>
                        </a:lnSpc>
                        <a:spcAft>
                          <a:spcPts val="0"/>
                        </a:spcAft>
                      </a:pPr>
                      <a:r>
                        <a:rPr lang="en-GB" sz="1100" dirty="0">
                          <a:effectLst/>
                          <a:latin typeface="Calibri"/>
                          <a:ea typeface="Calibri"/>
                          <a:cs typeface="Times New Roman"/>
                        </a:rPr>
                        <a:t>2 + 2 = 4</a:t>
                      </a:r>
                    </a:p>
                    <a:p>
                      <a:pPr algn="ctr">
                        <a:lnSpc>
                          <a:spcPct val="115000"/>
                        </a:lnSpc>
                        <a:spcAft>
                          <a:spcPts val="0"/>
                        </a:spcAft>
                      </a:pPr>
                      <a:r>
                        <a:rPr lang="en-GB" sz="1100" dirty="0">
                          <a:effectLst/>
                          <a:latin typeface="Calibri"/>
                          <a:ea typeface="Calibri"/>
                          <a:cs typeface="Times New Roman"/>
                        </a:rPr>
                        <a:t>3 + 3 = 6</a:t>
                      </a:r>
                    </a:p>
                    <a:p>
                      <a:pPr algn="ctr">
                        <a:lnSpc>
                          <a:spcPct val="115000"/>
                        </a:lnSpc>
                        <a:spcAft>
                          <a:spcPts val="0"/>
                        </a:spcAft>
                      </a:pPr>
                      <a:r>
                        <a:rPr lang="en-GB" sz="1100" dirty="0">
                          <a:effectLst/>
                          <a:latin typeface="Calibri"/>
                          <a:ea typeface="Calibri"/>
                          <a:cs typeface="Times New Roman"/>
                        </a:rPr>
                        <a:t>4 + 4 = 8</a:t>
                      </a:r>
                    </a:p>
                    <a:p>
                      <a:pPr algn="ctr">
                        <a:lnSpc>
                          <a:spcPct val="115000"/>
                        </a:lnSpc>
                        <a:spcAft>
                          <a:spcPts val="0"/>
                        </a:spcAft>
                      </a:pPr>
                      <a:r>
                        <a:rPr lang="en-GB" sz="1100" dirty="0">
                          <a:effectLst/>
                          <a:latin typeface="Calibri"/>
                          <a:ea typeface="Calibri"/>
                          <a:cs typeface="Times New Roman"/>
                        </a:rPr>
                        <a:t>5 + 5 = 10</a:t>
                      </a:r>
                    </a:p>
                    <a:p>
                      <a:pPr algn="ctr">
                        <a:lnSpc>
                          <a:spcPct val="115000"/>
                        </a:lnSpc>
                        <a:spcAft>
                          <a:spcPts val="0"/>
                        </a:spcAft>
                      </a:pPr>
                      <a:r>
                        <a:rPr lang="en-GB" sz="1100" dirty="0">
                          <a:effectLst/>
                          <a:latin typeface="Calibri"/>
                          <a:ea typeface="Calibri"/>
                          <a:cs typeface="Times New Roman"/>
                        </a:rPr>
                        <a:t>6 + 6 = 12</a:t>
                      </a:r>
                    </a:p>
                    <a:p>
                      <a:pPr algn="ctr">
                        <a:lnSpc>
                          <a:spcPct val="115000"/>
                        </a:lnSpc>
                        <a:spcAft>
                          <a:spcPts val="0"/>
                        </a:spcAft>
                      </a:pPr>
                      <a:r>
                        <a:rPr lang="en-GB" sz="1100" dirty="0">
                          <a:effectLst/>
                          <a:latin typeface="Calibri"/>
                          <a:ea typeface="Calibri"/>
                          <a:cs typeface="Times New Roman"/>
                        </a:rPr>
                        <a:t>7 + 7 = 14</a:t>
                      </a:r>
                    </a:p>
                    <a:p>
                      <a:pPr algn="ctr">
                        <a:lnSpc>
                          <a:spcPct val="115000"/>
                        </a:lnSpc>
                        <a:spcAft>
                          <a:spcPts val="0"/>
                        </a:spcAft>
                      </a:pPr>
                      <a:r>
                        <a:rPr lang="en-GB" sz="1100" dirty="0">
                          <a:effectLst/>
                          <a:latin typeface="Calibri"/>
                          <a:ea typeface="Calibri"/>
                          <a:cs typeface="Times New Roman"/>
                        </a:rPr>
                        <a:t>8 + 8 = 16</a:t>
                      </a:r>
                    </a:p>
                    <a:p>
                      <a:pPr algn="ctr">
                        <a:lnSpc>
                          <a:spcPct val="115000"/>
                        </a:lnSpc>
                        <a:spcAft>
                          <a:spcPts val="0"/>
                        </a:spcAft>
                      </a:pPr>
                      <a:r>
                        <a:rPr lang="en-GB" sz="1100" dirty="0">
                          <a:effectLst/>
                          <a:latin typeface="Calibri"/>
                          <a:ea typeface="Calibri"/>
                          <a:cs typeface="Times New Roman"/>
                        </a:rPr>
                        <a:t>9 + 9 = 18</a:t>
                      </a:r>
                    </a:p>
                    <a:p>
                      <a:pPr algn="ctr">
                        <a:lnSpc>
                          <a:spcPct val="115000"/>
                        </a:lnSpc>
                        <a:spcAft>
                          <a:spcPts val="0"/>
                        </a:spcAft>
                      </a:pPr>
                      <a:r>
                        <a:rPr lang="en-GB" sz="1100" dirty="0">
                          <a:effectLst/>
                          <a:latin typeface="Calibri"/>
                          <a:ea typeface="Calibri"/>
                          <a:cs typeface="Times New Roman"/>
                        </a:rPr>
                        <a:t>10 + 10 = 20</a:t>
                      </a:r>
                    </a:p>
                  </a:txBody>
                  <a:tcPr marL="68580" marR="68580" marT="0" marB="0"/>
                </a:tc>
                <a:tc>
                  <a:txBody>
                    <a:bodyPr/>
                    <a:lstStyle/>
                    <a:p>
                      <a:pPr algn="ctr">
                        <a:lnSpc>
                          <a:spcPct val="115000"/>
                        </a:lnSpc>
                        <a:spcAft>
                          <a:spcPts val="0"/>
                        </a:spcAft>
                      </a:pPr>
                      <a:r>
                        <a:rPr lang="en-GB" sz="1100" dirty="0">
                          <a:effectLst/>
                          <a:latin typeface="Calibri"/>
                          <a:ea typeface="Calibri"/>
                          <a:cs typeface="Times New Roman"/>
                        </a:rPr>
                        <a:t>½ of 0 = 0</a:t>
                      </a:r>
                    </a:p>
                    <a:p>
                      <a:pPr algn="ctr">
                        <a:lnSpc>
                          <a:spcPct val="115000"/>
                        </a:lnSpc>
                        <a:spcAft>
                          <a:spcPts val="0"/>
                        </a:spcAft>
                      </a:pPr>
                      <a:r>
                        <a:rPr lang="en-GB" sz="1100" dirty="0">
                          <a:effectLst/>
                          <a:latin typeface="Calibri"/>
                          <a:ea typeface="Calibri"/>
                          <a:cs typeface="Times New Roman"/>
                        </a:rPr>
                        <a:t>½ of 2 = 1</a:t>
                      </a:r>
                    </a:p>
                    <a:p>
                      <a:pPr algn="ctr">
                        <a:lnSpc>
                          <a:spcPct val="115000"/>
                        </a:lnSpc>
                        <a:spcAft>
                          <a:spcPts val="0"/>
                        </a:spcAft>
                      </a:pPr>
                      <a:r>
                        <a:rPr lang="en-GB" sz="1100" dirty="0">
                          <a:effectLst/>
                          <a:latin typeface="Calibri"/>
                          <a:ea typeface="Calibri"/>
                          <a:cs typeface="Times New Roman"/>
                        </a:rPr>
                        <a:t>½ of 4 = 2</a:t>
                      </a:r>
                    </a:p>
                    <a:p>
                      <a:pPr algn="ctr">
                        <a:lnSpc>
                          <a:spcPct val="115000"/>
                        </a:lnSpc>
                        <a:spcAft>
                          <a:spcPts val="0"/>
                        </a:spcAft>
                      </a:pPr>
                      <a:r>
                        <a:rPr lang="en-GB" sz="1100" dirty="0">
                          <a:effectLst/>
                          <a:latin typeface="Calibri"/>
                          <a:ea typeface="Calibri"/>
                          <a:cs typeface="Times New Roman"/>
                        </a:rPr>
                        <a:t>½ of 6 = 3</a:t>
                      </a:r>
                    </a:p>
                    <a:p>
                      <a:pPr algn="ctr">
                        <a:lnSpc>
                          <a:spcPct val="115000"/>
                        </a:lnSpc>
                        <a:spcAft>
                          <a:spcPts val="0"/>
                        </a:spcAft>
                      </a:pPr>
                      <a:r>
                        <a:rPr lang="en-GB" sz="1100" dirty="0">
                          <a:effectLst/>
                          <a:latin typeface="Calibri"/>
                          <a:ea typeface="Calibri"/>
                          <a:cs typeface="Times New Roman"/>
                        </a:rPr>
                        <a:t>½ of 8 = 4</a:t>
                      </a:r>
                    </a:p>
                    <a:p>
                      <a:pPr algn="ctr">
                        <a:lnSpc>
                          <a:spcPct val="115000"/>
                        </a:lnSpc>
                        <a:spcAft>
                          <a:spcPts val="0"/>
                        </a:spcAft>
                      </a:pPr>
                      <a:r>
                        <a:rPr lang="en-GB" sz="1100" dirty="0">
                          <a:effectLst/>
                          <a:latin typeface="Calibri"/>
                          <a:ea typeface="Calibri"/>
                          <a:cs typeface="Times New Roman"/>
                        </a:rPr>
                        <a:t>½ of 10 = 5</a:t>
                      </a:r>
                    </a:p>
                    <a:p>
                      <a:pPr algn="ctr">
                        <a:lnSpc>
                          <a:spcPct val="115000"/>
                        </a:lnSpc>
                        <a:spcAft>
                          <a:spcPts val="0"/>
                        </a:spcAft>
                      </a:pPr>
                      <a:r>
                        <a:rPr lang="en-GB" sz="1100" dirty="0">
                          <a:effectLst/>
                          <a:latin typeface="Calibri"/>
                          <a:ea typeface="Calibri"/>
                          <a:cs typeface="Times New Roman"/>
                        </a:rPr>
                        <a:t>½ of 12 = 6</a:t>
                      </a:r>
                    </a:p>
                    <a:p>
                      <a:pPr algn="ctr">
                        <a:lnSpc>
                          <a:spcPct val="115000"/>
                        </a:lnSpc>
                        <a:spcAft>
                          <a:spcPts val="0"/>
                        </a:spcAft>
                      </a:pPr>
                      <a:r>
                        <a:rPr lang="en-GB" sz="1100" dirty="0">
                          <a:effectLst/>
                          <a:latin typeface="Calibri"/>
                          <a:ea typeface="Calibri"/>
                          <a:cs typeface="Times New Roman"/>
                        </a:rPr>
                        <a:t>½ of 14 = 7</a:t>
                      </a:r>
                    </a:p>
                    <a:p>
                      <a:pPr algn="ctr">
                        <a:lnSpc>
                          <a:spcPct val="115000"/>
                        </a:lnSpc>
                        <a:spcAft>
                          <a:spcPts val="0"/>
                        </a:spcAft>
                      </a:pPr>
                      <a:r>
                        <a:rPr lang="en-GB" sz="1100" dirty="0">
                          <a:effectLst/>
                          <a:latin typeface="Calibri"/>
                          <a:ea typeface="Calibri"/>
                          <a:cs typeface="Times New Roman"/>
                        </a:rPr>
                        <a:t>½ of 16 = 8</a:t>
                      </a:r>
                    </a:p>
                    <a:p>
                      <a:pPr algn="ctr">
                        <a:lnSpc>
                          <a:spcPct val="115000"/>
                        </a:lnSpc>
                        <a:spcAft>
                          <a:spcPts val="0"/>
                        </a:spcAft>
                      </a:pPr>
                      <a:r>
                        <a:rPr lang="en-GB" sz="1100" dirty="0">
                          <a:effectLst/>
                          <a:latin typeface="Calibri"/>
                          <a:ea typeface="Calibri"/>
                          <a:cs typeface="Times New Roman"/>
                        </a:rPr>
                        <a:t>½ of 18 = 9</a:t>
                      </a:r>
                    </a:p>
                    <a:p>
                      <a:pPr algn="ctr">
                        <a:lnSpc>
                          <a:spcPct val="115000"/>
                        </a:lnSpc>
                        <a:spcAft>
                          <a:spcPts val="0"/>
                        </a:spcAft>
                      </a:pPr>
                      <a:r>
                        <a:rPr lang="en-GB" sz="1100" dirty="0">
                          <a:effectLst/>
                          <a:latin typeface="Calibri"/>
                          <a:ea typeface="Calibri"/>
                          <a:cs typeface="Times New Roman"/>
                        </a:rPr>
                        <a:t>½ of 20 = 10</a:t>
                      </a: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r>
                        <a:rPr lang="en-GB" sz="1100" dirty="0">
                          <a:effectLst/>
                          <a:latin typeface="Calibri"/>
                          <a:ea typeface="Calibri"/>
                          <a:cs typeface="Times New Roman"/>
                        </a:rPr>
                        <a:t>11 + 11 = 22</a:t>
                      </a:r>
                    </a:p>
                    <a:p>
                      <a:pPr algn="ctr">
                        <a:lnSpc>
                          <a:spcPct val="115000"/>
                        </a:lnSpc>
                        <a:spcAft>
                          <a:spcPts val="0"/>
                        </a:spcAft>
                      </a:pPr>
                      <a:r>
                        <a:rPr lang="en-GB" sz="1100" dirty="0">
                          <a:effectLst/>
                          <a:latin typeface="Calibri"/>
                          <a:ea typeface="Calibri"/>
                          <a:cs typeface="Times New Roman"/>
                        </a:rPr>
                        <a:t>12</a:t>
                      </a:r>
                      <a:r>
                        <a:rPr lang="en-GB" sz="1100" baseline="0" dirty="0">
                          <a:effectLst/>
                          <a:latin typeface="Calibri"/>
                          <a:ea typeface="Calibri"/>
                          <a:cs typeface="Times New Roman"/>
                        </a:rPr>
                        <a:t> + 12 = 24</a:t>
                      </a:r>
                    </a:p>
                    <a:p>
                      <a:pPr algn="ctr">
                        <a:lnSpc>
                          <a:spcPct val="115000"/>
                        </a:lnSpc>
                        <a:spcAft>
                          <a:spcPts val="0"/>
                        </a:spcAft>
                      </a:pPr>
                      <a:r>
                        <a:rPr lang="en-GB" sz="1100" baseline="0" dirty="0">
                          <a:effectLst/>
                          <a:latin typeface="Calibri"/>
                          <a:ea typeface="Calibri"/>
                          <a:cs typeface="Times New Roman"/>
                        </a:rPr>
                        <a:t>13 + 13 = 26</a:t>
                      </a:r>
                    </a:p>
                    <a:p>
                      <a:pPr algn="ctr">
                        <a:lnSpc>
                          <a:spcPct val="115000"/>
                        </a:lnSpc>
                        <a:spcAft>
                          <a:spcPts val="0"/>
                        </a:spcAft>
                      </a:pPr>
                      <a:r>
                        <a:rPr lang="en-GB" sz="1100" baseline="0" dirty="0">
                          <a:effectLst/>
                          <a:latin typeface="Calibri"/>
                          <a:ea typeface="Calibri"/>
                          <a:cs typeface="Times New Roman"/>
                        </a:rPr>
                        <a:t>14 + 14 = 28</a:t>
                      </a:r>
                    </a:p>
                    <a:p>
                      <a:pPr algn="ctr">
                        <a:lnSpc>
                          <a:spcPct val="115000"/>
                        </a:lnSpc>
                        <a:spcAft>
                          <a:spcPts val="0"/>
                        </a:spcAft>
                      </a:pPr>
                      <a:r>
                        <a:rPr lang="en-GB" sz="1100" baseline="0" dirty="0">
                          <a:effectLst/>
                          <a:latin typeface="Calibri"/>
                          <a:ea typeface="Calibri"/>
                          <a:cs typeface="Times New Roman"/>
                        </a:rPr>
                        <a:t>15 + 15 = 30</a:t>
                      </a:r>
                    </a:p>
                    <a:p>
                      <a:pPr algn="ctr">
                        <a:lnSpc>
                          <a:spcPct val="115000"/>
                        </a:lnSpc>
                        <a:spcAft>
                          <a:spcPts val="0"/>
                        </a:spcAft>
                      </a:pPr>
                      <a:r>
                        <a:rPr lang="en-GB" sz="1100" baseline="0" dirty="0">
                          <a:effectLst/>
                          <a:latin typeface="Calibri"/>
                          <a:ea typeface="Calibri"/>
                          <a:cs typeface="Times New Roman"/>
                        </a:rPr>
                        <a:t>16 + 16 = 32</a:t>
                      </a:r>
                    </a:p>
                    <a:p>
                      <a:pPr algn="ctr">
                        <a:lnSpc>
                          <a:spcPct val="115000"/>
                        </a:lnSpc>
                        <a:spcAft>
                          <a:spcPts val="0"/>
                        </a:spcAft>
                      </a:pPr>
                      <a:r>
                        <a:rPr lang="en-GB" sz="1100" baseline="0" dirty="0">
                          <a:effectLst/>
                          <a:latin typeface="Calibri"/>
                          <a:ea typeface="Calibri"/>
                          <a:cs typeface="Times New Roman"/>
                        </a:rPr>
                        <a:t>17 + 17 = 34</a:t>
                      </a:r>
                    </a:p>
                    <a:p>
                      <a:pPr algn="ctr">
                        <a:lnSpc>
                          <a:spcPct val="115000"/>
                        </a:lnSpc>
                        <a:spcAft>
                          <a:spcPts val="0"/>
                        </a:spcAft>
                      </a:pPr>
                      <a:r>
                        <a:rPr lang="en-GB" sz="1100" baseline="0" dirty="0">
                          <a:effectLst/>
                          <a:latin typeface="Calibri"/>
                          <a:ea typeface="Calibri"/>
                          <a:cs typeface="Times New Roman"/>
                        </a:rPr>
                        <a:t>18 + 18 = 36</a:t>
                      </a:r>
                    </a:p>
                    <a:p>
                      <a:pPr algn="ctr">
                        <a:lnSpc>
                          <a:spcPct val="115000"/>
                        </a:lnSpc>
                        <a:spcAft>
                          <a:spcPts val="0"/>
                        </a:spcAft>
                      </a:pPr>
                      <a:r>
                        <a:rPr lang="en-GB" sz="1100" baseline="0" dirty="0">
                          <a:effectLst/>
                          <a:latin typeface="Calibri"/>
                          <a:ea typeface="Calibri"/>
                          <a:cs typeface="Times New Roman"/>
                        </a:rPr>
                        <a:t>19 + 19 = 38</a:t>
                      </a:r>
                    </a:p>
                    <a:p>
                      <a:pPr algn="ctr">
                        <a:lnSpc>
                          <a:spcPct val="115000"/>
                        </a:lnSpc>
                        <a:spcAft>
                          <a:spcPts val="0"/>
                        </a:spcAft>
                      </a:pPr>
                      <a:r>
                        <a:rPr lang="en-GB" sz="1100" baseline="0" dirty="0">
                          <a:effectLst/>
                          <a:latin typeface="Calibri"/>
                          <a:ea typeface="Calibri"/>
                          <a:cs typeface="Times New Roman"/>
                        </a:rPr>
                        <a:t>20 + 20 = 40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a:t>Key Vocabulary</a:t>
            </a:r>
          </a:p>
          <a:p>
            <a:pPr algn="l"/>
            <a:r>
              <a:rPr lang="en-GB" b="0" u="none" dirty="0"/>
              <a:t>What is </a:t>
            </a:r>
            <a:r>
              <a:rPr lang="en-GB" u="none" dirty="0"/>
              <a:t>double </a:t>
            </a:r>
            <a:r>
              <a:rPr lang="en-GB" b="0" u="none" dirty="0"/>
              <a:t>9?</a:t>
            </a:r>
          </a:p>
          <a:p>
            <a:pPr algn="l"/>
            <a:r>
              <a:rPr lang="en-GB" b="0" u="none" dirty="0"/>
              <a:t>What is </a:t>
            </a:r>
            <a:r>
              <a:rPr lang="en-GB" u="none" dirty="0"/>
              <a:t>half </a:t>
            </a:r>
            <a:r>
              <a:rPr lang="en-GB" b="0" u="none" dirty="0"/>
              <a:t>of 14?</a:t>
            </a:r>
          </a:p>
        </p:txBody>
      </p:sp>
    </p:spTree>
    <p:extLst>
      <p:ext uri="{BB962C8B-B14F-4D97-AF65-F5344CB8AC3E}">
        <p14:creationId xmlns:p14="http://schemas.microsoft.com/office/powerpoint/2010/main" val="3052912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1645</TotalTime>
  <Words>11280</Words>
  <Application>Microsoft Office PowerPoint</Application>
  <PresentationFormat>On-screen Show (4:3)</PresentationFormat>
  <Paragraphs>1353</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Hannah Poppleton</cp:lastModifiedBy>
  <cp:revision>110</cp:revision>
  <dcterms:created xsi:type="dcterms:W3CDTF">2014-08-28T09:37:14Z</dcterms:created>
  <dcterms:modified xsi:type="dcterms:W3CDTF">2020-09-23T08:41:18Z</dcterms:modified>
</cp:coreProperties>
</file>