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75" r:id="rId4"/>
    <p:sldId id="265" r:id="rId5"/>
    <p:sldId id="258" r:id="rId6"/>
    <p:sldId id="259" r:id="rId7"/>
    <p:sldId id="260" r:id="rId8"/>
    <p:sldId id="262" r:id="rId9"/>
    <p:sldId id="269" r:id="rId10"/>
    <p:sldId id="267" r:id="rId11"/>
    <p:sldId id="264" r:id="rId12"/>
    <p:sldId id="263" r:id="rId13"/>
    <p:sldId id="276" r:id="rId14"/>
    <p:sldId id="270" r:id="rId15"/>
    <p:sldId id="271" r:id="rId16"/>
    <p:sldId id="273" r:id="rId17"/>
    <p:sldId id="274"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5" autoAdjust="0"/>
    <p:restoredTop sz="94660"/>
  </p:normalViewPr>
  <p:slideViewPr>
    <p:cSldViewPr snapToGrid="0">
      <p:cViewPr varScale="1">
        <p:scale>
          <a:sx n="91" d="100"/>
          <a:sy n="91" d="100"/>
        </p:scale>
        <p:origin x="11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9D2734-7257-4C03-AAE5-23F273696D50}" type="datetimeFigureOut">
              <a:rPr lang="en-GB" smtClean="0"/>
              <a:t>15/09/2020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53D161-41D9-4517-8AB5-65BA094E52C1}"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04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9D2734-7257-4C03-AAE5-23F273696D50}" type="datetimeFigureOut">
              <a:rPr lang="en-GB" smtClean="0"/>
              <a:t>15/09/2020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53D161-41D9-4517-8AB5-65BA094E52C1}" type="slidenum">
              <a:rPr lang="en-GB" smtClean="0"/>
              <a:t>‹#›</a:t>
            </a:fld>
            <a:endParaRPr lang="en-GB"/>
          </a:p>
        </p:txBody>
      </p:sp>
    </p:spTree>
    <p:extLst>
      <p:ext uri="{BB962C8B-B14F-4D97-AF65-F5344CB8AC3E}">
        <p14:creationId xmlns:p14="http://schemas.microsoft.com/office/powerpoint/2010/main" val="2141117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9D2734-7257-4C03-AAE5-23F273696D50}" type="datetimeFigureOut">
              <a:rPr lang="en-GB" smtClean="0"/>
              <a:t>15/09/2020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53D161-41D9-4517-8AB5-65BA094E52C1}" type="slidenum">
              <a:rPr lang="en-GB" smtClean="0"/>
              <a:t>‹#›</a:t>
            </a:fld>
            <a:endParaRPr lang="en-GB"/>
          </a:p>
        </p:txBody>
      </p:sp>
    </p:spTree>
    <p:extLst>
      <p:ext uri="{BB962C8B-B14F-4D97-AF65-F5344CB8AC3E}">
        <p14:creationId xmlns:p14="http://schemas.microsoft.com/office/powerpoint/2010/main" val="407147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9D2734-7257-4C03-AAE5-23F273696D50}" type="datetimeFigureOut">
              <a:rPr lang="en-GB" smtClean="0"/>
              <a:t>15/09/2020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53D161-41D9-4517-8AB5-65BA094E52C1}" type="slidenum">
              <a:rPr lang="en-GB" smtClean="0"/>
              <a:t>‹#›</a:t>
            </a:fld>
            <a:endParaRPr lang="en-GB"/>
          </a:p>
        </p:txBody>
      </p:sp>
    </p:spTree>
    <p:extLst>
      <p:ext uri="{BB962C8B-B14F-4D97-AF65-F5344CB8AC3E}">
        <p14:creationId xmlns:p14="http://schemas.microsoft.com/office/powerpoint/2010/main" val="267480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9D2734-7257-4C03-AAE5-23F273696D50}" type="datetimeFigureOut">
              <a:rPr lang="en-GB" smtClean="0"/>
              <a:t>15/09/2020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53D161-41D9-4517-8AB5-65BA094E52C1}"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73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9D2734-7257-4C03-AAE5-23F273696D50}" type="datetimeFigureOut">
              <a:rPr lang="en-GB" smtClean="0"/>
              <a:t>15/09/2020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53D161-41D9-4517-8AB5-65BA094E52C1}" type="slidenum">
              <a:rPr lang="en-GB" smtClean="0"/>
              <a:t>‹#›</a:t>
            </a:fld>
            <a:endParaRPr lang="en-GB"/>
          </a:p>
        </p:txBody>
      </p:sp>
    </p:spTree>
    <p:extLst>
      <p:ext uri="{BB962C8B-B14F-4D97-AF65-F5344CB8AC3E}">
        <p14:creationId xmlns:p14="http://schemas.microsoft.com/office/powerpoint/2010/main" val="368754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9D2734-7257-4C03-AAE5-23F273696D50}" type="datetimeFigureOut">
              <a:rPr lang="en-GB" smtClean="0"/>
              <a:t>15/09/2020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53D161-41D9-4517-8AB5-65BA094E52C1}" type="slidenum">
              <a:rPr lang="en-GB" smtClean="0"/>
              <a:t>‹#›</a:t>
            </a:fld>
            <a:endParaRPr lang="en-GB"/>
          </a:p>
        </p:txBody>
      </p:sp>
    </p:spTree>
    <p:extLst>
      <p:ext uri="{BB962C8B-B14F-4D97-AF65-F5344CB8AC3E}">
        <p14:creationId xmlns:p14="http://schemas.microsoft.com/office/powerpoint/2010/main" val="255022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9D2734-7257-4C03-AAE5-23F273696D50}" type="datetimeFigureOut">
              <a:rPr lang="en-GB" smtClean="0"/>
              <a:t>15/09/2020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53D161-41D9-4517-8AB5-65BA094E52C1}" type="slidenum">
              <a:rPr lang="en-GB" smtClean="0"/>
              <a:t>‹#›</a:t>
            </a:fld>
            <a:endParaRPr lang="en-GB"/>
          </a:p>
        </p:txBody>
      </p:sp>
    </p:spTree>
    <p:extLst>
      <p:ext uri="{BB962C8B-B14F-4D97-AF65-F5344CB8AC3E}">
        <p14:creationId xmlns:p14="http://schemas.microsoft.com/office/powerpoint/2010/main" val="11122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9D2734-7257-4C03-AAE5-23F273696D50}" type="datetimeFigureOut">
              <a:rPr lang="en-GB" smtClean="0"/>
              <a:t>15/09/2020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1453D161-41D9-4517-8AB5-65BA094E52C1}" type="slidenum">
              <a:rPr lang="en-GB" smtClean="0"/>
              <a:t>‹#›</a:t>
            </a:fld>
            <a:endParaRPr lang="en-GB"/>
          </a:p>
        </p:txBody>
      </p:sp>
    </p:spTree>
    <p:extLst>
      <p:ext uri="{BB962C8B-B14F-4D97-AF65-F5344CB8AC3E}">
        <p14:creationId xmlns:p14="http://schemas.microsoft.com/office/powerpoint/2010/main" val="1682170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59D2734-7257-4C03-AAE5-23F273696D50}" type="datetimeFigureOut">
              <a:rPr lang="en-GB" smtClean="0"/>
              <a:t>15/09/2020</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453D161-41D9-4517-8AB5-65BA094E52C1}" type="slidenum">
              <a:rPr lang="en-GB" smtClean="0"/>
              <a:t>‹#›</a:t>
            </a:fld>
            <a:endParaRPr lang="en-GB"/>
          </a:p>
        </p:txBody>
      </p:sp>
    </p:spTree>
    <p:extLst>
      <p:ext uri="{BB962C8B-B14F-4D97-AF65-F5344CB8AC3E}">
        <p14:creationId xmlns:p14="http://schemas.microsoft.com/office/powerpoint/2010/main" val="1685091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9D2734-7257-4C03-AAE5-23F273696D50}" type="datetimeFigureOut">
              <a:rPr lang="en-GB" smtClean="0"/>
              <a:t>15/09/2020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53D161-41D9-4517-8AB5-65BA094E52C1}" type="slidenum">
              <a:rPr lang="en-GB" smtClean="0"/>
              <a:t>‹#›</a:t>
            </a:fld>
            <a:endParaRPr lang="en-GB"/>
          </a:p>
        </p:txBody>
      </p:sp>
    </p:spTree>
    <p:extLst>
      <p:ext uri="{BB962C8B-B14F-4D97-AF65-F5344CB8AC3E}">
        <p14:creationId xmlns:p14="http://schemas.microsoft.com/office/powerpoint/2010/main" val="83964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59D2734-7257-4C03-AAE5-23F273696D50}" type="datetimeFigureOut">
              <a:rPr lang="en-GB" smtClean="0"/>
              <a:t>15/09/2020</a:t>
            </a:fld>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453D161-41D9-4517-8AB5-65BA094E52C1}"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1407639"/>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duspot.co.uk/product/teachers2par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oundprimary.co.uk/class-blogs/" TargetMode="External"/><Relationship Id="rId2" Type="http://schemas.openxmlformats.org/officeDocument/2006/relationships/hyperlink" Target="mailto:admin@sound.cheshire.sch.uk" TargetMode="External"/><Relationship Id="rId1" Type="http://schemas.openxmlformats.org/officeDocument/2006/relationships/slideLayout" Target="../slideLayouts/slideLayout2.xml"/><Relationship Id="rId5" Type="http://schemas.openxmlformats.org/officeDocument/2006/relationships/image" Target="../media/image7.tiff"/><Relationship Id="rId4" Type="http://schemas.openxmlformats.org/officeDocument/2006/relationships/image" Target="../media/image6.tif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24652F-55DC-4A39-81B6-E3A2CC78350C}"/>
              </a:ext>
            </a:extLst>
          </p:cNvPr>
          <p:cNvSpPr>
            <a:spLocks noGrp="1"/>
          </p:cNvSpPr>
          <p:nvPr>
            <p:ph type="subTitle" idx="1"/>
          </p:nvPr>
        </p:nvSpPr>
        <p:spPr>
          <a:xfrm>
            <a:off x="951370" y="3693639"/>
            <a:ext cx="7543800" cy="857250"/>
          </a:xfrm>
        </p:spPr>
        <p:txBody>
          <a:bodyPr>
            <a:normAutofit/>
          </a:bodyPr>
          <a:lstStyle/>
          <a:p>
            <a:pPr algn="ctr"/>
            <a:r>
              <a:rPr lang="en-GB" sz="2700" dirty="0"/>
              <a:t>Welcome to meet the teacher</a:t>
            </a:r>
          </a:p>
        </p:txBody>
      </p:sp>
      <p:sp>
        <p:nvSpPr>
          <p:cNvPr id="4" name="WordArt 32">
            <a:extLst>
              <a:ext uri="{FF2B5EF4-FFF2-40B4-BE49-F238E27FC236}">
                <a16:creationId xmlns:a16="http://schemas.microsoft.com/office/drawing/2014/main" id="{6F3F93C7-C43C-427B-B53B-F2D48C252C95}"/>
              </a:ext>
            </a:extLst>
          </p:cNvPr>
          <p:cNvSpPr>
            <a:spLocks noChangeArrowheads="1" noChangeShapeType="1" noTextEdit="1"/>
          </p:cNvSpPr>
          <p:nvPr/>
        </p:nvSpPr>
        <p:spPr bwMode="auto">
          <a:xfrm>
            <a:off x="177466" y="360006"/>
            <a:ext cx="8789068" cy="2315968"/>
          </a:xfrm>
          <a:prstGeom prst="rect">
            <a:avLst/>
          </a:prstGeom>
        </p:spPr>
        <p:txBody>
          <a:bodyPr wrap="none" fromWordArt="1">
            <a:prstTxWarp prst="textCanUp">
              <a:avLst>
                <a:gd name="adj" fmla="val 85713"/>
              </a:avLst>
            </a:prstTxWarp>
          </a:bodyPr>
          <a:lstStyle/>
          <a:p>
            <a:pPr algn="ctr"/>
            <a:r>
              <a:rPr lang="en-GB" sz="2700" b="1" kern="10" dirty="0">
                <a:ln w="22225">
                  <a:solidFill>
                    <a:schemeClr val="accent2"/>
                  </a:solidFill>
                  <a:prstDash val="solid"/>
                </a:ln>
                <a:solidFill>
                  <a:schemeClr val="accent1">
                    <a:lumMod val="75000"/>
                  </a:schemeClr>
                </a:solidFill>
                <a:latin typeface="Trebuchet MS" panose="020B0603020202020204" pitchFamily="34" charset="0"/>
              </a:rPr>
              <a:t>Sound and District</a:t>
            </a:r>
          </a:p>
          <a:p>
            <a:pPr algn="ctr"/>
            <a:r>
              <a:rPr lang="en-GB" sz="2700" b="1" kern="10" dirty="0">
                <a:ln w="22225">
                  <a:solidFill>
                    <a:schemeClr val="accent2"/>
                  </a:solidFill>
                  <a:prstDash val="solid"/>
                </a:ln>
                <a:solidFill>
                  <a:schemeClr val="accent1">
                    <a:lumMod val="75000"/>
                  </a:schemeClr>
                </a:solidFill>
                <a:latin typeface="Trebuchet MS" panose="020B0603020202020204" pitchFamily="34" charset="0"/>
              </a:rPr>
              <a:t>Primary </a:t>
            </a:r>
          </a:p>
          <a:p>
            <a:pPr algn="ctr"/>
            <a:r>
              <a:rPr lang="en-GB" sz="2700" b="1" kern="10" dirty="0">
                <a:ln w="22225">
                  <a:solidFill>
                    <a:schemeClr val="accent2"/>
                  </a:solidFill>
                  <a:prstDash val="solid"/>
                </a:ln>
                <a:solidFill>
                  <a:schemeClr val="accent1">
                    <a:lumMod val="75000"/>
                  </a:schemeClr>
                </a:solidFill>
                <a:latin typeface="Trebuchet MS" panose="020B0603020202020204" pitchFamily="34" charset="0"/>
              </a:rPr>
              <a:t>School</a:t>
            </a:r>
          </a:p>
        </p:txBody>
      </p:sp>
      <p:pic>
        <p:nvPicPr>
          <p:cNvPr id="5" name="Picture 1">
            <a:extLst>
              <a:ext uri="{FF2B5EF4-FFF2-40B4-BE49-F238E27FC236}">
                <a16:creationId xmlns:a16="http://schemas.microsoft.com/office/drawing/2014/main" id="{227A0E5D-70F3-42BB-A756-539B978B212A}"/>
              </a:ext>
            </a:extLst>
          </p:cNvPr>
          <p:cNvPicPr>
            <a:picLocks noChangeAspect="1"/>
          </p:cNvPicPr>
          <p:nvPr/>
        </p:nvPicPr>
        <p:blipFill rotWithShape="1">
          <a:blip r:embed="rId2">
            <a:extLst>
              <a:ext uri="{28A0092B-C50C-407E-A947-70E740481C1C}">
                <a14:useLocalDpi xmlns:a14="http://schemas.microsoft.com/office/drawing/2010/main" val="0"/>
              </a:ext>
            </a:extLst>
          </a:blip>
          <a:srcRect l="10773" r="12322"/>
          <a:stretch/>
        </p:blipFill>
        <p:spPr bwMode="auto">
          <a:xfrm>
            <a:off x="279736" y="2723523"/>
            <a:ext cx="622634" cy="151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a:extLst>
              <a:ext uri="{FF2B5EF4-FFF2-40B4-BE49-F238E27FC236}">
                <a16:creationId xmlns:a16="http://schemas.microsoft.com/office/drawing/2014/main" id="{3D2E1422-F8E0-4022-9496-3B70A4E1DAFB}"/>
              </a:ext>
            </a:extLst>
          </p:cNvPr>
          <p:cNvPicPr>
            <a:picLocks noChangeAspect="1"/>
          </p:cNvPicPr>
          <p:nvPr/>
        </p:nvPicPr>
        <p:blipFill rotWithShape="1">
          <a:blip r:embed="rId2">
            <a:extLst>
              <a:ext uri="{28A0092B-C50C-407E-A947-70E740481C1C}">
                <a14:useLocalDpi xmlns:a14="http://schemas.microsoft.com/office/drawing/2010/main" val="0"/>
              </a:ext>
            </a:extLst>
          </a:blip>
          <a:srcRect l="10773" r="12322"/>
          <a:stretch/>
        </p:blipFill>
        <p:spPr bwMode="auto">
          <a:xfrm>
            <a:off x="180474" y="2723523"/>
            <a:ext cx="622634" cy="151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a:extLst>
              <a:ext uri="{FF2B5EF4-FFF2-40B4-BE49-F238E27FC236}">
                <a16:creationId xmlns:a16="http://schemas.microsoft.com/office/drawing/2014/main" id="{09FA7649-ADEF-4A0E-B14E-3BCAFE4DA19B}"/>
              </a:ext>
            </a:extLst>
          </p:cNvPr>
          <p:cNvPicPr>
            <a:picLocks noChangeAspect="1"/>
          </p:cNvPicPr>
          <p:nvPr/>
        </p:nvPicPr>
        <p:blipFill rotWithShape="1">
          <a:blip r:embed="rId2">
            <a:extLst>
              <a:ext uri="{28A0092B-C50C-407E-A947-70E740481C1C}">
                <a14:useLocalDpi xmlns:a14="http://schemas.microsoft.com/office/drawing/2010/main" val="0"/>
              </a:ext>
            </a:extLst>
          </a:blip>
          <a:srcRect l="10773" r="12322"/>
          <a:stretch/>
        </p:blipFill>
        <p:spPr bwMode="auto">
          <a:xfrm>
            <a:off x="8241631" y="2723523"/>
            <a:ext cx="622634" cy="151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WordArt 30">
            <a:extLst>
              <a:ext uri="{FF2B5EF4-FFF2-40B4-BE49-F238E27FC236}">
                <a16:creationId xmlns:a16="http://schemas.microsoft.com/office/drawing/2014/main" id="{835861A6-2E02-4AF0-A4E4-F0DC5ED28820}"/>
              </a:ext>
            </a:extLst>
          </p:cNvPr>
          <p:cNvSpPr>
            <a:spLocks noChangeArrowheads="1" noChangeShapeType="1" noTextEdit="1"/>
          </p:cNvSpPr>
          <p:nvPr/>
        </p:nvSpPr>
        <p:spPr bwMode="auto">
          <a:xfrm>
            <a:off x="951370" y="5191766"/>
            <a:ext cx="7290261" cy="1017665"/>
          </a:xfrm>
          <a:prstGeom prst="rect">
            <a:avLst/>
          </a:prstGeom>
        </p:spPr>
        <p:txBody>
          <a:bodyPr wrap="none" fromWordArt="1">
            <a:prstTxWarp prst="textPlain">
              <a:avLst>
                <a:gd name="adj" fmla="val 50000"/>
              </a:avLst>
            </a:prstTxWarp>
          </a:bodyPr>
          <a:lstStyle/>
          <a:p>
            <a:pPr algn="ctr"/>
            <a:r>
              <a:rPr lang="en-GB" sz="2700" kern="10" dirty="0">
                <a:ln w="25400">
                  <a:solidFill>
                    <a:srgbClr val="0000FF"/>
                  </a:solidFill>
                  <a:round/>
                  <a:headEnd/>
                  <a:tailEnd/>
                </a:ln>
                <a:solidFill>
                  <a:schemeClr val="accent1">
                    <a:lumMod val="75000"/>
                  </a:schemeClr>
                </a:solidFill>
                <a:latin typeface="Trebuchet MS" panose="020B0603020202020204" pitchFamily="34" charset="0"/>
              </a:rPr>
              <a:t>Opal Class</a:t>
            </a:r>
          </a:p>
        </p:txBody>
      </p:sp>
    </p:spTree>
    <p:extLst>
      <p:ext uri="{BB962C8B-B14F-4D97-AF65-F5344CB8AC3E}">
        <p14:creationId xmlns:p14="http://schemas.microsoft.com/office/powerpoint/2010/main" val="2005494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Key instant recall facts</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a:bodyPr>
          <a:lstStyle/>
          <a:p>
            <a:pPr>
              <a:lnSpc>
                <a:spcPct val="120000"/>
              </a:lnSpc>
              <a:buFont typeface="Wingdings" panose="05000000000000000000" pitchFamily="2" charset="2"/>
              <a:buChar char="§"/>
            </a:pPr>
            <a:r>
              <a:rPr lang="en-GB" sz="3200" dirty="0">
                <a:solidFill>
                  <a:schemeClr val="tx1"/>
                </a:solidFill>
              </a:rPr>
              <a:t>Through the year children will be working on learning key instant recall facts (KIRF).</a:t>
            </a:r>
          </a:p>
          <a:p>
            <a:pPr>
              <a:lnSpc>
                <a:spcPct val="120000"/>
              </a:lnSpc>
              <a:buFont typeface="Wingdings" panose="05000000000000000000" pitchFamily="2" charset="2"/>
              <a:buChar char="§"/>
            </a:pPr>
            <a:endParaRPr lang="en-GB" sz="3200" dirty="0">
              <a:solidFill>
                <a:schemeClr val="tx1"/>
              </a:solidFill>
            </a:endParaRPr>
          </a:p>
          <a:p>
            <a:pPr>
              <a:lnSpc>
                <a:spcPct val="120000"/>
              </a:lnSpc>
              <a:buFont typeface="Wingdings" panose="05000000000000000000" pitchFamily="2" charset="2"/>
              <a:buChar char="§"/>
            </a:pPr>
            <a:r>
              <a:rPr lang="en-GB" sz="3200" dirty="0">
                <a:solidFill>
                  <a:schemeClr val="tx1"/>
                </a:solidFill>
              </a:rPr>
              <a:t>These are maths facts such as:</a:t>
            </a:r>
          </a:p>
          <a:p>
            <a:pPr lvl="3">
              <a:lnSpc>
                <a:spcPct val="120000"/>
              </a:lnSpc>
              <a:buFont typeface="Wingdings" panose="05000000000000000000" pitchFamily="2" charset="2"/>
              <a:buChar char="§"/>
            </a:pPr>
            <a:r>
              <a:rPr lang="en-GB" sz="2600" dirty="0">
                <a:solidFill>
                  <a:schemeClr val="tx1"/>
                </a:solidFill>
              </a:rPr>
              <a:t>Number bonds to 20</a:t>
            </a:r>
          </a:p>
          <a:p>
            <a:pPr lvl="3">
              <a:lnSpc>
                <a:spcPct val="120000"/>
              </a:lnSpc>
              <a:buFont typeface="Wingdings" panose="05000000000000000000" pitchFamily="2" charset="2"/>
              <a:buChar char="§"/>
            </a:pPr>
            <a:r>
              <a:rPr lang="en-GB" sz="2600" dirty="0">
                <a:solidFill>
                  <a:schemeClr val="tx1"/>
                </a:solidFill>
              </a:rPr>
              <a:t>3,4 and 8 times tables</a:t>
            </a:r>
          </a:p>
          <a:p>
            <a:pPr lvl="3">
              <a:lnSpc>
                <a:spcPct val="120000"/>
              </a:lnSpc>
              <a:buFont typeface="Wingdings" panose="05000000000000000000" pitchFamily="2" charset="2"/>
              <a:buChar char="§"/>
            </a:pPr>
            <a:r>
              <a:rPr lang="en-GB" sz="2600" dirty="0">
                <a:solidFill>
                  <a:schemeClr val="tx1"/>
                </a:solidFill>
              </a:rPr>
              <a:t>Telling the time to the nearest minute and understanding durations of time</a:t>
            </a:r>
          </a:p>
          <a:p>
            <a:pPr>
              <a:lnSpc>
                <a:spcPct val="120000"/>
              </a:lnSpc>
              <a:buFont typeface="Wingdings" panose="05000000000000000000" pitchFamily="2" charset="2"/>
              <a:buChar char="§"/>
            </a:pPr>
            <a:endParaRPr lang="en-GB" sz="3200" dirty="0">
              <a:solidFill>
                <a:schemeClr val="tx1"/>
              </a:solidFill>
            </a:endParaRP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78660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Main Topics</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a:bodyPr>
          <a:lstStyle/>
          <a:p>
            <a:pPr>
              <a:lnSpc>
                <a:spcPct val="120000"/>
              </a:lnSpc>
              <a:buFont typeface="Wingdings" panose="05000000000000000000" pitchFamily="2" charset="2"/>
              <a:buChar char="§"/>
            </a:pPr>
            <a:r>
              <a:rPr lang="en-GB" sz="3200" dirty="0">
                <a:solidFill>
                  <a:schemeClr val="tx1"/>
                </a:solidFill>
              </a:rPr>
              <a:t> Autumn 1 – Britain from Stone Age to Iron Age</a:t>
            </a:r>
          </a:p>
          <a:p>
            <a:pPr>
              <a:lnSpc>
                <a:spcPct val="120000"/>
              </a:lnSpc>
              <a:buFont typeface="Wingdings" panose="05000000000000000000" pitchFamily="2" charset="2"/>
              <a:buChar char="§"/>
            </a:pPr>
            <a:r>
              <a:rPr lang="en-GB" sz="3200" dirty="0">
                <a:solidFill>
                  <a:schemeClr val="tx1"/>
                </a:solidFill>
              </a:rPr>
              <a:t>Autumn 2 – Countries of the World</a:t>
            </a:r>
          </a:p>
          <a:p>
            <a:pPr>
              <a:lnSpc>
                <a:spcPct val="120000"/>
              </a:lnSpc>
              <a:buFont typeface="Wingdings" panose="05000000000000000000" pitchFamily="2" charset="2"/>
              <a:buChar char="§"/>
            </a:pPr>
            <a:r>
              <a:rPr lang="en-GB" sz="3200" dirty="0">
                <a:solidFill>
                  <a:schemeClr val="tx1"/>
                </a:solidFill>
              </a:rPr>
              <a:t>Spring 1 – Roman Empire</a:t>
            </a:r>
          </a:p>
          <a:p>
            <a:pPr>
              <a:lnSpc>
                <a:spcPct val="120000"/>
              </a:lnSpc>
              <a:buFont typeface="Wingdings" panose="05000000000000000000" pitchFamily="2" charset="2"/>
              <a:buChar char="§"/>
            </a:pPr>
            <a:r>
              <a:rPr lang="en-GB" sz="3200" dirty="0">
                <a:solidFill>
                  <a:schemeClr val="tx1"/>
                </a:solidFill>
              </a:rPr>
              <a:t>Spring 2 – Natural Disasters</a:t>
            </a:r>
          </a:p>
          <a:p>
            <a:pPr>
              <a:lnSpc>
                <a:spcPct val="120000"/>
              </a:lnSpc>
              <a:buFont typeface="Wingdings" panose="05000000000000000000" pitchFamily="2" charset="2"/>
              <a:buChar char="§"/>
            </a:pPr>
            <a:r>
              <a:rPr lang="en-GB" sz="3200" dirty="0">
                <a:solidFill>
                  <a:schemeClr val="tx1"/>
                </a:solidFill>
              </a:rPr>
              <a:t>Summer 1 – Local History (Transport)</a:t>
            </a:r>
          </a:p>
          <a:p>
            <a:pPr>
              <a:lnSpc>
                <a:spcPct val="120000"/>
              </a:lnSpc>
              <a:buFont typeface="Wingdings" panose="05000000000000000000" pitchFamily="2" charset="2"/>
              <a:buChar char="§"/>
            </a:pPr>
            <a:r>
              <a:rPr lang="en-GB" sz="3200" dirty="0">
                <a:solidFill>
                  <a:schemeClr val="tx1"/>
                </a:solidFill>
              </a:rPr>
              <a:t>Summer 2 – The Rainforest</a:t>
            </a: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1334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PE</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a:bodyPr>
          <a:lstStyle/>
          <a:p>
            <a:pPr marL="0" indent="0">
              <a:lnSpc>
                <a:spcPct val="120000"/>
              </a:lnSpc>
              <a:buNone/>
            </a:pPr>
            <a:r>
              <a:rPr lang="en-GB" sz="3200" b="1" u="sng" dirty="0">
                <a:solidFill>
                  <a:schemeClr val="tx1"/>
                </a:solidFill>
              </a:rPr>
              <a:t>P.E Kit</a:t>
            </a:r>
          </a:p>
          <a:p>
            <a:pPr marL="0" indent="0">
              <a:lnSpc>
                <a:spcPct val="120000"/>
              </a:lnSpc>
              <a:buNone/>
            </a:pPr>
            <a:r>
              <a:rPr lang="en-GB" sz="2400" dirty="0">
                <a:solidFill>
                  <a:schemeClr val="tx1"/>
                </a:solidFill>
              </a:rPr>
              <a:t>Black shorts</a:t>
            </a:r>
            <a:br>
              <a:rPr lang="en-GB" sz="2400" dirty="0">
                <a:solidFill>
                  <a:schemeClr val="tx1"/>
                </a:solidFill>
              </a:rPr>
            </a:br>
            <a:r>
              <a:rPr lang="en-GB" sz="2400" dirty="0">
                <a:solidFill>
                  <a:schemeClr val="tx1"/>
                </a:solidFill>
              </a:rPr>
              <a:t>white T Shirt</a:t>
            </a:r>
            <a:br>
              <a:rPr lang="en-GB" sz="2400" dirty="0">
                <a:solidFill>
                  <a:schemeClr val="tx1"/>
                </a:solidFill>
              </a:rPr>
            </a:br>
            <a:r>
              <a:rPr lang="en-GB" sz="2400" dirty="0">
                <a:solidFill>
                  <a:schemeClr val="tx1"/>
                </a:solidFill>
              </a:rPr>
              <a:t>Pumps</a:t>
            </a:r>
            <a:br>
              <a:rPr lang="en-GB" sz="2400" dirty="0">
                <a:solidFill>
                  <a:schemeClr val="tx1"/>
                </a:solidFill>
              </a:rPr>
            </a:br>
            <a:r>
              <a:rPr lang="en-GB" sz="2400" dirty="0">
                <a:solidFill>
                  <a:schemeClr val="tx1"/>
                </a:solidFill>
              </a:rPr>
              <a:t>Dark Tracksuit (woolly hats are useful in the winter months!)</a:t>
            </a:r>
            <a:br>
              <a:rPr lang="en-GB" sz="2400" dirty="0">
                <a:solidFill>
                  <a:schemeClr val="tx1"/>
                </a:solidFill>
              </a:rPr>
            </a:br>
            <a:r>
              <a:rPr lang="en-GB" sz="2400" dirty="0">
                <a:solidFill>
                  <a:schemeClr val="tx1"/>
                </a:solidFill>
              </a:rPr>
              <a:t>Trainers </a:t>
            </a:r>
            <a:br>
              <a:rPr lang="en-GB" sz="2400" dirty="0">
                <a:solidFill>
                  <a:schemeClr val="tx1"/>
                </a:solidFill>
              </a:rPr>
            </a:br>
            <a:r>
              <a:rPr lang="en-GB" sz="2400" b="1" dirty="0">
                <a:solidFill>
                  <a:schemeClr val="tx1"/>
                </a:solidFill>
              </a:rPr>
              <a:t>Please put your child’s name in every item!</a:t>
            </a:r>
          </a:p>
          <a:p>
            <a:pPr marL="0" indent="0">
              <a:lnSpc>
                <a:spcPct val="120000"/>
              </a:lnSpc>
              <a:buNone/>
            </a:pPr>
            <a:endParaRPr lang="en-GB" sz="2400" b="1" dirty="0">
              <a:solidFill>
                <a:schemeClr val="tx1"/>
              </a:solidFill>
            </a:endParaRPr>
          </a:p>
          <a:p>
            <a:pPr marL="0" indent="0">
              <a:lnSpc>
                <a:spcPct val="120000"/>
              </a:lnSpc>
              <a:buNone/>
            </a:pPr>
            <a:r>
              <a:rPr lang="en-GB" sz="2400" b="1" dirty="0">
                <a:solidFill>
                  <a:schemeClr val="tx1"/>
                </a:solidFill>
              </a:rPr>
              <a:t>Your children will be coming in wearing their PE kits on Tuesdays and coming home in their kits the same day.</a:t>
            </a: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86219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smtClean="0">
                <a:solidFill>
                  <a:schemeClr val="accent1">
                    <a:lumMod val="75000"/>
                  </a:schemeClr>
                </a:solidFill>
              </a:rPr>
              <a:t>School Dinners in KS2 </a:t>
            </a:r>
            <a:endParaRPr lang="en-GB" sz="5400" b="1" dirty="0">
              <a:solidFill>
                <a:schemeClr val="accent1">
                  <a:lumMod val="75000"/>
                </a:schemeClr>
              </a:solidFill>
            </a:endParaRP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a:bodyPr>
          <a:lstStyle/>
          <a:p>
            <a:pPr>
              <a:lnSpc>
                <a:spcPct val="120000"/>
              </a:lnSpc>
              <a:buFont typeface="Arial" panose="020B0604020202020204" pitchFamily="34" charset="0"/>
              <a:buChar char="•"/>
            </a:pPr>
            <a:r>
              <a:rPr lang="en-GB" sz="1800" b="1" dirty="0" smtClean="0">
                <a:solidFill>
                  <a:schemeClr val="tx1"/>
                </a:solidFill>
              </a:rPr>
              <a:t>In September 2014 it was announced by the government that every child in Reception, Year 1 and Year 2 would receive a free school lunch . </a:t>
            </a:r>
          </a:p>
          <a:p>
            <a:pPr>
              <a:lnSpc>
                <a:spcPct val="120000"/>
              </a:lnSpc>
              <a:buFont typeface="Arial" panose="020B0604020202020204" pitchFamily="34" charset="0"/>
              <a:buChar char="•"/>
            </a:pPr>
            <a:r>
              <a:rPr lang="en-GB" sz="1800" b="1" dirty="0" smtClean="0">
                <a:solidFill>
                  <a:schemeClr val="tx1"/>
                </a:solidFill>
              </a:rPr>
              <a:t>Now we are in Year 3 we are still providing school dinners to all children. To order school dinners in Year 3 you go to the following : </a:t>
            </a:r>
          </a:p>
          <a:p>
            <a:pPr>
              <a:lnSpc>
                <a:spcPct val="120000"/>
              </a:lnSpc>
              <a:buFont typeface="Wingdings" panose="05000000000000000000" pitchFamily="2" charset="2"/>
              <a:buChar char="Ø"/>
            </a:pPr>
            <a:r>
              <a:rPr lang="en-GB" sz="1800" b="1" dirty="0">
                <a:solidFill>
                  <a:schemeClr val="tx1"/>
                </a:solidFill>
                <a:hlinkClick r:id="rId2"/>
              </a:rPr>
              <a:t>https://eduspot.co.uk/product/teachers2parents</a:t>
            </a:r>
            <a:r>
              <a:rPr lang="en-GB" sz="1800" b="1" dirty="0" smtClean="0">
                <a:solidFill>
                  <a:schemeClr val="tx1"/>
                </a:solidFill>
                <a:hlinkClick r:id="rId2"/>
              </a:rPr>
              <a:t>/</a:t>
            </a:r>
            <a:r>
              <a:rPr lang="en-GB" sz="1800" b="1" dirty="0" smtClean="0">
                <a:solidFill>
                  <a:schemeClr val="tx1"/>
                </a:solidFill>
              </a:rPr>
              <a:t> </a:t>
            </a:r>
          </a:p>
          <a:p>
            <a:pPr>
              <a:lnSpc>
                <a:spcPct val="120000"/>
              </a:lnSpc>
              <a:buFont typeface="Wingdings" panose="05000000000000000000" pitchFamily="2" charset="2"/>
              <a:buChar char="Ø"/>
            </a:pPr>
            <a:r>
              <a:rPr lang="en-GB" sz="1800" b="1" dirty="0" smtClean="0">
                <a:solidFill>
                  <a:schemeClr val="tx1"/>
                </a:solidFill>
              </a:rPr>
              <a:t>Sign in with your unique username and password </a:t>
            </a:r>
          </a:p>
          <a:p>
            <a:pPr>
              <a:lnSpc>
                <a:spcPct val="120000"/>
              </a:lnSpc>
              <a:buFont typeface="Wingdings" panose="05000000000000000000" pitchFamily="2" charset="2"/>
              <a:buChar char="Ø"/>
            </a:pPr>
            <a:r>
              <a:rPr lang="en-GB" sz="1800" b="1" dirty="0" smtClean="0">
                <a:solidFill>
                  <a:schemeClr val="tx1"/>
                </a:solidFill>
              </a:rPr>
              <a:t>Go to the school dinners icon and you can book your daily meals (£2.30 a day.) </a:t>
            </a:r>
          </a:p>
          <a:p>
            <a:pPr>
              <a:lnSpc>
                <a:spcPct val="120000"/>
              </a:lnSpc>
              <a:buFont typeface="Wingdings" panose="05000000000000000000" pitchFamily="2" charset="2"/>
              <a:buChar char="Ø"/>
            </a:pPr>
            <a:r>
              <a:rPr lang="en-GB" sz="1800" b="1" dirty="0" smtClean="0">
                <a:solidFill>
                  <a:schemeClr val="tx1"/>
                </a:solidFill>
              </a:rPr>
              <a:t>We are currently providing a hot option in a lunch bag for children. This is due to current restrictions. This is regula</a:t>
            </a:r>
            <a:r>
              <a:rPr lang="en-GB" sz="1800" b="1" dirty="0" smtClean="0">
                <a:solidFill>
                  <a:schemeClr val="tx1"/>
                </a:solidFill>
              </a:rPr>
              <a:t>rly under review and any changes we will notify you as soon as possible. </a:t>
            </a:r>
            <a:endParaRPr lang="en-GB" sz="1800" b="1" dirty="0" smtClean="0">
              <a:solidFill>
                <a:schemeClr val="tx1"/>
              </a:solidFill>
            </a:endParaRPr>
          </a:p>
          <a:p>
            <a:pPr>
              <a:lnSpc>
                <a:spcPct val="120000"/>
              </a:lnSpc>
              <a:buFont typeface="Wingdings" panose="05000000000000000000" pitchFamily="2" charset="2"/>
              <a:buChar char="Ø"/>
            </a:pPr>
            <a:endParaRPr lang="en-GB" sz="2400" b="1" dirty="0">
              <a:solidFill>
                <a:schemeClr val="tx1"/>
              </a:solidFill>
            </a:endParaRP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23940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Friends of Sound PTFA</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pic>
        <p:nvPicPr>
          <p:cNvPr id="16" name="Picture 1">
            <a:extLst>
              <a:ext uri="{FF2B5EF4-FFF2-40B4-BE49-F238E27FC236}">
                <a16:creationId xmlns:a16="http://schemas.microsoft.com/office/drawing/2014/main" id="{77E1E483-2EA2-4203-8B66-C4176A5398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8038" y="2005013"/>
            <a:ext cx="1079500"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a:extLst>
              <a:ext uri="{FF2B5EF4-FFF2-40B4-BE49-F238E27FC236}">
                <a16:creationId xmlns:a16="http://schemas.microsoft.com/office/drawing/2014/main" id="{5F71D58D-BE46-4408-AF9E-CDE81F351A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86563" y="2005013"/>
            <a:ext cx="1079500"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descr="web_banner_700x122″">
            <a:extLst>
              <a:ext uri="{FF2B5EF4-FFF2-40B4-BE49-F238E27FC236}">
                <a16:creationId xmlns:a16="http://schemas.microsoft.com/office/drawing/2014/main" id="{A7543B71-BB45-4E69-A5CA-C25B5DF9A2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063" y="5233988"/>
            <a:ext cx="4437062"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 name="Picture 3" descr="FB-FindUsOnFacebook-printpackaging-2">
            <a:extLst>
              <a:ext uri="{FF2B5EF4-FFF2-40B4-BE49-F238E27FC236}">
                <a16:creationId xmlns:a16="http://schemas.microsoft.com/office/drawing/2014/main" id="{72204EF1-5876-477C-AEA2-7F5D12FEE9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7050" y="5233988"/>
            <a:ext cx="1963738"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21" name="Text Box 5">
            <a:extLst>
              <a:ext uri="{FF2B5EF4-FFF2-40B4-BE49-F238E27FC236}">
                <a16:creationId xmlns:a16="http://schemas.microsoft.com/office/drawing/2014/main" id="{3CBE7D67-9550-4685-B0A3-2912DC62E37D}"/>
              </a:ext>
            </a:extLst>
          </p:cNvPr>
          <p:cNvSpPr txBox="1">
            <a:spLocks noChangeArrowheads="1"/>
          </p:cNvSpPr>
          <p:nvPr/>
        </p:nvSpPr>
        <p:spPr bwMode="auto">
          <a:xfrm>
            <a:off x="5589588" y="5699125"/>
            <a:ext cx="1981200" cy="217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800" b="1">
                <a:solidFill>
                  <a:srgbClr val="3A5B99"/>
                </a:solidFill>
                <a:latin typeface="Gill Sans MT" panose="020B0502020104020203" pitchFamily="34" charset="0"/>
              </a:rPr>
              <a:t>https://www.facebook.com/soundpta/</a:t>
            </a:r>
            <a:endParaRPr lang="en-US" altLang="en-US"/>
          </a:p>
        </p:txBody>
      </p:sp>
      <p:sp>
        <p:nvSpPr>
          <p:cNvPr id="22" name="TextBox 8">
            <a:extLst>
              <a:ext uri="{FF2B5EF4-FFF2-40B4-BE49-F238E27FC236}">
                <a16:creationId xmlns:a16="http://schemas.microsoft.com/office/drawing/2014/main" id="{8F6A1473-5F02-4674-9E36-D24003EF98BC}"/>
              </a:ext>
            </a:extLst>
          </p:cNvPr>
          <p:cNvSpPr txBox="1">
            <a:spLocks noChangeArrowheads="1"/>
          </p:cNvSpPr>
          <p:nvPr/>
        </p:nvSpPr>
        <p:spPr bwMode="auto">
          <a:xfrm>
            <a:off x="2574925" y="1541463"/>
            <a:ext cx="372745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2400" dirty="0">
                <a:latin typeface="+mn-lt"/>
              </a:rPr>
              <a:t>At Sound and  District we have a very supportive PTFA who help to raise funds for the school, organise exciting events and experiences for the children and help to further develop a strong parent – school relationship.</a:t>
            </a:r>
          </a:p>
          <a:p>
            <a:endParaRPr lang="en-GB" altLang="en-US" sz="1600" dirty="0">
              <a:latin typeface="+mn-lt"/>
            </a:endParaRPr>
          </a:p>
        </p:txBody>
      </p:sp>
    </p:spTree>
    <p:extLst>
      <p:ext uri="{BB962C8B-B14F-4D97-AF65-F5344CB8AC3E}">
        <p14:creationId xmlns:p14="http://schemas.microsoft.com/office/powerpoint/2010/main" val="1854636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Communication</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fontScale="92500"/>
          </a:bodyPr>
          <a:lstStyle/>
          <a:p>
            <a:pPr>
              <a:lnSpc>
                <a:spcPct val="120000"/>
              </a:lnSpc>
              <a:buFont typeface="Wingdings" panose="05000000000000000000" pitchFamily="2" charset="2"/>
              <a:buChar char="§"/>
            </a:pPr>
            <a:r>
              <a:rPr lang="en-GB" sz="3200" dirty="0">
                <a:solidFill>
                  <a:schemeClr val="tx1"/>
                </a:solidFill>
              </a:rPr>
              <a:t>Please use your child’s planner tell us about anything you are concerned about. Planners will be checked and signed every </a:t>
            </a:r>
            <a:r>
              <a:rPr lang="en-GB" sz="3200" dirty="0" smtClean="0">
                <a:solidFill>
                  <a:schemeClr val="tx1"/>
                </a:solidFill>
              </a:rPr>
              <a:t>Friday.</a:t>
            </a:r>
            <a:endParaRPr lang="en-GB" sz="3200" dirty="0">
              <a:solidFill>
                <a:schemeClr val="tx1"/>
              </a:solidFill>
            </a:endParaRPr>
          </a:p>
          <a:p>
            <a:pPr>
              <a:lnSpc>
                <a:spcPct val="120000"/>
              </a:lnSpc>
              <a:buFont typeface="Wingdings" panose="05000000000000000000" pitchFamily="2" charset="2"/>
              <a:buChar char="§"/>
            </a:pPr>
            <a:r>
              <a:rPr lang="en-GB" sz="3200" dirty="0">
                <a:solidFill>
                  <a:schemeClr val="tx1"/>
                </a:solidFill>
              </a:rPr>
              <a:t>If you have any issues be sure to tell us as soon as possible. </a:t>
            </a:r>
          </a:p>
          <a:p>
            <a:pPr>
              <a:lnSpc>
                <a:spcPct val="120000"/>
              </a:lnSpc>
              <a:buFont typeface="Wingdings" panose="05000000000000000000" pitchFamily="2" charset="2"/>
              <a:buChar char="§"/>
            </a:pPr>
            <a:r>
              <a:rPr lang="en-GB" sz="3200" dirty="0">
                <a:solidFill>
                  <a:schemeClr val="tx1"/>
                </a:solidFill>
              </a:rPr>
              <a:t>Make sure to tell us all the positive things as well!</a:t>
            </a:r>
          </a:p>
          <a:p>
            <a:pPr>
              <a:lnSpc>
                <a:spcPct val="120000"/>
              </a:lnSpc>
              <a:buFont typeface="Wingdings" panose="05000000000000000000" pitchFamily="2" charset="2"/>
              <a:buChar char="§"/>
            </a:pPr>
            <a:r>
              <a:rPr lang="en-GB" sz="3200" dirty="0">
                <a:solidFill>
                  <a:schemeClr val="tx1"/>
                </a:solidFill>
              </a:rPr>
              <a:t>We will not be using or accessing the class emails unless we have to return to home learning.</a:t>
            </a:r>
          </a:p>
          <a:p>
            <a:pPr>
              <a:lnSpc>
                <a:spcPct val="120000"/>
              </a:lnSpc>
              <a:buFont typeface="Wingdings" panose="05000000000000000000" pitchFamily="2" charset="2"/>
              <a:buChar char="§"/>
            </a:pPr>
            <a:endParaRPr lang="en-GB" sz="3200" dirty="0">
              <a:solidFill>
                <a:schemeClr val="tx1"/>
              </a:solidFill>
            </a:endParaRP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81927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A391F73-6DD4-4373-84E8-16F0A1336DB6}"/>
              </a:ext>
            </a:extLst>
          </p:cNvPr>
          <p:cNvSpPr>
            <a:spLocks noGrp="1"/>
          </p:cNvSpPr>
          <p:nvPr>
            <p:ph type="title"/>
          </p:nvPr>
        </p:nvSpPr>
        <p:spPr>
          <a:xfrm>
            <a:off x="145773" y="365125"/>
            <a:ext cx="8746435" cy="1325563"/>
          </a:xfrm>
        </p:spPr>
        <p:txBody>
          <a:bodyPr>
            <a:normAutofit fontScale="90000"/>
          </a:bodyPr>
          <a:lstStyle/>
          <a:p>
            <a:pPr algn="ctr"/>
            <a:r>
              <a:rPr lang="en-US" dirty="0"/>
              <a:t>Schools Contingency Plan</a:t>
            </a:r>
            <a:br>
              <a:rPr lang="en-US" dirty="0"/>
            </a:br>
            <a:r>
              <a:rPr lang="en-US" dirty="0"/>
              <a:t>Lockdown </a:t>
            </a:r>
          </a:p>
        </p:txBody>
      </p:sp>
      <p:sp>
        <p:nvSpPr>
          <p:cNvPr id="5" name="TextBox 4">
            <a:extLst>
              <a:ext uri="{FF2B5EF4-FFF2-40B4-BE49-F238E27FC236}">
                <a16:creationId xmlns:a16="http://schemas.microsoft.com/office/drawing/2014/main" id="{AA6B6908-210E-4C83-B237-CDF159D6D653}"/>
              </a:ext>
            </a:extLst>
          </p:cNvPr>
          <p:cNvSpPr txBox="1"/>
          <p:nvPr/>
        </p:nvSpPr>
        <p:spPr>
          <a:xfrm>
            <a:off x="63378" y="1814671"/>
            <a:ext cx="8911223" cy="3754874"/>
          </a:xfrm>
          <a:prstGeom prst="rect">
            <a:avLst/>
          </a:prstGeom>
          <a:noFill/>
        </p:spPr>
        <p:txBody>
          <a:bodyPr wrap="square" rtlCol="0">
            <a:spAutoFit/>
          </a:bodyPr>
          <a:lstStyle/>
          <a:p>
            <a:r>
              <a:rPr lang="en-US" sz="2000" dirty="0"/>
              <a:t>If the school has to go into Local/ National lockdown, we will ensure that we stay connected remotely and follow the procedures that we used last time. </a:t>
            </a:r>
          </a:p>
          <a:p>
            <a:endParaRPr lang="en-US" sz="2000" dirty="0"/>
          </a:p>
          <a:p>
            <a:pPr marL="285750" indent="-285750">
              <a:buFont typeface="Arial" panose="020B0604020202020204" pitchFamily="34" charset="0"/>
              <a:buChar char="•"/>
            </a:pPr>
            <a:r>
              <a:rPr lang="en-US" sz="2000" dirty="0"/>
              <a:t>Each class will have daily contact with the teacher through email. </a:t>
            </a:r>
          </a:p>
          <a:p>
            <a:pPr marL="285750" indent="-285750">
              <a:buFont typeface="Arial" panose="020B0604020202020204" pitchFamily="34" charset="0"/>
              <a:buChar char="•"/>
            </a:pPr>
            <a:r>
              <a:rPr lang="en-US" sz="2000" dirty="0"/>
              <a:t>A blank book and instruction sheet will be sent home. </a:t>
            </a:r>
          </a:p>
          <a:p>
            <a:pPr marL="285750" indent="-285750">
              <a:buFont typeface="Arial" panose="020B0604020202020204" pitchFamily="34" charset="0"/>
              <a:buChar char="•"/>
            </a:pPr>
            <a:r>
              <a:rPr lang="en-US" sz="2000" dirty="0"/>
              <a:t>We will still hold our Virtual Events </a:t>
            </a:r>
            <a:r>
              <a:rPr lang="en-US" sz="2000" dirty="0" err="1"/>
              <a:t>i.e</a:t>
            </a:r>
            <a:r>
              <a:rPr lang="en-US" sz="2000" dirty="0"/>
              <a:t> Art Week as usual.</a:t>
            </a:r>
          </a:p>
          <a:p>
            <a:pPr marL="285750" indent="-285750">
              <a:buFont typeface="Arial" panose="020B0604020202020204" pitchFamily="34" charset="0"/>
              <a:buChar char="•"/>
            </a:pPr>
            <a:r>
              <a:rPr lang="en-US" sz="2000" dirty="0"/>
              <a:t>A Newsletter and Headteacher Awards will be sent weekly.</a:t>
            </a:r>
          </a:p>
          <a:p>
            <a:pPr marL="285750" indent="-285750">
              <a:buFont typeface="Arial" panose="020B0604020202020204" pitchFamily="34" charset="0"/>
              <a:buChar char="•"/>
            </a:pPr>
            <a:r>
              <a:rPr lang="en-US" sz="2000" dirty="0"/>
              <a:t>Children will be able to share their news, pictures and videos through the newsletter and class blogs. </a:t>
            </a:r>
          </a:p>
          <a:p>
            <a:pPr marL="285750" indent="-285750">
              <a:buFont typeface="Arial" panose="020B0604020202020204" pitchFamily="34" charset="0"/>
              <a:buChar char="•"/>
            </a:pPr>
            <a:r>
              <a:rPr lang="en-US" sz="2000" dirty="0"/>
              <a:t>KS2 will have access to Accelerated Reader and KS1 to online links to reading books</a:t>
            </a:r>
          </a:p>
          <a:p>
            <a:pPr marL="285750" indent="-285750">
              <a:buFont typeface="Arial" panose="020B0604020202020204" pitchFamily="34" charset="0"/>
              <a:buChar char="•"/>
            </a:pPr>
            <a:endParaRPr lang="en-US" dirty="0"/>
          </a:p>
        </p:txBody>
      </p:sp>
      <p:pic>
        <p:nvPicPr>
          <p:cNvPr id="6" name="Picture 5">
            <a:extLst>
              <a:ext uri="{FF2B5EF4-FFF2-40B4-BE49-F238E27FC236}">
                <a16:creationId xmlns:a16="http://schemas.microsoft.com/office/drawing/2014/main" id="{ED847F91-2928-4664-943B-EB313A23C6B7}"/>
              </a:ext>
            </a:extLst>
          </p:cNvPr>
          <p:cNvPicPr>
            <a:picLocks noChangeAspect="1"/>
          </p:cNvPicPr>
          <p:nvPr/>
        </p:nvPicPr>
        <p:blipFill>
          <a:blip r:embed="rId2"/>
          <a:stretch>
            <a:fillRect/>
          </a:stretch>
        </p:blipFill>
        <p:spPr>
          <a:xfrm>
            <a:off x="7591862" y="2597785"/>
            <a:ext cx="1382739" cy="1662430"/>
          </a:xfrm>
          <a:prstGeom prst="rect">
            <a:avLst/>
          </a:prstGeom>
        </p:spPr>
      </p:pic>
    </p:spTree>
    <p:extLst>
      <p:ext uri="{BB962C8B-B14F-4D97-AF65-F5344CB8AC3E}">
        <p14:creationId xmlns:p14="http://schemas.microsoft.com/office/powerpoint/2010/main" val="622801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C21DC8-DBD6-4747-8BBC-195EABC4709B}"/>
              </a:ext>
            </a:extLst>
          </p:cNvPr>
          <p:cNvSpPr>
            <a:spLocks noGrp="1"/>
          </p:cNvSpPr>
          <p:nvPr>
            <p:ph type="title"/>
          </p:nvPr>
        </p:nvSpPr>
        <p:spPr>
          <a:xfrm>
            <a:off x="466702" y="110317"/>
            <a:ext cx="8128379" cy="1325563"/>
          </a:xfrm>
        </p:spPr>
        <p:txBody>
          <a:bodyPr/>
          <a:lstStyle/>
          <a:p>
            <a:pPr algn="ctr"/>
            <a:r>
              <a:rPr lang="en-US" b="1" u="sng" dirty="0"/>
              <a:t>Home - School Communication</a:t>
            </a:r>
          </a:p>
        </p:txBody>
      </p:sp>
      <p:sp>
        <p:nvSpPr>
          <p:cNvPr id="5" name="TextBox 4">
            <a:extLst>
              <a:ext uri="{FF2B5EF4-FFF2-40B4-BE49-F238E27FC236}">
                <a16:creationId xmlns:a16="http://schemas.microsoft.com/office/drawing/2014/main" id="{36B07FBD-B253-4969-92CA-D3B8CC078D9F}"/>
              </a:ext>
            </a:extLst>
          </p:cNvPr>
          <p:cNvSpPr txBox="1"/>
          <p:nvPr/>
        </p:nvSpPr>
        <p:spPr>
          <a:xfrm>
            <a:off x="192505" y="1642358"/>
            <a:ext cx="8775032" cy="4185761"/>
          </a:xfrm>
          <a:prstGeom prst="rect">
            <a:avLst/>
          </a:prstGeom>
          <a:noFill/>
        </p:spPr>
        <p:txBody>
          <a:bodyPr wrap="square" rtlCol="0">
            <a:spAutoFit/>
          </a:bodyPr>
          <a:lstStyle/>
          <a:p>
            <a:r>
              <a:rPr lang="en-US" sz="1900" dirty="0"/>
              <a:t>All schools are trying to work in a new way and follow guidelines that have been set. It is really important that as a school we keep strong communications between home and school. You can use the methods below to share information with staff at Sound. </a:t>
            </a:r>
          </a:p>
          <a:p>
            <a:endParaRPr lang="en-US" sz="1900" dirty="0"/>
          </a:p>
          <a:p>
            <a:pPr marL="285750" indent="-285750">
              <a:buFont typeface="Wingdings" pitchFamily="2" charset="2"/>
              <a:buChar char="Ø"/>
            </a:pPr>
            <a:r>
              <a:rPr lang="en-US" sz="1900" dirty="0"/>
              <a:t>Use the children’s diaries/planners to write any short messages to a member of staff.</a:t>
            </a:r>
          </a:p>
          <a:p>
            <a:pPr marL="285750" indent="-285750">
              <a:buFont typeface="Wingdings" pitchFamily="2" charset="2"/>
              <a:buChar char="Ø"/>
            </a:pPr>
            <a:r>
              <a:rPr lang="en-US" sz="1900" dirty="0"/>
              <a:t>If the message is longer than the space provided in the children's planners, just attach a note onto that’s week page. </a:t>
            </a:r>
          </a:p>
          <a:p>
            <a:pPr marL="285750" indent="-285750">
              <a:buFont typeface="Wingdings" pitchFamily="2" charset="2"/>
              <a:buChar char="Ø"/>
            </a:pPr>
            <a:r>
              <a:rPr lang="en-US" sz="1900" dirty="0"/>
              <a:t>If you wish to speak directly to the member of staff either ring the school office  (01270780270)  to arrange a meeting or email </a:t>
            </a:r>
            <a:r>
              <a:rPr lang="en-US" sz="1900" dirty="0">
                <a:hlinkClick r:id="rId2"/>
              </a:rPr>
              <a:t>admin@sound.cheshire.sch.uk</a:t>
            </a:r>
            <a:r>
              <a:rPr lang="en-US" sz="1900" dirty="0"/>
              <a:t>. They will then get back to you as soon as possible at the arranged time over the phone. </a:t>
            </a:r>
          </a:p>
          <a:p>
            <a:pPr marL="285750" indent="-285750">
              <a:buFont typeface="Wingdings" pitchFamily="2" charset="2"/>
              <a:buChar char="Ø"/>
            </a:pPr>
            <a:r>
              <a:rPr lang="en-US" sz="1900" dirty="0"/>
              <a:t>We will be keeping you regularly updated through the website, class blogs and newsletter about what your child is doing in class .</a:t>
            </a:r>
          </a:p>
          <a:p>
            <a:r>
              <a:rPr lang="en-US" sz="1900" dirty="0"/>
              <a:t> </a:t>
            </a:r>
          </a:p>
          <a:p>
            <a:pPr algn="ctr"/>
            <a:r>
              <a:rPr lang="en-US" sz="1900" dirty="0">
                <a:hlinkClick r:id="rId3"/>
              </a:rPr>
              <a:t>https://soundprimary.co.uk/class-blogs/</a:t>
            </a:r>
            <a:r>
              <a:rPr lang="en-US" sz="1900" dirty="0"/>
              <a:t>  </a:t>
            </a:r>
          </a:p>
        </p:txBody>
      </p:sp>
      <p:pic>
        <p:nvPicPr>
          <p:cNvPr id="6" name="Picture 5">
            <a:extLst>
              <a:ext uri="{FF2B5EF4-FFF2-40B4-BE49-F238E27FC236}">
                <a16:creationId xmlns:a16="http://schemas.microsoft.com/office/drawing/2014/main" id="{8D51C5E6-79EB-4529-A9E8-507E710209EE}"/>
              </a:ext>
            </a:extLst>
          </p:cNvPr>
          <p:cNvPicPr>
            <a:picLocks noChangeAspect="1"/>
          </p:cNvPicPr>
          <p:nvPr/>
        </p:nvPicPr>
        <p:blipFill rotWithShape="1">
          <a:blip r:embed="rId4"/>
          <a:srcRect l="6693" t="9905" r="6828" b="10309"/>
          <a:stretch/>
        </p:blipFill>
        <p:spPr>
          <a:xfrm>
            <a:off x="8247511" y="5269261"/>
            <a:ext cx="750488" cy="972000"/>
          </a:xfrm>
          <a:prstGeom prst="rect">
            <a:avLst/>
          </a:prstGeom>
        </p:spPr>
      </p:pic>
      <p:pic>
        <p:nvPicPr>
          <p:cNvPr id="7" name="Picture 6">
            <a:extLst>
              <a:ext uri="{FF2B5EF4-FFF2-40B4-BE49-F238E27FC236}">
                <a16:creationId xmlns:a16="http://schemas.microsoft.com/office/drawing/2014/main" id="{5CC1A994-A0CA-49D0-BBB3-B113537ADC2B}"/>
              </a:ext>
            </a:extLst>
          </p:cNvPr>
          <p:cNvPicPr>
            <a:picLocks noChangeAspect="1"/>
          </p:cNvPicPr>
          <p:nvPr/>
        </p:nvPicPr>
        <p:blipFill>
          <a:blip r:embed="rId5"/>
          <a:stretch>
            <a:fillRect/>
          </a:stretch>
        </p:blipFill>
        <p:spPr>
          <a:xfrm>
            <a:off x="394711" y="5269261"/>
            <a:ext cx="750488" cy="970898"/>
          </a:xfrm>
          <a:prstGeom prst="rect">
            <a:avLst/>
          </a:prstGeom>
        </p:spPr>
      </p:pic>
    </p:spTree>
    <p:extLst>
      <p:ext uri="{BB962C8B-B14F-4D97-AF65-F5344CB8AC3E}">
        <p14:creationId xmlns:p14="http://schemas.microsoft.com/office/powerpoint/2010/main" val="3373099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263527"/>
            <a:ext cx="7543800" cy="1450757"/>
          </a:xfrm>
        </p:spPr>
        <p:txBody>
          <a:bodyPr>
            <a:normAutofit fontScale="90000"/>
          </a:bodyPr>
          <a:lstStyle/>
          <a:p>
            <a:pPr algn="ctr"/>
            <a:r>
              <a:rPr lang="en-GB" sz="5400" b="1" dirty="0">
                <a:solidFill>
                  <a:schemeClr val="accent1">
                    <a:lumMod val="75000"/>
                  </a:schemeClr>
                </a:solidFill>
              </a:rPr>
              <a:t>Thank you for coming and thank you for your support!</a:t>
            </a:r>
          </a:p>
        </p:txBody>
      </p:sp>
      <p:sp>
        <p:nvSpPr>
          <p:cNvPr id="5" name="Content Placeholder 4">
            <a:extLst>
              <a:ext uri="{FF2B5EF4-FFF2-40B4-BE49-F238E27FC236}">
                <a16:creationId xmlns:a16="http://schemas.microsoft.com/office/drawing/2014/main" id="{A01A6D66-F9C0-40E8-AA10-907E30D813F3}"/>
              </a:ext>
            </a:extLst>
          </p:cNvPr>
          <p:cNvSpPr>
            <a:spLocks noGrp="1"/>
          </p:cNvSpPr>
          <p:nvPr>
            <p:ph idx="1"/>
          </p:nvPr>
        </p:nvSpPr>
        <p:spPr/>
        <p:txBody>
          <a:bodyPr>
            <a:normAutofit/>
          </a:bodyPr>
          <a:lstStyle/>
          <a:p>
            <a:pPr marL="0" indent="0" algn="ctr">
              <a:buNone/>
            </a:pPr>
            <a:endParaRPr lang="en-GB" sz="6000" dirty="0"/>
          </a:p>
          <a:p>
            <a:pPr marL="0" indent="0" algn="ctr">
              <a:buNone/>
            </a:pPr>
            <a:r>
              <a:rPr lang="en-GB" sz="6000" dirty="0"/>
              <a:t>Does anybody have any questions?</a:t>
            </a:r>
          </a:p>
        </p:txBody>
      </p:sp>
    </p:spTree>
    <p:extLst>
      <p:ext uri="{BB962C8B-B14F-4D97-AF65-F5344CB8AC3E}">
        <p14:creationId xmlns:p14="http://schemas.microsoft.com/office/powerpoint/2010/main" val="332281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p:txBody>
          <a:bodyPr>
            <a:normAutofit/>
          </a:bodyPr>
          <a:lstStyle/>
          <a:p>
            <a:pPr algn="ctr"/>
            <a:r>
              <a:rPr lang="en-GB" sz="5400" b="1" dirty="0">
                <a:solidFill>
                  <a:schemeClr val="accent1">
                    <a:lumMod val="75000"/>
                  </a:schemeClr>
                </a:solidFill>
              </a:rPr>
              <a:t>Meet The Teachers</a:t>
            </a:r>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p:txBody>
          <a:bodyPr>
            <a:normAutofit/>
          </a:bodyPr>
          <a:lstStyle/>
          <a:p>
            <a:pPr marL="0" indent="0">
              <a:buNone/>
            </a:pPr>
            <a:r>
              <a:rPr lang="en-GB" sz="4000" b="1" u="sng" dirty="0">
                <a:solidFill>
                  <a:schemeClr val="accent1">
                    <a:lumMod val="75000"/>
                  </a:schemeClr>
                </a:solidFill>
              </a:rPr>
              <a:t>Class Teacher</a:t>
            </a:r>
          </a:p>
          <a:p>
            <a:pPr>
              <a:buFont typeface="Wingdings" panose="05000000000000000000" pitchFamily="2" charset="2"/>
              <a:buChar char="§"/>
            </a:pPr>
            <a:r>
              <a:rPr lang="en-GB" sz="3200" dirty="0">
                <a:solidFill>
                  <a:schemeClr val="tx1"/>
                </a:solidFill>
              </a:rPr>
              <a:t> Mr Delaney</a:t>
            </a:r>
          </a:p>
          <a:p>
            <a:pPr marL="0" indent="0">
              <a:buNone/>
            </a:pPr>
            <a:endParaRPr lang="en-GB" sz="3200" dirty="0"/>
          </a:p>
          <a:p>
            <a:pPr marL="0" indent="0">
              <a:buNone/>
            </a:pPr>
            <a:r>
              <a:rPr lang="en-GB" sz="4000" b="1" u="sng" dirty="0">
                <a:solidFill>
                  <a:schemeClr val="accent1">
                    <a:lumMod val="75000"/>
                  </a:schemeClr>
                </a:solidFill>
              </a:rPr>
              <a:t>Teaching Assistant</a:t>
            </a:r>
          </a:p>
          <a:p>
            <a:pPr>
              <a:buFont typeface="Wingdings" panose="05000000000000000000" pitchFamily="2" charset="2"/>
              <a:buChar char="§"/>
            </a:pPr>
            <a:r>
              <a:rPr lang="en-GB" sz="3200" dirty="0">
                <a:solidFill>
                  <a:schemeClr val="tx1"/>
                </a:solidFill>
              </a:rPr>
              <a:t> Mrs Huntbach</a:t>
            </a:r>
          </a:p>
        </p:txBody>
      </p:sp>
    </p:spTree>
    <p:extLst>
      <p:ext uri="{BB962C8B-B14F-4D97-AF65-F5344CB8AC3E}">
        <p14:creationId xmlns:p14="http://schemas.microsoft.com/office/powerpoint/2010/main" val="196574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FC51A-0FAB-4D9B-AA53-FAAFC0D86218}"/>
              </a:ext>
            </a:extLst>
          </p:cNvPr>
          <p:cNvSpPr>
            <a:spLocks noGrp="1"/>
          </p:cNvSpPr>
          <p:nvPr>
            <p:ph type="title"/>
          </p:nvPr>
        </p:nvSpPr>
        <p:spPr/>
        <p:txBody>
          <a:bodyPr/>
          <a:lstStyle/>
          <a:p>
            <a:r>
              <a:rPr lang="en-GB" dirty="0"/>
              <a:t>Our first weeks back</a:t>
            </a:r>
          </a:p>
        </p:txBody>
      </p:sp>
      <p:sp>
        <p:nvSpPr>
          <p:cNvPr id="3" name="Content Placeholder 2">
            <a:extLst>
              <a:ext uri="{FF2B5EF4-FFF2-40B4-BE49-F238E27FC236}">
                <a16:creationId xmlns:a16="http://schemas.microsoft.com/office/drawing/2014/main" id="{32B6BEA3-79DE-49BE-9D21-1F7592C00C0E}"/>
              </a:ext>
            </a:extLst>
          </p:cNvPr>
          <p:cNvSpPr>
            <a:spLocks noGrp="1"/>
          </p:cNvSpPr>
          <p:nvPr>
            <p:ph idx="1"/>
          </p:nvPr>
        </p:nvSpPr>
        <p:spPr/>
        <p:txBody>
          <a:bodyPr/>
          <a:lstStyle/>
          <a:p>
            <a:pPr marL="0" indent="0">
              <a:buNone/>
            </a:pPr>
            <a:r>
              <a:rPr lang="en-GB" dirty="0"/>
              <a:t>- Over the last two weeks we have done a lot of work to make sure the children feel settled and happy back at school and I hope this has </a:t>
            </a:r>
            <a:r>
              <a:rPr lang="en-GB" dirty="0" smtClean="0"/>
              <a:t>been evident </a:t>
            </a:r>
            <a:r>
              <a:rPr lang="en-GB" dirty="0"/>
              <a:t>when they come home.</a:t>
            </a:r>
          </a:p>
          <a:p>
            <a:pPr marL="0" indent="0">
              <a:buNone/>
            </a:pPr>
            <a:r>
              <a:rPr lang="en-GB" dirty="0"/>
              <a:t>- </a:t>
            </a:r>
            <a:r>
              <a:rPr lang="en-GB" dirty="0" smtClean="0"/>
              <a:t>We </a:t>
            </a:r>
            <a:r>
              <a:rPr lang="en-GB" dirty="0"/>
              <a:t>have taken reading quizzes, maths tests and completed our first cold task to try and get the best idea of where everyone is at so we can cater to their needs and abilities as closely as possible.</a:t>
            </a:r>
          </a:p>
          <a:p>
            <a:pPr marL="0" indent="0">
              <a:buNone/>
            </a:pPr>
            <a:r>
              <a:rPr lang="en-GB" dirty="0"/>
              <a:t>- Hopefully when you ask your child how their day at school was they will have a positive story to tell rather than just saying that it was fine.</a:t>
            </a:r>
          </a:p>
          <a:p>
            <a:endParaRPr lang="en-GB" dirty="0"/>
          </a:p>
        </p:txBody>
      </p:sp>
    </p:spTree>
    <p:extLst>
      <p:ext uri="{BB962C8B-B14F-4D97-AF65-F5344CB8AC3E}">
        <p14:creationId xmlns:p14="http://schemas.microsoft.com/office/powerpoint/2010/main" val="200240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Praise and Sanctions</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a:bodyPr>
          <a:lstStyle/>
          <a:p>
            <a:pPr marL="0" indent="0">
              <a:lnSpc>
                <a:spcPct val="120000"/>
              </a:lnSpc>
              <a:buNone/>
            </a:pPr>
            <a:r>
              <a:rPr lang="en-GB" sz="3200" b="1" u="sng" dirty="0">
                <a:solidFill>
                  <a:schemeClr val="accent1">
                    <a:lumMod val="75000"/>
                  </a:schemeClr>
                </a:solidFill>
              </a:rPr>
              <a:t>Positive is always best!</a:t>
            </a:r>
          </a:p>
          <a:p>
            <a:pPr>
              <a:lnSpc>
                <a:spcPct val="120000"/>
              </a:lnSpc>
              <a:buFont typeface="Wingdings" panose="05000000000000000000" pitchFamily="2" charset="2"/>
              <a:buChar char="§"/>
            </a:pPr>
            <a:r>
              <a:rPr lang="en-GB" sz="2400" dirty="0">
                <a:solidFill>
                  <a:schemeClr val="tx1"/>
                </a:solidFill>
              </a:rPr>
              <a:t>Lots of praise for good work and behaviour</a:t>
            </a:r>
          </a:p>
          <a:p>
            <a:pPr>
              <a:lnSpc>
                <a:spcPct val="120000"/>
              </a:lnSpc>
              <a:buFont typeface="Wingdings" panose="05000000000000000000" pitchFamily="2" charset="2"/>
              <a:buChar char="§"/>
            </a:pPr>
            <a:r>
              <a:rPr lang="en-GB" sz="2400" dirty="0">
                <a:solidFill>
                  <a:schemeClr val="tx1"/>
                </a:solidFill>
              </a:rPr>
              <a:t>Team points</a:t>
            </a:r>
          </a:p>
          <a:p>
            <a:pPr>
              <a:lnSpc>
                <a:spcPct val="120000"/>
              </a:lnSpc>
              <a:buFont typeface="Wingdings" panose="05000000000000000000" pitchFamily="2" charset="2"/>
              <a:buChar char="§"/>
            </a:pPr>
            <a:r>
              <a:rPr lang="en-GB" sz="2400" dirty="0">
                <a:solidFill>
                  <a:schemeClr val="tx1"/>
                </a:solidFill>
              </a:rPr>
              <a:t>Sound Superstar assembly</a:t>
            </a:r>
          </a:p>
          <a:p>
            <a:pPr>
              <a:lnSpc>
                <a:spcPct val="120000"/>
              </a:lnSpc>
              <a:buFont typeface="Wingdings" panose="05000000000000000000" pitchFamily="2" charset="2"/>
              <a:buChar char="§"/>
            </a:pPr>
            <a:r>
              <a:rPr lang="en-GB" sz="2400" dirty="0">
                <a:solidFill>
                  <a:schemeClr val="tx1"/>
                </a:solidFill>
              </a:rPr>
              <a:t>WOW work put on display</a:t>
            </a:r>
          </a:p>
          <a:p>
            <a:pPr>
              <a:lnSpc>
                <a:spcPct val="120000"/>
              </a:lnSpc>
              <a:buFont typeface="Wingdings" panose="05000000000000000000" pitchFamily="2" charset="2"/>
              <a:buChar char="§"/>
            </a:pPr>
            <a:r>
              <a:rPr lang="en-GB" sz="3200" u="sng" dirty="0">
                <a:solidFill>
                  <a:schemeClr val="accent1">
                    <a:lumMod val="75000"/>
                  </a:schemeClr>
                </a:solidFill>
              </a:rPr>
              <a:t>Sanctions</a:t>
            </a:r>
          </a:p>
          <a:p>
            <a:pPr>
              <a:lnSpc>
                <a:spcPct val="120000"/>
              </a:lnSpc>
              <a:buFont typeface="Wingdings" panose="05000000000000000000" pitchFamily="2" charset="2"/>
              <a:buChar char="§"/>
            </a:pPr>
            <a:endParaRPr lang="en-GB" sz="2400" dirty="0">
              <a:solidFill>
                <a:schemeClr val="tx1"/>
              </a:solidFill>
            </a:endParaRP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pic>
        <p:nvPicPr>
          <p:cNvPr id="10" name="Picture 9" descr="C:\Users\hpoppleton\AppData\Local\Microsoft\Windows\INetCache\IE\QJ4S07S7\question-mark[1].png">
            <a:extLst>
              <a:ext uri="{FF2B5EF4-FFF2-40B4-BE49-F238E27FC236}">
                <a16:creationId xmlns:a16="http://schemas.microsoft.com/office/drawing/2014/main" id="{5D3EF30E-0F61-4B00-B763-39AA607131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715" y="4900961"/>
            <a:ext cx="1161303" cy="1239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C:\Users\hpoppleton\AppData\Local\Microsoft\Windows\INetCache\IE\MDEIGBQJ\Exclamation_mark_red[1].png">
            <a:extLst>
              <a:ext uri="{FF2B5EF4-FFF2-40B4-BE49-F238E27FC236}">
                <a16:creationId xmlns:a16="http://schemas.microsoft.com/office/drawing/2014/main" id="{E07C0723-D346-44D5-9774-2C49531B62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9502" y="4861178"/>
            <a:ext cx="1426248" cy="1426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a:extLst>
              <a:ext uri="{FF2B5EF4-FFF2-40B4-BE49-F238E27FC236}">
                <a16:creationId xmlns:a16="http://schemas.microsoft.com/office/drawing/2014/main" id="{E88DA68C-6788-4B41-AEBB-270A000F6CE6}"/>
              </a:ext>
            </a:extLst>
          </p:cNvPr>
          <p:cNvSpPr/>
          <p:nvPr/>
        </p:nvSpPr>
        <p:spPr>
          <a:xfrm>
            <a:off x="710992" y="4762669"/>
            <a:ext cx="992926" cy="1383082"/>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3" name="Oval 12">
            <a:extLst>
              <a:ext uri="{FF2B5EF4-FFF2-40B4-BE49-F238E27FC236}">
                <a16:creationId xmlns:a16="http://schemas.microsoft.com/office/drawing/2014/main" id="{B73B8360-89C8-46D5-A30B-08D73ACA9A40}"/>
              </a:ext>
            </a:extLst>
          </p:cNvPr>
          <p:cNvSpPr/>
          <p:nvPr/>
        </p:nvSpPr>
        <p:spPr>
          <a:xfrm>
            <a:off x="1946163" y="4829070"/>
            <a:ext cx="992926" cy="1383082"/>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199843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Our Day</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fontScale="92500" lnSpcReduction="20000"/>
          </a:bodyPr>
          <a:lstStyle/>
          <a:p>
            <a:pPr marL="0" indent="0">
              <a:lnSpc>
                <a:spcPct val="120000"/>
              </a:lnSpc>
              <a:buNone/>
            </a:pPr>
            <a:r>
              <a:rPr lang="en-GB" sz="2400" dirty="0">
                <a:solidFill>
                  <a:schemeClr val="tx1"/>
                </a:solidFill>
              </a:rPr>
              <a:t>8:30                             Bell for Registration</a:t>
            </a:r>
          </a:p>
          <a:p>
            <a:pPr marL="0" indent="0">
              <a:lnSpc>
                <a:spcPct val="120000"/>
              </a:lnSpc>
              <a:buNone/>
            </a:pPr>
            <a:r>
              <a:rPr lang="en-GB" sz="2400" dirty="0">
                <a:solidFill>
                  <a:schemeClr val="tx1"/>
                </a:solidFill>
              </a:rPr>
              <a:t>8:30 – 9:00                 Early Work and Grammar</a:t>
            </a:r>
          </a:p>
          <a:p>
            <a:pPr marL="0" indent="0">
              <a:lnSpc>
                <a:spcPct val="120000"/>
              </a:lnSpc>
              <a:buNone/>
            </a:pPr>
            <a:r>
              <a:rPr lang="en-GB" sz="2400" dirty="0">
                <a:solidFill>
                  <a:schemeClr val="tx1"/>
                </a:solidFill>
              </a:rPr>
              <a:t>9:00 – 10:00               Maths</a:t>
            </a:r>
          </a:p>
          <a:p>
            <a:pPr marL="0" indent="0">
              <a:lnSpc>
                <a:spcPct val="120000"/>
              </a:lnSpc>
              <a:buNone/>
            </a:pPr>
            <a:r>
              <a:rPr lang="en-GB" sz="2400" dirty="0">
                <a:solidFill>
                  <a:schemeClr val="tx1"/>
                </a:solidFill>
              </a:rPr>
              <a:t>10:00 – 10:20             Break time</a:t>
            </a:r>
          </a:p>
          <a:p>
            <a:pPr marL="0" indent="0">
              <a:lnSpc>
                <a:spcPct val="120000"/>
              </a:lnSpc>
              <a:buNone/>
            </a:pPr>
            <a:r>
              <a:rPr lang="en-GB" sz="2400" dirty="0">
                <a:solidFill>
                  <a:schemeClr val="tx1"/>
                </a:solidFill>
              </a:rPr>
              <a:t>10:20 – 11:45             English </a:t>
            </a:r>
          </a:p>
          <a:p>
            <a:pPr marL="0" indent="0">
              <a:lnSpc>
                <a:spcPct val="120000"/>
              </a:lnSpc>
              <a:buNone/>
            </a:pPr>
            <a:r>
              <a:rPr lang="en-GB" sz="2400" dirty="0">
                <a:solidFill>
                  <a:schemeClr val="tx1"/>
                </a:solidFill>
              </a:rPr>
              <a:t>11:45 – 12:45             lunch</a:t>
            </a:r>
          </a:p>
          <a:p>
            <a:pPr marL="0" indent="0">
              <a:lnSpc>
                <a:spcPct val="120000"/>
              </a:lnSpc>
              <a:buNone/>
            </a:pPr>
            <a:r>
              <a:rPr lang="en-GB" sz="2400" dirty="0">
                <a:solidFill>
                  <a:schemeClr val="tx1"/>
                </a:solidFill>
              </a:rPr>
              <a:t>12:45 – 15:00             Monday – Science</a:t>
            </a:r>
            <a:br>
              <a:rPr lang="en-GB" sz="2400" dirty="0">
                <a:solidFill>
                  <a:schemeClr val="tx1"/>
                </a:solidFill>
              </a:rPr>
            </a:br>
            <a:r>
              <a:rPr lang="en-GB" sz="2400" dirty="0">
                <a:solidFill>
                  <a:schemeClr val="tx1"/>
                </a:solidFill>
              </a:rPr>
              <a:t>                                      Tuesday – PE</a:t>
            </a:r>
            <a:br>
              <a:rPr lang="en-GB" sz="2400" dirty="0">
                <a:solidFill>
                  <a:schemeClr val="tx1"/>
                </a:solidFill>
              </a:rPr>
            </a:br>
            <a:r>
              <a:rPr lang="en-GB" sz="2400" dirty="0">
                <a:solidFill>
                  <a:schemeClr val="tx1"/>
                </a:solidFill>
              </a:rPr>
              <a:t>                                      Wednesday – Geography, history &amp; French</a:t>
            </a:r>
            <a:br>
              <a:rPr lang="en-GB" sz="2400" dirty="0">
                <a:solidFill>
                  <a:schemeClr val="tx1"/>
                </a:solidFill>
              </a:rPr>
            </a:br>
            <a:r>
              <a:rPr lang="en-GB" sz="2400" dirty="0">
                <a:solidFill>
                  <a:schemeClr val="tx1"/>
                </a:solidFill>
              </a:rPr>
              <a:t>                                      Thursday – Art/DT</a:t>
            </a:r>
            <a:br>
              <a:rPr lang="en-GB" sz="2400" dirty="0">
                <a:solidFill>
                  <a:schemeClr val="tx1"/>
                </a:solidFill>
              </a:rPr>
            </a:br>
            <a:r>
              <a:rPr lang="en-GB" sz="2400" dirty="0">
                <a:solidFill>
                  <a:schemeClr val="tx1"/>
                </a:solidFill>
              </a:rPr>
              <a:t>                                      Friday – RE &amp; PSHE                       </a:t>
            </a:r>
          </a:p>
          <a:p>
            <a:pPr marL="0" indent="0">
              <a:lnSpc>
                <a:spcPct val="120000"/>
              </a:lnSpc>
              <a:buNone/>
            </a:pPr>
            <a:r>
              <a:rPr lang="en-GB" sz="2400" dirty="0">
                <a:solidFill>
                  <a:schemeClr val="tx1"/>
                </a:solidFill>
              </a:rPr>
              <a:t>15:00                            Home time</a:t>
            </a: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9154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Homework</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a:bodyPr>
          <a:lstStyle/>
          <a:p>
            <a:pPr marL="0" indent="0">
              <a:lnSpc>
                <a:spcPct val="120000"/>
              </a:lnSpc>
              <a:buNone/>
            </a:pPr>
            <a:r>
              <a:rPr lang="en-GB" sz="3200" dirty="0" smtClean="0">
                <a:solidFill>
                  <a:schemeClr val="tx1"/>
                </a:solidFill>
              </a:rPr>
              <a:t>At </a:t>
            </a:r>
            <a:r>
              <a:rPr lang="en-GB" sz="3200" dirty="0">
                <a:solidFill>
                  <a:schemeClr val="tx1"/>
                </a:solidFill>
              </a:rPr>
              <a:t>the moment we will not be sending out homework. This will be reviewed during </a:t>
            </a:r>
            <a:r>
              <a:rPr lang="en-GB" sz="3200" dirty="0" smtClean="0">
                <a:solidFill>
                  <a:schemeClr val="tx1"/>
                </a:solidFill>
              </a:rPr>
              <a:t>half term</a:t>
            </a:r>
            <a:r>
              <a:rPr lang="en-GB" sz="3200" dirty="0">
                <a:solidFill>
                  <a:schemeClr val="tx1"/>
                </a:solidFill>
              </a:rPr>
              <a:t>.</a:t>
            </a:r>
          </a:p>
          <a:p>
            <a:pPr marL="0" indent="0">
              <a:lnSpc>
                <a:spcPct val="120000"/>
              </a:lnSpc>
              <a:buNone/>
            </a:pPr>
            <a:endParaRPr lang="en-GB" sz="3200" dirty="0">
              <a:solidFill>
                <a:schemeClr val="tx1"/>
              </a:solidFill>
            </a:endParaRPr>
          </a:p>
          <a:p>
            <a:pPr marL="0" indent="0">
              <a:lnSpc>
                <a:spcPct val="120000"/>
              </a:lnSpc>
              <a:buNone/>
            </a:pPr>
            <a:r>
              <a:rPr lang="en-GB" sz="3600" b="1" u="sng" dirty="0">
                <a:solidFill>
                  <a:schemeClr val="accent1">
                    <a:lumMod val="75000"/>
                  </a:schemeClr>
                </a:solidFill>
              </a:rPr>
              <a:t>Friday</a:t>
            </a:r>
          </a:p>
          <a:p>
            <a:pPr marL="0" indent="0">
              <a:lnSpc>
                <a:spcPct val="120000"/>
              </a:lnSpc>
              <a:buNone/>
            </a:pPr>
            <a:r>
              <a:rPr lang="en-GB" sz="3200" dirty="0">
                <a:solidFill>
                  <a:schemeClr val="tx1"/>
                </a:solidFill>
              </a:rPr>
              <a:t>Spellings will be set on Friday and tested the following Friday.</a:t>
            </a: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782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Homework</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fontScale="92500"/>
          </a:bodyPr>
          <a:lstStyle/>
          <a:p>
            <a:pPr>
              <a:lnSpc>
                <a:spcPct val="120000"/>
              </a:lnSpc>
              <a:buFont typeface="Wingdings" panose="05000000000000000000" pitchFamily="2" charset="2"/>
              <a:buChar char="§"/>
            </a:pPr>
            <a:r>
              <a:rPr lang="en-GB" sz="3200" dirty="0">
                <a:solidFill>
                  <a:schemeClr val="tx1"/>
                </a:solidFill>
              </a:rPr>
              <a:t>When we begin sending out homework it will be a recap of what we have covered in Maths and English.</a:t>
            </a:r>
          </a:p>
          <a:p>
            <a:pPr>
              <a:lnSpc>
                <a:spcPct val="120000"/>
              </a:lnSpc>
              <a:buFont typeface="Wingdings" panose="05000000000000000000" pitchFamily="2" charset="2"/>
              <a:buChar char="§"/>
            </a:pPr>
            <a:r>
              <a:rPr lang="en-GB" sz="3200" dirty="0">
                <a:solidFill>
                  <a:schemeClr val="tx1"/>
                </a:solidFill>
              </a:rPr>
              <a:t>A time limit of 30 minutes should be set for each piece of homework.</a:t>
            </a:r>
          </a:p>
          <a:p>
            <a:pPr>
              <a:lnSpc>
                <a:spcPct val="120000"/>
              </a:lnSpc>
              <a:buFont typeface="Wingdings" panose="05000000000000000000" pitchFamily="2" charset="2"/>
              <a:buChar char="§"/>
            </a:pPr>
            <a:r>
              <a:rPr lang="en-GB" sz="3200" dirty="0">
                <a:solidFill>
                  <a:schemeClr val="tx1"/>
                </a:solidFill>
              </a:rPr>
              <a:t>Spellings should be practised for 5 minutes a day.</a:t>
            </a:r>
          </a:p>
          <a:p>
            <a:pPr>
              <a:lnSpc>
                <a:spcPct val="120000"/>
              </a:lnSpc>
              <a:buFont typeface="Wingdings" panose="05000000000000000000" pitchFamily="2" charset="2"/>
              <a:buChar char="§"/>
            </a:pPr>
            <a:r>
              <a:rPr lang="en-GB" sz="3200" dirty="0">
                <a:solidFill>
                  <a:schemeClr val="tx1"/>
                </a:solidFill>
              </a:rPr>
              <a:t>If your child struggled with the weeks homework task please leave a note in their books.</a:t>
            </a:r>
          </a:p>
          <a:p>
            <a:pPr>
              <a:lnSpc>
                <a:spcPct val="120000"/>
              </a:lnSpc>
              <a:buFont typeface="Wingdings" panose="05000000000000000000" pitchFamily="2" charset="2"/>
              <a:buChar char="§"/>
            </a:pPr>
            <a:endParaRPr lang="en-GB" sz="3200" dirty="0">
              <a:solidFill>
                <a:schemeClr val="tx1"/>
              </a:solidFill>
            </a:endParaRP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6232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Accelerated Reader</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fontScale="85000" lnSpcReduction="20000"/>
          </a:bodyPr>
          <a:lstStyle/>
          <a:p>
            <a:pPr>
              <a:lnSpc>
                <a:spcPct val="120000"/>
              </a:lnSpc>
              <a:buFont typeface="Wingdings" panose="05000000000000000000" pitchFamily="2" charset="2"/>
              <a:buChar char="§"/>
            </a:pPr>
            <a:r>
              <a:rPr lang="en-GB" sz="3200" dirty="0">
                <a:solidFill>
                  <a:schemeClr val="tx1"/>
                </a:solidFill>
              </a:rPr>
              <a:t>Children will take a star reading test to determine their reading level. This </a:t>
            </a:r>
            <a:r>
              <a:rPr lang="en-GB" sz="3200" dirty="0" smtClean="0">
                <a:solidFill>
                  <a:schemeClr val="tx1"/>
                </a:solidFill>
              </a:rPr>
              <a:t>gives </a:t>
            </a:r>
            <a:r>
              <a:rPr lang="en-GB" sz="3200" dirty="0" smtClean="0">
                <a:solidFill>
                  <a:schemeClr val="tx1"/>
                </a:solidFill>
              </a:rPr>
              <a:t>us a ZPD for your child which decides the book band that they will be choosing their books from.</a:t>
            </a:r>
          </a:p>
          <a:p>
            <a:pPr>
              <a:lnSpc>
                <a:spcPct val="120000"/>
              </a:lnSpc>
              <a:buFont typeface="Wingdings" panose="05000000000000000000" pitchFamily="2" charset="2"/>
              <a:buChar char="§"/>
            </a:pPr>
            <a:r>
              <a:rPr lang="en-US" sz="3200" dirty="0" smtClean="0">
                <a:solidFill>
                  <a:schemeClr val="tx1"/>
                </a:solidFill>
              </a:rPr>
              <a:t>Children are responsible for choosing their own books and making sure that it is in school everyday.</a:t>
            </a:r>
            <a:endParaRPr lang="en-GB" sz="3200" dirty="0">
              <a:solidFill>
                <a:schemeClr val="tx1"/>
              </a:solidFill>
            </a:endParaRPr>
          </a:p>
          <a:p>
            <a:pPr>
              <a:lnSpc>
                <a:spcPct val="120000"/>
              </a:lnSpc>
              <a:buFont typeface="Wingdings" panose="05000000000000000000" pitchFamily="2" charset="2"/>
              <a:buChar char="§"/>
            </a:pPr>
            <a:r>
              <a:rPr lang="en-GB" sz="3200" dirty="0">
                <a:solidFill>
                  <a:schemeClr val="tx1"/>
                </a:solidFill>
              </a:rPr>
              <a:t>Once they have completed the book your child will take a short quiz which will indicate if they have understood what they have read.</a:t>
            </a:r>
          </a:p>
          <a:p>
            <a:pPr>
              <a:lnSpc>
                <a:spcPct val="120000"/>
              </a:lnSpc>
              <a:buFont typeface="Wingdings" panose="05000000000000000000" pitchFamily="2" charset="2"/>
              <a:buChar char="§"/>
            </a:pPr>
            <a:r>
              <a:rPr lang="en-GB" sz="3200" dirty="0">
                <a:solidFill>
                  <a:schemeClr val="tx1"/>
                </a:solidFill>
              </a:rPr>
              <a:t>Each computer is wiped and sanitized after a child has used it to ensure the process is as safe as possible</a:t>
            </a: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90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1EF2-FEB2-40E6-9F12-97EF8DC88D4B}"/>
              </a:ext>
            </a:extLst>
          </p:cNvPr>
          <p:cNvSpPr>
            <a:spLocks noGrp="1"/>
          </p:cNvSpPr>
          <p:nvPr>
            <p:ph type="title"/>
          </p:nvPr>
        </p:nvSpPr>
        <p:spPr>
          <a:xfrm>
            <a:off x="800100" y="-644941"/>
            <a:ext cx="7543800" cy="1450757"/>
          </a:xfrm>
        </p:spPr>
        <p:txBody>
          <a:bodyPr>
            <a:normAutofit/>
          </a:bodyPr>
          <a:lstStyle/>
          <a:p>
            <a:pPr algn="ctr"/>
            <a:r>
              <a:rPr lang="en-GB" sz="5400" b="1" dirty="0">
                <a:solidFill>
                  <a:schemeClr val="accent1">
                    <a:lumMod val="75000"/>
                  </a:schemeClr>
                </a:solidFill>
              </a:rPr>
              <a:t>Accelerated Reader</a:t>
            </a:r>
          </a:p>
        </p:txBody>
      </p:sp>
      <p:sp>
        <p:nvSpPr>
          <p:cNvPr id="6" name="Rectangle 5">
            <a:extLst>
              <a:ext uri="{FF2B5EF4-FFF2-40B4-BE49-F238E27FC236}">
                <a16:creationId xmlns:a16="http://schemas.microsoft.com/office/drawing/2014/main" id="{1601CCC3-96B3-4EA3-A299-B48C531669E3}"/>
              </a:ext>
            </a:extLst>
          </p:cNvPr>
          <p:cNvSpPr/>
          <p:nvPr/>
        </p:nvSpPr>
        <p:spPr>
          <a:xfrm>
            <a:off x="784860" y="1737361"/>
            <a:ext cx="7559040" cy="13716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1313F794-5DB2-49CD-ABAD-37A3191DD9D7}"/>
              </a:ext>
            </a:extLst>
          </p:cNvPr>
          <p:cNvSpPr>
            <a:spLocks noGrp="1"/>
          </p:cNvSpPr>
          <p:nvPr>
            <p:ph idx="1"/>
          </p:nvPr>
        </p:nvSpPr>
        <p:spPr>
          <a:xfrm>
            <a:off x="784860" y="805816"/>
            <a:ext cx="7844790" cy="5556884"/>
          </a:xfrm>
        </p:spPr>
        <p:txBody>
          <a:bodyPr>
            <a:normAutofit/>
          </a:bodyPr>
          <a:lstStyle/>
          <a:p>
            <a:pPr>
              <a:lnSpc>
                <a:spcPct val="120000"/>
              </a:lnSpc>
              <a:buFont typeface="Wingdings" panose="05000000000000000000" pitchFamily="2" charset="2"/>
              <a:buChar char="§"/>
            </a:pPr>
            <a:r>
              <a:rPr lang="en-GB" sz="2800" dirty="0">
                <a:solidFill>
                  <a:schemeClr val="tx1"/>
                </a:solidFill>
              </a:rPr>
              <a:t>Encourage your child to read as often as possible.</a:t>
            </a:r>
          </a:p>
          <a:p>
            <a:pPr marL="0" indent="0">
              <a:lnSpc>
                <a:spcPct val="120000"/>
              </a:lnSpc>
              <a:buNone/>
            </a:pPr>
            <a:r>
              <a:rPr lang="en-GB" sz="3200" b="1" u="sng" dirty="0">
                <a:solidFill>
                  <a:schemeClr val="accent1">
                    <a:lumMod val="75000"/>
                  </a:schemeClr>
                </a:solidFill>
              </a:rPr>
              <a:t>National literacy trust evidence</a:t>
            </a:r>
          </a:p>
          <a:p>
            <a:pPr>
              <a:lnSpc>
                <a:spcPct val="120000"/>
              </a:lnSpc>
              <a:buFont typeface="Wingdings" panose="05000000000000000000" pitchFamily="2" charset="2"/>
              <a:buChar char="§"/>
            </a:pPr>
            <a:r>
              <a:rPr lang="en-GB" sz="2800" dirty="0">
                <a:solidFill>
                  <a:schemeClr val="tx1"/>
                </a:solidFill>
              </a:rPr>
              <a:t>Research has shown that children who read at least 20 minutes a day show the greatest gains in their literacy.</a:t>
            </a:r>
          </a:p>
          <a:p>
            <a:pPr>
              <a:lnSpc>
                <a:spcPct val="120000"/>
              </a:lnSpc>
              <a:buFont typeface="Wingdings" panose="05000000000000000000" pitchFamily="2" charset="2"/>
              <a:buChar char="§"/>
            </a:pPr>
            <a:r>
              <a:rPr lang="en-GB" sz="2800" dirty="0">
                <a:solidFill>
                  <a:schemeClr val="tx1"/>
                </a:solidFill>
              </a:rPr>
              <a:t>Children who read daily outside of class are five times more likely to read above their expected level for their age than children who do not read outside of class.</a:t>
            </a:r>
          </a:p>
          <a:p>
            <a:pPr>
              <a:lnSpc>
                <a:spcPct val="120000"/>
              </a:lnSpc>
              <a:buFont typeface="Wingdings" panose="05000000000000000000" pitchFamily="2" charset="2"/>
              <a:buChar char="§"/>
            </a:pPr>
            <a:endParaRPr lang="en-GB" sz="3200" dirty="0">
              <a:solidFill>
                <a:schemeClr val="tx1"/>
              </a:solidFill>
            </a:endParaRPr>
          </a:p>
          <a:p>
            <a:pPr>
              <a:lnSpc>
                <a:spcPct val="120000"/>
              </a:lnSpc>
              <a:buFont typeface="Wingdings" panose="05000000000000000000" pitchFamily="2" charset="2"/>
              <a:buChar char="§"/>
            </a:pPr>
            <a:endParaRPr lang="en-GB" sz="3200" dirty="0">
              <a:solidFill>
                <a:schemeClr val="tx1"/>
              </a:solidFill>
            </a:endParaRPr>
          </a:p>
        </p:txBody>
      </p:sp>
      <p:cxnSp>
        <p:nvCxnSpPr>
          <p:cNvPr id="8" name="Straight Connector 7">
            <a:extLst>
              <a:ext uri="{FF2B5EF4-FFF2-40B4-BE49-F238E27FC236}">
                <a16:creationId xmlns:a16="http://schemas.microsoft.com/office/drawing/2014/main" id="{9FA7FB81-1144-4286-938E-FA6300FAAEB8}"/>
              </a:ext>
            </a:extLst>
          </p:cNvPr>
          <p:cNvCxnSpPr/>
          <p:nvPr/>
        </p:nvCxnSpPr>
        <p:spPr>
          <a:xfrm>
            <a:off x="649605" y="805816"/>
            <a:ext cx="784479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0149046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355</TotalTime>
  <Words>1103</Words>
  <Application>Microsoft Office PowerPoint</Application>
  <PresentationFormat>On-screen Show (4:3)</PresentationFormat>
  <Paragraphs>106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Gill Sans MT</vt:lpstr>
      <vt:lpstr>Trebuchet MS</vt:lpstr>
      <vt:lpstr>Wingdings</vt:lpstr>
      <vt:lpstr>Retrospect</vt:lpstr>
      <vt:lpstr>PowerPoint Presentation</vt:lpstr>
      <vt:lpstr>Meet The Teachers</vt:lpstr>
      <vt:lpstr>Our first weeks back</vt:lpstr>
      <vt:lpstr>Praise and Sanctions</vt:lpstr>
      <vt:lpstr>Our Day</vt:lpstr>
      <vt:lpstr>Homework</vt:lpstr>
      <vt:lpstr>Homework</vt:lpstr>
      <vt:lpstr>Accelerated Reader</vt:lpstr>
      <vt:lpstr>Accelerated Reader</vt:lpstr>
      <vt:lpstr>Key instant recall facts</vt:lpstr>
      <vt:lpstr>Main Topics</vt:lpstr>
      <vt:lpstr>PE</vt:lpstr>
      <vt:lpstr>School Dinners in KS2 </vt:lpstr>
      <vt:lpstr>Friends of Sound PTFA</vt:lpstr>
      <vt:lpstr>Communication</vt:lpstr>
      <vt:lpstr>Schools Contingency Plan Lockdown </vt:lpstr>
      <vt:lpstr>Home - School Communication</vt:lpstr>
      <vt:lpstr>Thank you for coming and thank you for your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Booth</dc:creator>
  <cp:lastModifiedBy>Sound And District Primary Head</cp:lastModifiedBy>
  <cp:revision>25</cp:revision>
  <dcterms:created xsi:type="dcterms:W3CDTF">2019-09-07T19:17:17Z</dcterms:created>
  <dcterms:modified xsi:type="dcterms:W3CDTF">2020-09-15T10:55:05Z</dcterms:modified>
</cp:coreProperties>
</file>