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obby Jones" charset="1" panose="00000000000000000000"/>
      <p:regular r:id="rId10"/>
    </p:embeddedFont>
    <p:embeddedFont>
      <p:font typeface="KG Primary Penmanship" charset="1" panose="02000506000000020003"/>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youtu.be/phxP5_OhOtk" TargetMode="External" Type="http://schemas.openxmlformats.org/officeDocument/2006/relationships/hyperlink"/><Relationship Id="rId5" Target="../media/image24.png" Type="http://schemas.openxmlformats.org/officeDocument/2006/relationships/image"/><Relationship Id="rId6" Target="../media/image25.jpeg" Type="http://schemas.openxmlformats.org/officeDocument/2006/relationships/image"/><Relationship Id="rId7" Target="https://youtu.be/k9EwnMqh7qs" TargetMode="External" Type="http://schemas.openxmlformats.org/officeDocument/2006/relationships/video"/></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youtu.be/phxP5_OhOtk" TargetMode="External" Type="http://schemas.openxmlformats.org/officeDocument/2006/relationships/hyperlink"/><Relationship Id="rId5" Target="../media/image25.jpeg" Type="http://schemas.openxmlformats.org/officeDocument/2006/relationships/image"/><Relationship Id="rId6" Target="https://youtu.be/FuU7GC6QZTE" TargetMode="External" Type="http://schemas.openxmlformats.org/officeDocument/2006/relationships/video"/></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ailto:admin@sound.cheshire.sch.uk" TargetMode="External" Type="http://schemas.openxmlformats.org/officeDocument/2006/relationships/hyperlink"/><Relationship Id="rId5" Target="https://soundprimary.co.uk/" TargetMode="External" Type="http://schemas.openxmlformats.org/officeDocument/2006/relationships/hyperlink"/></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058620" cy="13237078"/>
          </a:xfrm>
          <a:custGeom>
            <a:avLst/>
            <a:gdLst/>
            <a:ahLst/>
            <a:cxnLst/>
            <a:rect r="r" b="b" t="t" l="l"/>
            <a:pathLst>
              <a:path h="13237078" w="19058620">
                <a:moveTo>
                  <a:pt x="0" y="0"/>
                </a:moveTo>
                <a:lnTo>
                  <a:pt x="19058620" y="0"/>
                </a:lnTo>
                <a:lnTo>
                  <a:pt x="19058620" y="13237078"/>
                </a:lnTo>
                <a:lnTo>
                  <a:pt x="0" y="13237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851950"/>
            <a:ext cx="4464079" cy="4667764"/>
          </a:xfrm>
          <a:custGeom>
            <a:avLst/>
            <a:gdLst/>
            <a:ahLst/>
            <a:cxnLst/>
            <a:rect r="r" b="b" t="t" l="l"/>
            <a:pathLst>
              <a:path h="4667764" w="4464079">
                <a:moveTo>
                  <a:pt x="0" y="0"/>
                </a:moveTo>
                <a:lnTo>
                  <a:pt x="4464079" y="0"/>
                </a:lnTo>
                <a:lnTo>
                  <a:pt x="4464079" y="4667764"/>
                </a:lnTo>
                <a:lnTo>
                  <a:pt x="0" y="46677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910856" y="5851950"/>
            <a:ext cx="3901751" cy="5460466"/>
          </a:xfrm>
          <a:custGeom>
            <a:avLst/>
            <a:gdLst/>
            <a:ahLst/>
            <a:cxnLst/>
            <a:rect r="r" b="b" t="t" l="l"/>
            <a:pathLst>
              <a:path h="5460466" w="3901751">
                <a:moveTo>
                  <a:pt x="0" y="0"/>
                </a:moveTo>
                <a:lnTo>
                  <a:pt x="3901751" y="0"/>
                </a:lnTo>
                <a:lnTo>
                  <a:pt x="3901751" y="5460467"/>
                </a:lnTo>
                <a:lnTo>
                  <a:pt x="0" y="54604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817492" y="5851950"/>
            <a:ext cx="4760075" cy="5143500"/>
          </a:xfrm>
          <a:custGeom>
            <a:avLst/>
            <a:gdLst/>
            <a:ahLst/>
            <a:cxnLst/>
            <a:rect r="r" b="b" t="t" l="l"/>
            <a:pathLst>
              <a:path h="5143500" w="4760075">
                <a:moveTo>
                  <a:pt x="0" y="0"/>
                </a:moveTo>
                <a:lnTo>
                  <a:pt x="4760076" y="0"/>
                </a:lnTo>
                <a:lnTo>
                  <a:pt x="4760076" y="5143500"/>
                </a:lnTo>
                <a:lnTo>
                  <a:pt x="0" y="51435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633479" y="5851950"/>
            <a:ext cx="4184014" cy="4667764"/>
          </a:xfrm>
          <a:custGeom>
            <a:avLst/>
            <a:gdLst/>
            <a:ahLst/>
            <a:cxnLst/>
            <a:rect r="r" b="b" t="t" l="l"/>
            <a:pathLst>
              <a:path h="4667764" w="4184014">
                <a:moveTo>
                  <a:pt x="0" y="0"/>
                </a:moveTo>
                <a:lnTo>
                  <a:pt x="4184013" y="0"/>
                </a:lnTo>
                <a:lnTo>
                  <a:pt x="4184013" y="4667764"/>
                </a:lnTo>
                <a:lnTo>
                  <a:pt x="0" y="46677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028700" y="1842948"/>
            <a:ext cx="16230600" cy="2826163"/>
          </a:xfrm>
          <a:prstGeom prst="rect">
            <a:avLst/>
          </a:prstGeom>
        </p:spPr>
        <p:txBody>
          <a:bodyPr anchor="t" rtlCol="false" tIns="0" lIns="0" bIns="0" rIns="0">
            <a:spAutoFit/>
          </a:bodyPr>
          <a:lstStyle/>
          <a:p>
            <a:pPr algn="ctr">
              <a:lnSpc>
                <a:spcPts val="22727"/>
              </a:lnSpc>
            </a:pPr>
            <a:r>
              <a:rPr lang="en-US" sz="16233">
                <a:solidFill>
                  <a:srgbClr val="D66A69"/>
                </a:solidFill>
                <a:latin typeface="Bobby Jones"/>
              </a:rPr>
              <a:t>Back to School</a:t>
            </a:r>
          </a:p>
        </p:txBody>
      </p:sp>
      <p:sp>
        <p:nvSpPr>
          <p:cNvPr name="TextBox 8" id="8"/>
          <p:cNvSpPr txBox="true"/>
          <p:nvPr/>
        </p:nvSpPr>
        <p:spPr>
          <a:xfrm rot="0">
            <a:off x="1028700" y="567221"/>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Welcome</a:t>
            </a:r>
          </a:p>
        </p:txBody>
      </p:sp>
      <p:sp>
        <p:nvSpPr>
          <p:cNvPr name="TextBox 9" id="9"/>
          <p:cNvSpPr txBox="true"/>
          <p:nvPr/>
        </p:nvSpPr>
        <p:spPr>
          <a:xfrm rot="0">
            <a:off x="1028700" y="4545286"/>
            <a:ext cx="16230600" cy="1045211"/>
          </a:xfrm>
          <a:prstGeom prst="rect">
            <a:avLst/>
          </a:prstGeom>
        </p:spPr>
        <p:txBody>
          <a:bodyPr anchor="t" rtlCol="false" tIns="0" lIns="0" bIns="0" rIns="0">
            <a:spAutoFit/>
          </a:bodyPr>
          <a:lstStyle/>
          <a:p>
            <a:pPr algn="ctr">
              <a:lnSpc>
                <a:spcPts val="8539"/>
              </a:lnSpc>
            </a:pPr>
            <a:r>
              <a:rPr lang="en-US" sz="6099">
                <a:solidFill>
                  <a:srgbClr val="333333"/>
                </a:solidFill>
                <a:latin typeface="KG Primary Penmanship"/>
              </a:rPr>
              <a:t>Opal Class!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hlinkClick r:id="rId4" tooltip="https://youtu.be/phxP5_OhOtk"/>
          </p:cNvPr>
          <p:cNvSpPr/>
          <p:nvPr/>
        </p:nvSpPr>
        <p:spPr>
          <a:xfrm flipH="false" flipV="false" rot="0">
            <a:off x="-563953" y="-814044"/>
            <a:ext cx="19955561" cy="13860044"/>
          </a:xfrm>
          <a:custGeom>
            <a:avLst/>
            <a:gdLst/>
            <a:ahLst/>
            <a:cxnLst/>
            <a:rect r="r" b="b" t="t" l="l"/>
            <a:pathLst>
              <a:path h="13860044" w="19955561">
                <a:moveTo>
                  <a:pt x="0" y="0"/>
                </a:moveTo>
                <a:lnTo>
                  <a:pt x="19955560" y="0"/>
                </a:lnTo>
                <a:lnTo>
                  <a:pt x="19955560"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65267" y="5436114"/>
            <a:ext cx="6809682" cy="4057971"/>
          </a:xfrm>
          <a:custGeom>
            <a:avLst/>
            <a:gdLst/>
            <a:ahLst/>
            <a:cxnLst/>
            <a:rect r="r" b="b" t="t" l="l"/>
            <a:pathLst>
              <a:path h="4057971" w="6809682">
                <a:moveTo>
                  <a:pt x="0" y="0"/>
                </a:moveTo>
                <a:lnTo>
                  <a:pt x="6809682" y="0"/>
                </a:lnTo>
                <a:lnTo>
                  <a:pt x="6809682" y="4057971"/>
                </a:lnTo>
                <a:lnTo>
                  <a:pt x="0" y="4057971"/>
                </a:lnTo>
                <a:lnTo>
                  <a:pt x="0" y="0"/>
                </a:lnTo>
                <a:close/>
              </a:path>
            </a:pathLst>
          </a:custGeom>
          <a:blipFill>
            <a:blip r:embed="rId5"/>
            <a:stretch>
              <a:fillRect l="0" t="0" r="0" b="0"/>
            </a:stretch>
          </a:blipFill>
        </p:spPr>
      </p:sp>
      <p:sp>
        <p:nvSpPr>
          <p:cNvPr name="TextBox 4" id="4"/>
          <p:cNvSpPr txBox="true"/>
          <p:nvPr/>
        </p:nvSpPr>
        <p:spPr>
          <a:xfrm rot="0">
            <a:off x="1028700" y="114611"/>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Times Tables Rockstars </a:t>
            </a:r>
          </a:p>
        </p:txBody>
      </p:sp>
      <p:sp>
        <p:nvSpPr>
          <p:cNvPr name="TextBox 5" id="5"/>
          <p:cNvSpPr txBox="true"/>
          <p:nvPr/>
        </p:nvSpPr>
        <p:spPr>
          <a:xfrm rot="0">
            <a:off x="745446" y="1940382"/>
            <a:ext cx="16797107" cy="3002082"/>
          </a:xfrm>
          <a:prstGeom prst="rect">
            <a:avLst/>
          </a:prstGeom>
        </p:spPr>
        <p:txBody>
          <a:bodyPr anchor="t" rtlCol="false" tIns="0" lIns="0" bIns="0" rIns="0">
            <a:spAutoFit/>
          </a:bodyPr>
          <a:lstStyle/>
          <a:p>
            <a:pPr algn="ctr">
              <a:lnSpc>
                <a:spcPts val="5965"/>
              </a:lnSpc>
            </a:pPr>
            <a:r>
              <a:rPr lang="en-US" sz="4261">
                <a:solidFill>
                  <a:srgbClr val="333333"/>
                </a:solidFill>
                <a:latin typeface="KG Primary Penmanship"/>
              </a:rPr>
              <a:t>Times Tables Rock Stars (TTRS) is an exciting times tables app that we will be using in school and at home. Children will be expected to use this app throughout the week. Each game takes 3-5 mins so it's perfect to fit into their routine e.g. in the car, before dinner, waiting for the bath to run etc. </a:t>
            </a:r>
          </a:p>
        </p:txBody>
      </p:sp>
      <p:pic>
        <p:nvPicPr>
          <p:cNvPr name="Picture 6" id="6"/>
          <p:cNvPicPr>
            <a:picLocks noChangeAspect="true"/>
          </p:cNvPicPr>
          <p:nvPr>
            <a:videoFile r:link="rId7"/>
          </p:nvPr>
        </p:nvPicPr>
        <p:blipFill>
          <a:blip r:embed="rId6"/>
          <a:stretch>
            <a:fillRect/>
          </a:stretch>
        </p:blipFill>
        <p:spPr>
          <a:xfrm rot="0">
            <a:off x="10045128" y="5436114"/>
            <a:ext cx="7214172" cy="405797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hlinkClick r:id="rId4" tooltip="https://youtu.be/phxP5_OhOtk"/>
          </p:cNvPr>
          <p:cNvSpPr/>
          <p:nvPr/>
        </p:nvSpPr>
        <p:spPr>
          <a:xfrm flipH="false" flipV="false" rot="0">
            <a:off x="-563953" y="-814044"/>
            <a:ext cx="19955561" cy="13860044"/>
          </a:xfrm>
          <a:custGeom>
            <a:avLst/>
            <a:gdLst/>
            <a:ahLst/>
            <a:cxnLst/>
            <a:rect r="r" b="b" t="t" l="l"/>
            <a:pathLst>
              <a:path h="13860044" w="19955561">
                <a:moveTo>
                  <a:pt x="0" y="0"/>
                </a:moveTo>
                <a:lnTo>
                  <a:pt x="19955560" y="0"/>
                </a:lnTo>
                <a:lnTo>
                  <a:pt x="19955560"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14611"/>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Accelerated Reader </a:t>
            </a:r>
          </a:p>
        </p:txBody>
      </p:sp>
      <p:sp>
        <p:nvSpPr>
          <p:cNvPr name="TextBox 4" id="4"/>
          <p:cNvSpPr txBox="true"/>
          <p:nvPr/>
        </p:nvSpPr>
        <p:spPr>
          <a:xfrm rot="0">
            <a:off x="745446" y="1757339"/>
            <a:ext cx="16797107" cy="4509615"/>
          </a:xfrm>
          <a:prstGeom prst="rect">
            <a:avLst/>
          </a:prstGeom>
        </p:spPr>
        <p:txBody>
          <a:bodyPr anchor="t" rtlCol="false" tIns="0" lIns="0" bIns="0" rIns="0">
            <a:spAutoFit/>
          </a:bodyPr>
          <a:lstStyle/>
          <a:p>
            <a:pPr algn="ctr">
              <a:lnSpc>
                <a:spcPts val="5965"/>
              </a:lnSpc>
            </a:pPr>
            <a:r>
              <a:rPr lang="en-US" sz="4261">
                <a:solidFill>
                  <a:srgbClr val="333333"/>
                </a:solidFill>
                <a:latin typeface="KG Primary Penmanship"/>
              </a:rPr>
              <a:t>Children will take a star reading test to determine their reading level. This gives us a ZPD for your child which decides the book band that they will be choosing their books from. Once they have completed the book your child will take a short quiz which will indicate if they have understood what they have read.</a:t>
            </a:r>
          </a:p>
          <a:p>
            <a:pPr algn="ctr">
              <a:lnSpc>
                <a:spcPts val="5965"/>
              </a:lnSpc>
            </a:pPr>
          </a:p>
          <a:p>
            <a:pPr algn="ctr">
              <a:lnSpc>
                <a:spcPts val="5965"/>
              </a:lnSpc>
            </a:pPr>
          </a:p>
        </p:txBody>
      </p:sp>
      <p:pic>
        <p:nvPicPr>
          <p:cNvPr name="Picture 5" id="5"/>
          <p:cNvPicPr>
            <a:picLocks noChangeAspect="true"/>
          </p:cNvPicPr>
          <p:nvPr>
            <a:videoFile r:link="rId6"/>
          </p:nvPr>
        </p:nvPicPr>
        <p:blipFill>
          <a:blip r:embed="rId5"/>
          <a:stretch>
            <a:fillRect/>
          </a:stretch>
        </p:blipFill>
        <p:spPr>
          <a:xfrm rot="0">
            <a:off x="5127581" y="5143500"/>
            <a:ext cx="8668956" cy="4876287"/>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2267"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175134" y="5839063"/>
            <a:ext cx="3673235" cy="3588216"/>
            <a:chOff x="0" y="0"/>
            <a:chExt cx="4828540" cy="4716780"/>
          </a:xfrm>
        </p:grpSpPr>
        <p:sp>
          <p:nvSpPr>
            <p:cNvPr name="Freeform 4" id="4"/>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0" t="-1211" r="0" b="-1211"/>
              </a:stretch>
            </a:blipFill>
          </p:spPr>
        </p:sp>
      </p:grpSp>
      <p:grpSp>
        <p:nvGrpSpPr>
          <p:cNvPr name="Group 5" id="5"/>
          <p:cNvGrpSpPr>
            <a:grpSpLocks noChangeAspect="true"/>
          </p:cNvGrpSpPr>
          <p:nvPr/>
        </p:nvGrpSpPr>
        <p:grpSpPr>
          <a:xfrm rot="0">
            <a:off x="5360923" y="5839063"/>
            <a:ext cx="3673235" cy="3588216"/>
            <a:chOff x="0" y="0"/>
            <a:chExt cx="4828540" cy="4716780"/>
          </a:xfrm>
        </p:grpSpPr>
        <p:sp>
          <p:nvSpPr>
            <p:cNvPr name="Freeform 6" id="6"/>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0" t="-36815" r="0" b="-1020"/>
              </a:stretch>
            </a:blipFill>
          </p:spPr>
        </p:sp>
      </p:grpSp>
      <p:grpSp>
        <p:nvGrpSpPr>
          <p:cNvPr name="Group 7" id="7"/>
          <p:cNvGrpSpPr>
            <a:grpSpLocks noChangeAspect="true"/>
          </p:cNvGrpSpPr>
          <p:nvPr/>
        </p:nvGrpSpPr>
        <p:grpSpPr>
          <a:xfrm rot="0">
            <a:off x="13732499" y="5839063"/>
            <a:ext cx="3673235" cy="3588216"/>
            <a:chOff x="0" y="0"/>
            <a:chExt cx="4828540" cy="4716780"/>
          </a:xfrm>
        </p:grpSpPr>
        <p:sp>
          <p:nvSpPr>
            <p:cNvPr name="Freeform 8" id="8"/>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5120" t="0" r="-5120" b="0"/>
              </a:stretch>
            </a:blipFill>
          </p:spPr>
        </p:sp>
      </p:grpSp>
      <p:grpSp>
        <p:nvGrpSpPr>
          <p:cNvPr name="Group 9" id="9"/>
          <p:cNvGrpSpPr>
            <a:grpSpLocks noChangeAspect="true"/>
          </p:cNvGrpSpPr>
          <p:nvPr/>
        </p:nvGrpSpPr>
        <p:grpSpPr>
          <a:xfrm rot="0">
            <a:off x="9546711" y="5839063"/>
            <a:ext cx="3673235" cy="3588216"/>
            <a:chOff x="0" y="0"/>
            <a:chExt cx="4828540" cy="4716780"/>
          </a:xfrm>
        </p:grpSpPr>
        <p:sp>
          <p:nvSpPr>
            <p:cNvPr name="Freeform 10" id="10"/>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8649" t="0" r="-28649" b="0"/>
              </a:stretch>
            </a:blipFill>
          </p:spPr>
        </p:sp>
      </p:grpSp>
      <p:grpSp>
        <p:nvGrpSpPr>
          <p:cNvPr name="Group 11" id="11"/>
          <p:cNvGrpSpPr/>
          <p:nvPr/>
        </p:nvGrpSpPr>
        <p:grpSpPr>
          <a:xfrm rot="0">
            <a:off x="1580646" y="8954106"/>
            <a:ext cx="2862211" cy="652186"/>
            <a:chOff x="0" y="0"/>
            <a:chExt cx="3816282" cy="869581"/>
          </a:xfrm>
        </p:grpSpPr>
        <p:grpSp>
          <p:nvGrpSpPr>
            <p:cNvPr name="Group 12" id="12"/>
            <p:cNvGrpSpPr/>
            <p:nvPr/>
          </p:nvGrpSpPr>
          <p:grpSpPr>
            <a:xfrm rot="0">
              <a:off x="0" y="0"/>
              <a:ext cx="3816282" cy="869581"/>
              <a:chOff x="0" y="0"/>
              <a:chExt cx="753833" cy="171769"/>
            </a:xfrm>
          </p:grpSpPr>
          <p:sp>
            <p:nvSpPr>
              <p:cNvPr name="Freeform 13" id="13"/>
              <p:cNvSpPr/>
              <p:nvPr/>
            </p:nvSpPr>
            <p:spPr>
              <a:xfrm flipH="false" flipV="false" rot="0">
                <a:off x="0" y="0"/>
                <a:ext cx="753833" cy="171769"/>
              </a:xfrm>
              <a:custGeom>
                <a:avLst/>
                <a:gdLst/>
                <a:ahLst/>
                <a:cxnLst/>
                <a:rect r="r" b="b" t="t" l="l"/>
                <a:pathLst>
                  <a:path h="171769" w="753833">
                    <a:moveTo>
                      <a:pt x="67622" y="0"/>
                    </a:moveTo>
                    <a:lnTo>
                      <a:pt x="686212" y="0"/>
                    </a:lnTo>
                    <a:cubicBezTo>
                      <a:pt x="704146" y="0"/>
                      <a:pt x="721346" y="7124"/>
                      <a:pt x="734027" y="19806"/>
                    </a:cubicBezTo>
                    <a:cubicBezTo>
                      <a:pt x="746709" y="32488"/>
                      <a:pt x="753833" y="49687"/>
                      <a:pt x="753833" y="67622"/>
                    </a:cubicBezTo>
                    <a:lnTo>
                      <a:pt x="753833" y="104147"/>
                    </a:lnTo>
                    <a:cubicBezTo>
                      <a:pt x="753833" y="122082"/>
                      <a:pt x="746709" y="139282"/>
                      <a:pt x="734027" y="151963"/>
                    </a:cubicBezTo>
                    <a:cubicBezTo>
                      <a:pt x="721346" y="164645"/>
                      <a:pt x="704146" y="171769"/>
                      <a:pt x="686212" y="171769"/>
                    </a:cubicBezTo>
                    <a:lnTo>
                      <a:pt x="67622" y="171769"/>
                    </a:lnTo>
                    <a:cubicBezTo>
                      <a:pt x="49687" y="171769"/>
                      <a:pt x="32488" y="164645"/>
                      <a:pt x="19806" y="151963"/>
                    </a:cubicBezTo>
                    <a:cubicBezTo>
                      <a:pt x="7124" y="139282"/>
                      <a:pt x="0" y="122082"/>
                      <a:pt x="0" y="104147"/>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14" id="14"/>
              <p:cNvSpPr txBox="true"/>
              <p:nvPr/>
            </p:nvSpPr>
            <p:spPr>
              <a:xfrm>
                <a:off x="0" y="-38100"/>
                <a:ext cx="753833" cy="209869"/>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296007" y="-85725"/>
              <a:ext cx="3224268" cy="93408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Spellings</a:t>
              </a:r>
            </a:p>
          </p:txBody>
        </p:sp>
      </p:grpSp>
      <p:grpSp>
        <p:nvGrpSpPr>
          <p:cNvPr name="Group 16" id="16"/>
          <p:cNvGrpSpPr/>
          <p:nvPr/>
        </p:nvGrpSpPr>
        <p:grpSpPr>
          <a:xfrm rot="0">
            <a:off x="5846300" y="9301678"/>
            <a:ext cx="2862211" cy="652186"/>
            <a:chOff x="0" y="0"/>
            <a:chExt cx="3816282" cy="869581"/>
          </a:xfrm>
        </p:grpSpPr>
        <p:grpSp>
          <p:nvGrpSpPr>
            <p:cNvPr name="Group 17" id="17"/>
            <p:cNvGrpSpPr/>
            <p:nvPr/>
          </p:nvGrpSpPr>
          <p:grpSpPr>
            <a:xfrm rot="0">
              <a:off x="0" y="0"/>
              <a:ext cx="3816282" cy="869581"/>
              <a:chOff x="0" y="0"/>
              <a:chExt cx="753833" cy="171769"/>
            </a:xfrm>
          </p:grpSpPr>
          <p:sp>
            <p:nvSpPr>
              <p:cNvPr name="Freeform 18" id="18"/>
              <p:cNvSpPr/>
              <p:nvPr/>
            </p:nvSpPr>
            <p:spPr>
              <a:xfrm flipH="false" flipV="false" rot="0">
                <a:off x="0" y="0"/>
                <a:ext cx="753833" cy="171769"/>
              </a:xfrm>
              <a:custGeom>
                <a:avLst/>
                <a:gdLst/>
                <a:ahLst/>
                <a:cxnLst/>
                <a:rect r="r" b="b" t="t" l="l"/>
                <a:pathLst>
                  <a:path h="171769" w="753833">
                    <a:moveTo>
                      <a:pt x="67622" y="0"/>
                    </a:moveTo>
                    <a:lnTo>
                      <a:pt x="686212" y="0"/>
                    </a:lnTo>
                    <a:cubicBezTo>
                      <a:pt x="704146" y="0"/>
                      <a:pt x="721346" y="7124"/>
                      <a:pt x="734027" y="19806"/>
                    </a:cubicBezTo>
                    <a:cubicBezTo>
                      <a:pt x="746709" y="32488"/>
                      <a:pt x="753833" y="49687"/>
                      <a:pt x="753833" y="67622"/>
                    </a:cubicBezTo>
                    <a:lnTo>
                      <a:pt x="753833" y="104147"/>
                    </a:lnTo>
                    <a:cubicBezTo>
                      <a:pt x="753833" y="122082"/>
                      <a:pt x="746709" y="139282"/>
                      <a:pt x="734027" y="151963"/>
                    </a:cubicBezTo>
                    <a:cubicBezTo>
                      <a:pt x="721346" y="164645"/>
                      <a:pt x="704146" y="171769"/>
                      <a:pt x="686212" y="171769"/>
                    </a:cubicBezTo>
                    <a:lnTo>
                      <a:pt x="67622" y="171769"/>
                    </a:lnTo>
                    <a:cubicBezTo>
                      <a:pt x="49687" y="171769"/>
                      <a:pt x="32488" y="164645"/>
                      <a:pt x="19806" y="151963"/>
                    </a:cubicBezTo>
                    <a:cubicBezTo>
                      <a:pt x="7124" y="139282"/>
                      <a:pt x="0" y="122082"/>
                      <a:pt x="0" y="104147"/>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19" id="19"/>
              <p:cNvSpPr txBox="true"/>
              <p:nvPr/>
            </p:nvSpPr>
            <p:spPr>
              <a:xfrm>
                <a:off x="0" y="-38100"/>
                <a:ext cx="753833" cy="209869"/>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296007" y="-85725"/>
              <a:ext cx="3224268" cy="93408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Reading </a:t>
              </a:r>
            </a:p>
          </p:txBody>
        </p:sp>
      </p:grpSp>
      <p:grpSp>
        <p:nvGrpSpPr>
          <p:cNvPr name="Group 21" id="21"/>
          <p:cNvGrpSpPr/>
          <p:nvPr/>
        </p:nvGrpSpPr>
        <p:grpSpPr>
          <a:xfrm rot="0">
            <a:off x="14220071" y="8729711"/>
            <a:ext cx="2862211" cy="1395136"/>
            <a:chOff x="0" y="0"/>
            <a:chExt cx="3816282" cy="1860181"/>
          </a:xfrm>
        </p:grpSpPr>
        <p:grpSp>
          <p:nvGrpSpPr>
            <p:cNvPr name="Group 22" id="22"/>
            <p:cNvGrpSpPr/>
            <p:nvPr/>
          </p:nvGrpSpPr>
          <p:grpSpPr>
            <a:xfrm rot="0">
              <a:off x="0" y="0"/>
              <a:ext cx="3816282" cy="1860181"/>
              <a:chOff x="0" y="0"/>
              <a:chExt cx="753833" cy="367443"/>
            </a:xfrm>
          </p:grpSpPr>
          <p:sp>
            <p:nvSpPr>
              <p:cNvPr name="Freeform 23" id="23"/>
              <p:cNvSpPr/>
              <p:nvPr/>
            </p:nvSpPr>
            <p:spPr>
              <a:xfrm flipH="false" flipV="false" rot="0">
                <a:off x="0" y="0"/>
                <a:ext cx="753833" cy="367443"/>
              </a:xfrm>
              <a:custGeom>
                <a:avLst/>
                <a:gdLst/>
                <a:ahLst/>
                <a:cxnLst/>
                <a:rect r="r" b="b" t="t" l="l"/>
                <a:pathLst>
                  <a:path h="367443" w="753833">
                    <a:moveTo>
                      <a:pt x="67622" y="0"/>
                    </a:moveTo>
                    <a:lnTo>
                      <a:pt x="686212" y="0"/>
                    </a:lnTo>
                    <a:cubicBezTo>
                      <a:pt x="704146" y="0"/>
                      <a:pt x="721346" y="7124"/>
                      <a:pt x="734027" y="19806"/>
                    </a:cubicBezTo>
                    <a:cubicBezTo>
                      <a:pt x="746709" y="32488"/>
                      <a:pt x="753833" y="49687"/>
                      <a:pt x="753833" y="67622"/>
                    </a:cubicBezTo>
                    <a:lnTo>
                      <a:pt x="753833" y="299821"/>
                    </a:lnTo>
                    <a:cubicBezTo>
                      <a:pt x="753833" y="317756"/>
                      <a:pt x="746709" y="334956"/>
                      <a:pt x="734027" y="347637"/>
                    </a:cubicBezTo>
                    <a:cubicBezTo>
                      <a:pt x="721346" y="360319"/>
                      <a:pt x="704146" y="367443"/>
                      <a:pt x="686212" y="367443"/>
                    </a:cubicBezTo>
                    <a:lnTo>
                      <a:pt x="67622" y="367443"/>
                    </a:lnTo>
                    <a:cubicBezTo>
                      <a:pt x="49687" y="367443"/>
                      <a:pt x="32488" y="360319"/>
                      <a:pt x="19806" y="347637"/>
                    </a:cubicBezTo>
                    <a:cubicBezTo>
                      <a:pt x="7124" y="334956"/>
                      <a:pt x="0" y="317756"/>
                      <a:pt x="0" y="299821"/>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24" id="24"/>
              <p:cNvSpPr txBox="true"/>
              <p:nvPr/>
            </p:nvSpPr>
            <p:spPr>
              <a:xfrm>
                <a:off x="0" y="-38100"/>
                <a:ext cx="753833" cy="405543"/>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296007" y="-85725"/>
              <a:ext cx="3224268" cy="192468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Homework on Dojo</a:t>
              </a:r>
            </a:p>
          </p:txBody>
        </p:sp>
      </p:grpSp>
      <p:grpSp>
        <p:nvGrpSpPr>
          <p:cNvPr name="Group 26" id="26"/>
          <p:cNvGrpSpPr/>
          <p:nvPr/>
        </p:nvGrpSpPr>
        <p:grpSpPr>
          <a:xfrm rot="0">
            <a:off x="10031783" y="8954106"/>
            <a:ext cx="2862211" cy="652186"/>
            <a:chOff x="0" y="0"/>
            <a:chExt cx="3816282" cy="869581"/>
          </a:xfrm>
        </p:grpSpPr>
        <p:grpSp>
          <p:nvGrpSpPr>
            <p:cNvPr name="Group 27" id="27"/>
            <p:cNvGrpSpPr/>
            <p:nvPr/>
          </p:nvGrpSpPr>
          <p:grpSpPr>
            <a:xfrm rot="0">
              <a:off x="0" y="0"/>
              <a:ext cx="3816282" cy="869581"/>
              <a:chOff x="0" y="0"/>
              <a:chExt cx="753833" cy="171769"/>
            </a:xfrm>
          </p:grpSpPr>
          <p:sp>
            <p:nvSpPr>
              <p:cNvPr name="Freeform 28" id="28"/>
              <p:cNvSpPr/>
              <p:nvPr/>
            </p:nvSpPr>
            <p:spPr>
              <a:xfrm flipH="false" flipV="false" rot="0">
                <a:off x="0" y="0"/>
                <a:ext cx="753833" cy="171769"/>
              </a:xfrm>
              <a:custGeom>
                <a:avLst/>
                <a:gdLst/>
                <a:ahLst/>
                <a:cxnLst/>
                <a:rect r="r" b="b" t="t" l="l"/>
                <a:pathLst>
                  <a:path h="171769" w="753833">
                    <a:moveTo>
                      <a:pt x="67622" y="0"/>
                    </a:moveTo>
                    <a:lnTo>
                      <a:pt x="686212" y="0"/>
                    </a:lnTo>
                    <a:cubicBezTo>
                      <a:pt x="704146" y="0"/>
                      <a:pt x="721346" y="7124"/>
                      <a:pt x="734027" y="19806"/>
                    </a:cubicBezTo>
                    <a:cubicBezTo>
                      <a:pt x="746709" y="32488"/>
                      <a:pt x="753833" y="49687"/>
                      <a:pt x="753833" y="67622"/>
                    </a:cubicBezTo>
                    <a:lnTo>
                      <a:pt x="753833" y="104147"/>
                    </a:lnTo>
                    <a:cubicBezTo>
                      <a:pt x="753833" y="122082"/>
                      <a:pt x="746709" y="139282"/>
                      <a:pt x="734027" y="151963"/>
                    </a:cubicBezTo>
                    <a:cubicBezTo>
                      <a:pt x="721346" y="164645"/>
                      <a:pt x="704146" y="171769"/>
                      <a:pt x="686212" y="171769"/>
                    </a:cubicBezTo>
                    <a:lnTo>
                      <a:pt x="67622" y="171769"/>
                    </a:lnTo>
                    <a:cubicBezTo>
                      <a:pt x="49687" y="171769"/>
                      <a:pt x="32488" y="164645"/>
                      <a:pt x="19806" y="151963"/>
                    </a:cubicBezTo>
                    <a:cubicBezTo>
                      <a:pt x="7124" y="139282"/>
                      <a:pt x="0" y="122082"/>
                      <a:pt x="0" y="104147"/>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29" id="29"/>
              <p:cNvSpPr txBox="true"/>
              <p:nvPr/>
            </p:nvSpPr>
            <p:spPr>
              <a:xfrm>
                <a:off x="0" y="-38100"/>
                <a:ext cx="753833" cy="209869"/>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296007" y="-85725"/>
              <a:ext cx="3224268" cy="93408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TTRS</a:t>
              </a:r>
            </a:p>
          </p:txBody>
        </p:sp>
      </p:grpSp>
      <p:sp>
        <p:nvSpPr>
          <p:cNvPr name="TextBox 31" id="31"/>
          <p:cNvSpPr txBox="true"/>
          <p:nvPr/>
        </p:nvSpPr>
        <p:spPr>
          <a:xfrm rot="0">
            <a:off x="1028700" y="102707"/>
            <a:ext cx="16230600" cy="1314450"/>
          </a:xfrm>
          <a:prstGeom prst="rect">
            <a:avLst/>
          </a:prstGeom>
        </p:spPr>
        <p:txBody>
          <a:bodyPr anchor="t" rtlCol="false" tIns="0" lIns="0" bIns="0" rIns="0">
            <a:spAutoFit/>
          </a:bodyPr>
          <a:lstStyle/>
          <a:p>
            <a:pPr algn="ctr">
              <a:lnSpc>
                <a:spcPts val="10500"/>
              </a:lnSpc>
            </a:pPr>
            <a:r>
              <a:rPr lang="en-US" sz="7500">
                <a:solidFill>
                  <a:srgbClr val="D66A69"/>
                </a:solidFill>
                <a:latin typeface="Bobby Jones"/>
              </a:rPr>
              <a:t>HOMEWORK </a:t>
            </a:r>
          </a:p>
        </p:txBody>
      </p:sp>
      <p:sp>
        <p:nvSpPr>
          <p:cNvPr name="TextBox 32" id="32"/>
          <p:cNvSpPr txBox="true"/>
          <p:nvPr/>
        </p:nvSpPr>
        <p:spPr>
          <a:xfrm rot="0">
            <a:off x="1028700" y="1203302"/>
            <a:ext cx="16230600" cy="4436745"/>
          </a:xfrm>
          <a:prstGeom prst="rect">
            <a:avLst/>
          </a:prstGeom>
        </p:spPr>
        <p:txBody>
          <a:bodyPr anchor="t" rtlCol="false" tIns="0" lIns="0" bIns="0" rIns="0">
            <a:spAutoFit/>
          </a:bodyPr>
          <a:lstStyle/>
          <a:p>
            <a:pPr>
              <a:lnSpc>
                <a:spcPts val="5880"/>
              </a:lnSpc>
            </a:pPr>
            <a:r>
              <a:rPr lang="en-US" sz="4200">
                <a:solidFill>
                  <a:srgbClr val="333333"/>
                </a:solidFill>
                <a:latin typeface="KG Primary Penmanship"/>
              </a:rPr>
              <a:t>Spelling tests will be each Friday. New spellings will be given in school and posted onto their Class Dojo portfolio for them to practice. </a:t>
            </a:r>
          </a:p>
          <a:p>
            <a:pPr>
              <a:lnSpc>
                <a:spcPts val="5880"/>
              </a:lnSpc>
            </a:pPr>
            <a:r>
              <a:rPr lang="en-US" sz="4200">
                <a:solidFill>
                  <a:srgbClr val="333333"/>
                </a:solidFill>
                <a:latin typeface="KG Primary Penmanship"/>
              </a:rPr>
              <a:t>Children should read every night and complete AR quizzes in school regularly. </a:t>
            </a:r>
          </a:p>
          <a:p>
            <a:pPr>
              <a:lnSpc>
                <a:spcPts val="5880"/>
              </a:lnSpc>
            </a:pPr>
            <a:r>
              <a:rPr lang="en-US" sz="4200">
                <a:solidFill>
                  <a:srgbClr val="333333"/>
                </a:solidFill>
                <a:latin typeface="KG Primary Penmanship"/>
              </a:rPr>
              <a:t>TTRS should be done each night. </a:t>
            </a:r>
          </a:p>
          <a:p>
            <a:pPr>
              <a:lnSpc>
                <a:spcPts val="5880"/>
              </a:lnSpc>
            </a:pPr>
            <a:r>
              <a:rPr lang="en-US" sz="4200">
                <a:solidFill>
                  <a:srgbClr val="333333"/>
                </a:solidFill>
                <a:latin typeface="KG Primary Penmanship"/>
              </a:rPr>
              <a:t>Any other homework will be posted to Class Dojo. </a:t>
            </a:r>
          </a:p>
          <a:p>
            <a:pPr>
              <a:lnSpc>
                <a:spcPts val="5880"/>
              </a:lnSpc>
            </a:pPr>
            <a:r>
              <a:rPr lang="en-US" sz="4200">
                <a:solidFill>
                  <a:srgbClr val="333333"/>
                </a:solidFill>
                <a:latin typeface="KG Primary Penmanship"/>
              </a:rPr>
              <a:t>If you are ever unsure about any homework then please LET ME KNOW!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4300"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202697" y="5315225"/>
            <a:ext cx="3497441" cy="3416490"/>
            <a:chOff x="0" y="0"/>
            <a:chExt cx="4828540" cy="4716780"/>
          </a:xfrm>
        </p:grpSpPr>
        <p:sp>
          <p:nvSpPr>
            <p:cNvPr name="Freeform 4" id="4"/>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0" t="-1211" r="0" b="-1211"/>
              </a:stretch>
            </a:blipFill>
          </p:spPr>
        </p:sp>
      </p:grpSp>
      <p:grpSp>
        <p:nvGrpSpPr>
          <p:cNvPr name="Group 5" id="5"/>
          <p:cNvGrpSpPr>
            <a:grpSpLocks noChangeAspect="true"/>
          </p:cNvGrpSpPr>
          <p:nvPr/>
        </p:nvGrpSpPr>
        <p:grpSpPr>
          <a:xfrm rot="0">
            <a:off x="5214488" y="5143500"/>
            <a:ext cx="3673235" cy="3588216"/>
            <a:chOff x="0" y="0"/>
            <a:chExt cx="4828540" cy="4716780"/>
          </a:xfrm>
        </p:grpSpPr>
        <p:sp>
          <p:nvSpPr>
            <p:cNvPr name="Freeform 6" id="6"/>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14830" t="0" r="-14830" b="0"/>
              </a:stretch>
            </a:blipFill>
          </p:spPr>
        </p:sp>
      </p:grpSp>
      <p:grpSp>
        <p:nvGrpSpPr>
          <p:cNvPr name="Group 7" id="7"/>
          <p:cNvGrpSpPr>
            <a:grpSpLocks noChangeAspect="true"/>
          </p:cNvGrpSpPr>
          <p:nvPr/>
        </p:nvGrpSpPr>
        <p:grpSpPr>
          <a:xfrm rot="0">
            <a:off x="13586065" y="5143500"/>
            <a:ext cx="3673235" cy="3588216"/>
            <a:chOff x="0" y="0"/>
            <a:chExt cx="4828540" cy="4716780"/>
          </a:xfrm>
        </p:grpSpPr>
        <p:sp>
          <p:nvSpPr>
            <p:cNvPr name="Freeform 8" id="8"/>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0" t="-1211" r="0" b="-1211"/>
              </a:stretch>
            </a:blipFill>
          </p:spPr>
        </p:sp>
      </p:grpSp>
      <p:grpSp>
        <p:nvGrpSpPr>
          <p:cNvPr name="Group 9" id="9"/>
          <p:cNvGrpSpPr>
            <a:grpSpLocks noChangeAspect="true"/>
          </p:cNvGrpSpPr>
          <p:nvPr/>
        </p:nvGrpSpPr>
        <p:grpSpPr>
          <a:xfrm rot="0">
            <a:off x="9400276" y="5143500"/>
            <a:ext cx="3673235" cy="3588216"/>
            <a:chOff x="0" y="0"/>
            <a:chExt cx="4828540" cy="4716780"/>
          </a:xfrm>
        </p:grpSpPr>
        <p:sp>
          <p:nvSpPr>
            <p:cNvPr name="Freeform 10" id="10"/>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0" t="-26817" r="0" b="-26817"/>
              </a:stretch>
            </a:blipFill>
          </p:spPr>
        </p:sp>
      </p:grpSp>
      <p:grpSp>
        <p:nvGrpSpPr>
          <p:cNvPr name="Group 11" id="11"/>
          <p:cNvGrpSpPr/>
          <p:nvPr/>
        </p:nvGrpSpPr>
        <p:grpSpPr>
          <a:xfrm rot="0">
            <a:off x="1434212" y="8258542"/>
            <a:ext cx="2862211" cy="579160"/>
            <a:chOff x="0" y="0"/>
            <a:chExt cx="3816282" cy="772214"/>
          </a:xfrm>
        </p:grpSpPr>
        <p:grpSp>
          <p:nvGrpSpPr>
            <p:cNvPr name="Group 12" id="12"/>
            <p:cNvGrpSpPr/>
            <p:nvPr/>
          </p:nvGrpSpPr>
          <p:grpSpPr>
            <a:xfrm rot="0">
              <a:off x="0" y="0"/>
              <a:ext cx="3816282" cy="772214"/>
              <a:chOff x="0" y="0"/>
              <a:chExt cx="753833" cy="152536"/>
            </a:xfrm>
          </p:grpSpPr>
          <p:sp>
            <p:nvSpPr>
              <p:cNvPr name="Freeform 13" id="13"/>
              <p:cNvSpPr/>
              <p:nvPr/>
            </p:nvSpPr>
            <p:spPr>
              <a:xfrm flipH="false" flipV="false" rot="0">
                <a:off x="0" y="0"/>
                <a:ext cx="753833" cy="152536"/>
              </a:xfrm>
              <a:custGeom>
                <a:avLst/>
                <a:gdLst/>
                <a:ahLst/>
                <a:cxnLst/>
                <a:rect r="r" b="b" t="t" l="l"/>
                <a:pathLst>
                  <a:path h="152536" w="753833">
                    <a:moveTo>
                      <a:pt x="67622" y="0"/>
                    </a:moveTo>
                    <a:lnTo>
                      <a:pt x="686212" y="0"/>
                    </a:lnTo>
                    <a:cubicBezTo>
                      <a:pt x="704146" y="0"/>
                      <a:pt x="721346" y="7124"/>
                      <a:pt x="734027" y="19806"/>
                    </a:cubicBezTo>
                    <a:cubicBezTo>
                      <a:pt x="746709" y="32488"/>
                      <a:pt x="753833" y="49687"/>
                      <a:pt x="753833" y="67622"/>
                    </a:cubicBezTo>
                    <a:lnTo>
                      <a:pt x="753833" y="84914"/>
                    </a:lnTo>
                    <a:cubicBezTo>
                      <a:pt x="753833" y="102849"/>
                      <a:pt x="746709" y="120049"/>
                      <a:pt x="734027" y="132730"/>
                    </a:cubicBezTo>
                    <a:cubicBezTo>
                      <a:pt x="721346" y="145412"/>
                      <a:pt x="704146" y="152536"/>
                      <a:pt x="686212" y="152536"/>
                    </a:cubicBezTo>
                    <a:lnTo>
                      <a:pt x="67622" y="152536"/>
                    </a:lnTo>
                    <a:cubicBezTo>
                      <a:pt x="49687" y="152536"/>
                      <a:pt x="32488" y="145412"/>
                      <a:pt x="19806" y="132730"/>
                    </a:cubicBezTo>
                    <a:cubicBezTo>
                      <a:pt x="7124" y="120049"/>
                      <a:pt x="0" y="102849"/>
                      <a:pt x="0" y="84914"/>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14" id="14"/>
              <p:cNvSpPr txBox="true"/>
              <p:nvPr/>
            </p:nvSpPr>
            <p:spPr>
              <a:xfrm>
                <a:off x="0" y="-38100"/>
                <a:ext cx="753833" cy="190636"/>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296007" y="-76200"/>
              <a:ext cx="3224268" cy="827193"/>
            </a:xfrm>
            <a:prstGeom prst="rect">
              <a:avLst/>
            </a:prstGeom>
          </p:spPr>
          <p:txBody>
            <a:bodyPr anchor="t" rtlCol="false" tIns="0" lIns="0" bIns="0" rIns="0">
              <a:spAutoFit/>
            </a:bodyPr>
            <a:lstStyle/>
            <a:p>
              <a:pPr algn="ctr">
                <a:lnSpc>
                  <a:spcPts val="5180"/>
                </a:lnSpc>
              </a:pPr>
              <a:r>
                <a:rPr lang="en-US" sz="3700">
                  <a:solidFill>
                    <a:srgbClr val="333333"/>
                  </a:solidFill>
                  <a:latin typeface="KG Primary Penmanship"/>
                </a:rPr>
                <a:t>Class Dojo</a:t>
              </a:r>
            </a:p>
          </p:txBody>
        </p:sp>
      </p:grpSp>
      <p:grpSp>
        <p:nvGrpSpPr>
          <p:cNvPr name="Group 16" id="16"/>
          <p:cNvGrpSpPr/>
          <p:nvPr/>
        </p:nvGrpSpPr>
        <p:grpSpPr>
          <a:xfrm rot="0">
            <a:off x="5699865" y="8258542"/>
            <a:ext cx="2862211" cy="579160"/>
            <a:chOff x="0" y="0"/>
            <a:chExt cx="3816282" cy="772214"/>
          </a:xfrm>
        </p:grpSpPr>
        <p:grpSp>
          <p:nvGrpSpPr>
            <p:cNvPr name="Group 17" id="17"/>
            <p:cNvGrpSpPr/>
            <p:nvPr/>
          </p:nvGrpSpPr>
          <p:grpSpPr>
            <a:xfrm rot="0">
              <a:off x="0" y="0"/>
              <a:ext cx="3816282" cy="772214"/>
              <a:chOff x="0" y="0"/>
              <a:chExt cx="753833" cy="152536"/>
            </a:xfrm>
          </p:grpSpPr>
          <p:sp>
            <p:nvSpPr>
              <p:cNvPr name="Freeform 18" id="18"/>
              <p:cNvSpPr/>
              <p:nvPr/>
            </p:nvSpPr>
            <p:spPr>
              <a:xfrm flipH="false" flipV="false" rot="0">
                <a:off x="0" y="0"/>
                <a:ext cx="753833" cy="152536"/>
              </a:xfrm>
              <a:custGeom>
                <a:avLst/>
                <a:gdLst/>
                <a:ahLst/>
                <a:cxnLst/>
                <a:rect r="r" b="b" t="t" l="l"/>
                <a:pathLst>
                  <a:path h="152536" w="753833">
                    <a:moveTo>
                      <a:pt x="67622" y="0"/>
                    </a:moveTo>
                    <a:lnTo>
                      <a:pt x="686212" y="0"/>
                    </a:lnTo>
                    <a:cubicBezTo>
                      <a:pt x="704146" y="0"/>
                      <a:pt x="721346" y="7124"/>
                      <a:pt x="734027" y="19806"/>
                    </a:cubicBezTo>
                    <a:cubicBezTo>
                      <a:pt x="746709" y="32488"/>
                      <a:pt x="753833" y="49687"/>
                      <a:pt x="753833" y="67622"/>
                    </a:cubicBezTo>
                    <a:lnTo>
                      <a:pt x="753833" y="84914"/>
                    </a:lnTo>
                    <a:cubicBezTo>
                      <a:pt x="753833" y="102849"/>
                      <a:pt x="746709" y="120049"/>
                      <a:pt x="734027" y="132730"/>
                    </a:cubicBezTo>
                    <a:cubicBezTo>
                      <a:pt x="721346" y="145412"/>
                      <a:pt x="704146" y="152536"/>
                      <a:pt x="686212" y="152536"/>
                    </a:cubicBezTo>
                    <a:lnTo>
                      <a:pt x="67622" y="152536"/>
                    </a:lnTo>
                    <a:cubicBezTo>
                      <a:pt x="49687" y="152536"/>
                      <a:pt x="32488" y="145412"/>
                      <a:pt x="19806" y="132730"/>
                    </a:cubicBezTo>
                    <a:cubicBezTo>
                      <a:pt x="7124" y="120049"/>
                      <a:pt x="0" y="102849"/>
                      <a:pt x="0" y="84914"/>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19" id="19"/>
              <p:cNvSpPr txBox="true"/>
              <p:nvPr/>
            </p:nvSpPr>
            <p:spPr>
              <a:xfrm>
                <a:off x="0" y="-38100"/>
                <a:ext cx="753833" cy="190636"/>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296007" y="-76200"/>
              <a:ext cx="3224268" cy="827193"/>
            </a:xfrm>
            <a:prstGeom prst="rect">
              <a:avLst/>
            </a:prstGeom>
          </p:spPr>
          <p:txBody>
            <a:bodyPr anchor="t" rtlCol="false" tIns="0" lIns="0" bIns="0" rIns="0">
              <a:spAutoFit/>
            </a:bodyPr>
            <a:lstStyle/>
            <a:p>
              <a:pPr algn="ctr">
                <a:lnSpc>
                  <a:spcPts val="5180"/>
                </a:lnSpc>
              </a:pPr>
              <a:r>
                <a:rPr lang="en-US" sz="3700">
                  <a:solidFill>
                    <a:srgbClr val="333333"/>
                  </a:solidFill>
                  <a:latin typeface="KG Primary Penmanship"/>
                </a:rPr>
                <a:t>Superstars</a:t>
              </a:r>
            </a:p>
          </p:txBody>
        </p:sp>
      </p:grpSp>
      <p:grpSp>
        <p:nvGrpSpPr>
          <p:cNvPr name="Group 21" id="21"/>
          <p:cNvGrpSpPr/>
          <p:nvPr/>
        </p:nvGrpSpPr>
        <p:grpSpPr>
          <a:xfrm rot="0">
            <a:off x="14110917" y="8258542"/>
            <a:ext cx="2862211" cy="1236385"/>
            <a:chOff x="0" y="0"/>
            <a:chExt cx="3816282" cy="1648514"/>
          </a:xfrm>
        </p:grpSpPr>
        <p:grpSp>
          <p:nvGrpSpPr>
            <p:cNvPr name="Group 22" id="22"/>
            <p:cNvGrpSpPr/>
            <p:nvPr/>
          </p:nvGrpSpPr>
          <p:grpSpPr>
            <a:xfrm rot="0">
              <a:off x="0" y="0"/>
              <a:ext cx="3816282" cy="1648514"/>
              <a:chOff x="0" y="0"/>
              <a:chExt cx="753833" cy="325632"/>
            </a:xfrm>
          </p:grpSpPr>
          <p:sp>
            <p:nvSpPr>
              <p:cNvPr name="Freeform 23" id="23"/>
              <p:cNvSpPr/>
              <p:nvPr/>
            </p:nvSpPr>
            <p:spPr>
              <a:xfrm flipH="false" flipV="false" rot="0">
                <a:off x="0" y="0"/>
                <a:ext cx="753833" cy="325632"/>
              </a:xfrm>
              <a:custGeom>
                <a:avLst/>
                <a:gdLst/>
                <a:ahLst/>
                <a:cxnLst/>
                <a:rect r="r" b="b" t="t" l="l"/>
                <a:pathLst>
                  <a:path h="325632" w="753833">
                    <a:moveTo>
                      <a:pt x="67622" y="0"/>
                    </a:moveTo>
                    <a:lnTo>
                      <a:pt x="686212" y="0"/>
                    </a:lnTo>
                    <a:cubicBezTo>
                      <a:pt x="704146" y="0"/>
                      <a:pt x="721346" y="7124"/>
                      <a:pt x="734027" y="19806"/>
                    </a:cubicBezTo>
                    <a:cubicBezTo>
                      <a:pt x="746709" y="32488"/>
                      <a:pt x="753833" y="49687"/>
                      <a:pt x="753833" y="67622"/>
                    </a:cubicBezTo>
                    <a:lnTo>
                      <a:pt x="753833" y="258011"/>
                    </a:lnTo>
                    <a:cubicBezTo>
                      <a:pt x="753833" y="275945"/>
                      <a:pt x="746709" y="293145"/>
                      <a:pt x="734027" y="305826"/>
                    </a:cubicBezTo>
                    <a:cubicBezTo>
                      <a:pt x="721346" y="318508"/>
                      <a:pt x="704146" y="325632"/>
                      <a:pt x="686212" y="325632"/>
                    </a:cubicBezTo>
                    <a:lnTo>
                      <a:pt x="67622" y="325632"/>
                    </a:lnTo>
                    <a:cubicBezTo>
                      <a:pt x="49687" y="325632"/>
                      <a:pt x="32488" y="318508"/>
                      <a:pt x="19806" y="305826"/>
                    </a:cubicBezTo>
                    <a:cubicBezTo>
                      <a:pt x="7124" y="293145"/>
                      <a:pt x="0" y="275945"/>
                      <a:pt x="0" y="258011"/>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24" id="24"/>
              <p:cNvSpPr txBox="true"/>
              <p:nvPr/>
            </p:nvSpPr>
            <p:spPr>
              <a:xfrm>
                <a:off x="0" y="-38100"/>
                <a:ext cx="753833" cy="363732"/>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296007" y="-76200"/>
              <a:ext cx="3224268" cy="1703493"/>
            </a:xfrm>
            <a:prstGeom prst="rect">
              <a:avLst/>
            </a:prstGeom>
          </p:spPr>
          <p:txBody>
            <a:bodyPr anchor="t" rtlCol="false" tIns="0" lIns="0" bIns="0" rIns="0">
              <a:spAutoFit/>
            </a:bodyPr>
            <a:lstStyle/>
            <a:p>
              <a:pPr algn="ctr">
                <a:lnSpc>
                  <a:spcPts val="5180"/>
                </a:lnSpc>
              </a:pPr>
              <a:r>
                <a:rPr lang="en-US" sz="3700">
                  <a:solidFill>
                    <a:srgbClr val="333333"/>
                  </a:solidFill>
                  <a:latin typeface="KG Primary Penmanship"/>
                </a:rPr>
                <a:t>Head Teacher Award </a:t>
              </a:r>
            </a:p>
          </p:txBody>
        </p:sp>
      </p:grpSp>
      <p:grpSp>
        <p:nvGrpSpPr>
          <p:cNvPr name="Group 26" id="26"/>
          <p:cNvGrpSpPr/>
          <p:nvPr/>
        </p:nvGrpSpPr>
        <p:grpSpPr>
          <a:xfrm rot="0">
            <a:off x="9885349" y="8258542"/>
            <a:ext cx="2862211" cy="1236385"/>
            <a:chOff x="0" y="0"/>
            <a:chExt cx="3816282" cy="1648514"/>
          </a:xfrm>
        </p:grpSpPr>
        <p:grpSp>
          <p:nvGrpSpPr>
            <p:cNvPr name="Group 27" id="27"/>
            <p:cNvGrpSpPr/>
            <p:nvPr/>
          </p:nvGrpSpPr>
          <p:grpSpPr>
            <a:xfrm rot="0">
              <a:off x="0" y="0"/>
              <a:ext cx="3816282" cy="1648514"/>
              <a:chOff x="0" y="0"/>
              <a:chExt cx="753833" cy="325632"/>
            </a:xfrm>
          </p:grpSpPr>
          <p:sp>
            <p:nvSpPr>
              <p:cNvPr name="Freeform 28" id="28"/>
              <p:cNvSpPr/>
              <p:nvPr/>
            </p:nvSpPr>
            <p:spPr>
              <a:xfrm flipH="false" flipV="false" rot="0">
                <a:off x="0" y="0"/>
                <a:ext cx="753833" cy="325632"/>
              </a:xfrm>
              <a:custGeom>
                <a:avLst/>
                <a:gdLst/>
                <a:ahLst/>
                <a:cxnLst/>
                <a:rect r="r" b="b" t="t" l="l"/>
                <a:pathLst>
                  <a:path h="325632" w="753833">
                    <a:moveTo>
                      <a:pt x="67622" y="0"/>
                    </a:moveTo>
                    <a:lnTo>
                      <a:pt x="686212" y="0"/>
                    </a:lnTo>
                    <a:cubicBezTo>
                      <a:pt x="704146" y="0"/>
                      <a:pt x="721346" y="7124"/>
                      <a:pt x="734027" y="19806"/>
                    </a:cubicBezTo>
                    <a:cubicBezTo>
                      <a:pt x="746709" y="32488"/>
                      <a:pt x="753833" y="49687"/>
                      <a:pt x="753833" y="67622"/>
                    </a:cubicBezTo>
                    <a:lnTo>
                      <a:pt x="753833" y="258011"/>
                    </a:lnTo>
                    <a:cubicBezTo>
                      <a:pt x="753833" y="275945"/>
                      <a:pt x="746709" y="293145"/>
                      <a:pt x="734027" y="305826"/>
                    </a:cubicBezTo>
                    <a:cubicBezTo>
                      <a:pt x="721346" y="318508"/>
                      <a:pt x="704146" y="325632"/>
                      <a:pt x="686212" y="325632"/>
                    </a:cubicBezTo>
                    <a:lnTo>
                      <a:pt x="67622" y="325632"/>
                    </a:lnTo>
                    <a:cubicBezTo>
                      <a:pt x="49687" y="325632"/>
                      <a:pt x="32488" y="318508"/>
                      <a:pt x="19806" y="305826"/>
                    </a:cubicBezTo>
                    <a:cubicBezTo>
                      <a:pt x="7124" y="293145"/>
                      <a:pt x="0" y="275945"/>
                      <a:pt x="0" y="258011"/>
                    </a:cubicBezTo>
                    <a:lnTo>
                      <a:pt x="0" y="67622"/>
                    </a:lnTo>
                    <a:cubicBezTo>
                      <a:pt x="0" y="49687"/>
                      <a:pt x="7124" y="32488"/>
                      <a:pt x="19806" y="19806"/>
                    </a:cubicBezTo>
                    <a:cubicBezTo>
                      <a:pt x="32488" y="7124"/>
                      <a:pt x="49687" y="0"/>
                      <a:pt x="67622" y="0"/>
                    </a:cubicBezTo>
                    <a:close/>
                  </a:path>
                </a:pathLst>
              </a:custGeom>
              <a:solidFill>
                <a:srgbClr val="FBF1DE"/>
              </a:solidFill>
              <a:ln w="28575" cap="rnd">
                <a:solidFill>
                  <a:srgbClr val="000000"/>
                </a:solidFill>
                <a:prstDash val="solid"/>
                <a:round/>
              </a:ln>
            </p:spPr>
          </p:sp>
          <p:sp>
            <p:nvSpPr>
              <p:cNvPr name="TextBox 29" id="29"/>
              <p:cNvSpPr txBox="true"/>
              <p:nvPr/>
            </p:nvSpPr>
            <p:spPr>
              <a:xfrm>
                <a:off x="0" y="-38100"/>
                <a:ext cx="753833" cy="363732"/>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296007" y="-76200"/>
              <a:ext cx="3224268" cy="1703493"/>
            </a:xfrm>
            <a:prstGeom prst="rect">
              <a:avLst/>
            </a:prstGeom>
          </p:spPr>
          <p:txBody>
            <a:bodyPr anchor="t" rtlCol="false" tIns="0" lIns="0" bIns="0" rIns="0">
              <a:spAutoFit/>
            </a:bodyPr>
            <a:lstStyle/>
            <a:p>
              <a:pPr algn="ctr">
                <a:lnSpc>
                  <a:spcPts val="5180"/>
                </a:lnSpc>
              </a:pPr>
              <a:r>
                <a:rPr lang="en-US" sz="3700">
                  <a:solidFill>
                    <a:srgbClr val="333333"/>
                  </a:solidFill>
                  <a:latin typeface="KG Primary Penmanship"/>
                </a:rPr>
                <a:t>Hot chocolate with a teacher </a:t>
              </a:r>
            </a:p>
          </p:txBody>
        </p:sp>
      </p:grpSp>
      <p:sp>
        <p:nvSpPr>
          <p:cNvPr name="TextBox 31" id="31"/>
          <p:cNvSpPr txBox="true"/>
          <p:nvPr/>
        </p:nvSpPr>
        <p:spPr>
          <a:xfrm rot="0">
            <a:off x="1028700" y="857250"/>
            <a:ext cx="16230600" cy="1314450"/>
          </a:xfrm>
          <a:prstGeom prst="rect">
            <a:avLst/>
          </a:prstGeom>
        </p:spPr>
        <p:txBody>
          <a:bodyPr anchor="t" rtlCol="false" tIns="0" lIns="0" bIns="0" rIns="0">
            <a:spAutoFit/>
          </a:bodyPr>
          <a:lstStyle/>
          <a:p>
            <a:pPr algn="ctr">
              <a:lnSpc>
                <a:spcPts val="10500"/>
              </a:lnSpc>
            </a:pPr>
            <a:r>
              <a:rPr lang="en-US" sz="7500">
                <a:solidFill>
                  <a:srgbClr val="D66A69"/>
                </a:solidFill>
                <a:latin typeface="Bobby Jones"/>
              </a:rPr>
              <a:t>Behaviour policy  </a:t>
            </a:r>
          </a:p>
        </p:txBody>
      </p:sp>
      <p:sp>
        <p:nvSpPr>
          <p:cNvPr name="TextBox 32" id="32"/>
          <p:cNvSpPr txBox="true"/>
          <p:nvPr/>
        </p:nvSpPr>
        <p:spPr>
          <a:xfrm rot="0">
            <a:off x="1028700" y="2085975"/>
            <a:ext cx="16230600" cy="29508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We have high expectations of all the children in our class. We expect them to follow the school rules along with the class charter they created themselves. It’s important we celebrate and support the children to make the right choices with rewards. Full details of our Behaviour Policy can be found on our website.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2267"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9607374" y="1338736"/>
            <a:ext cx="3315662" cy="3315648"/>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9502" t="0" r="-29502" b="0"/>
              </a:stretch>
            </a:blipFill>
          </p:spPr>
        </p:sp>
      </p:grpSp>
      <p:grpSp>
        <p:nvGrpSpPr>
          <p:cNvPr name="Group 5" id="5"/>
          <p:cNvGrpSpPr>
            <a:grpSpLocks noChangeAspect="true"/>
          </p:cNvGrpSpPr>
          <p:nvPr/>
        </p:nvGrpSpPr>
        <p:grpSpPr>
          <a:xfrm rot="0">
            <a:off x="13569741" y="1338736"/>
            <a:ext cx="3315662" cy="3315648"/>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8695" t="0" r="-8695" b="0"/>
              </a:stretch>
            </a:blipFill>
          </p:spPr>
        </p:sp>
      </p:grpSp>
      <p:sp>
        <p:nvSpPr>
          <p:cNvPr name="Freeform 7" id="7"/>
          <p:cNvSpPr/>
          <p:nvPr/>
        </p:nvSpPr>
        <p:spPr>
          <a:xfrm flipH="false" flipV="false" rot="0">
            <a:off x="9356320" y="4801982"/>
            <a:ext cx="8203623" cy="5060731"/>
          </a:xfrm>
          <a:custGeom>
            <a:avLst/>
            <a:gdLst/>
            <a:ahLst/>
            <a:cxnLst/>
            <a:rect r="r" b="b" t="t" l="l"/>
            <a:pathLst>
              <a:path h="5060731" w="8203623">
                <a:moveTo>
                  <a:pt x="0" y="0"/>
                </a:moveTo>
                <a:lnTo>
                  <a:pt x="8203622" y="0"/>
                </a:lnTo>
                <a:lnTo>
                  <a:pt x="8203622" y="5060731"/>
                </a:lnTo>
                <a:lnTo>
                  <a:pt x="0" y="5060731"/>
                </a:lnTo>
                <a:lnTo>
                  <a:pt x="0" y="0"/>
                </a:lnTo>
                <a:close/>
              </a:path>
            </a:pathLst>
          </a:custGeom>
          <a:blipFill>
            <a:blip r:embed="rId6"/>
            <a:stretch>
              <a:fillRect l="0" t="0" r="0" b="0"/>
            </a:stretch>
          </a:blipFill>
        </p:spPr>
      </p:sp>
      <p:sp>
        <p:nvSpPr>
          <p:cNvPr name="TextBox 8" id="8"/>
          <p:cNvSpPr txBox="true"/>
          <p:nvPr/>
        </p:nvSpPr>
        <p:spPr>
          <a:xfrm rot="0">
            <a:off x="1028700" y="43335"/>
            <a:ext cx="8115300"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School Dinner </a:t>
            </a:r>
          </a:p>
        </p:txBody>
      </p:sp>
      <p:sp>
        <p:nvSpPr>
          <p:cNvPr name="TextBox 9" id="9"/>
          <p:cNvSpPr txBox="true"/>
          <p:nvPr/>
        </p:nvSpPr>
        <p:spPr>
          <a:xfrm rot="0">
            <a:off x="241615" y="1426322"/>
            <a:ext cx="8902385" cy="74085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 As your child is now in Year 3 they are no longer entitled to free school meals and fruit at break time. To order school dinners in Year 3 you go to the following : </a:t>
            </a:r>
          </a:p>
          <a:p>
            <a:pPr algn="ctr">
              <a:lnSpc>
                <a:spcPts val="5880"/>
              </a:lnSpc>
            </a:pPr>
          </a:p>
          <a:p>
            <a:pPr algn="ctr">
              <a:lnSpc>
                <a:spcPts val="5880"/>
              </a:lnSpc>
            </a:pPr>
            <a:r>
              <a:rPr lang="en-US" sz="4200">
                <a:solidFill>
                  <a:srgbClr val="333333"/>
                </a:solidFill>
                <a:latin typeface="KG Primary Penmanship"/>
              </a:rPr>
              <a:t>https://eduspot.co.uk/product/teachers2parents/ </a:t>
            </a:r>
          </a:p>
          <a:p>
            <a:pPr algn="ctr">
              <a:lnSpc>
                <a:spcPts val="5880"/>
              </a:lnSpc>
            </a:pPr>
            <a:r>
              <a:rPr lang="en-US" sz="4200">
                <a:solidFill>
                  <a:srgbClr val="333333"/>
                </a:solidFill>
                <a:latin typeface="KG Primary Penmanship"/>
              </a:rPr>
              <a:t>Sign in with your unique username and password </a:t>
            </a:r>
          </a:p>
          <a:p>
            <a:pPr algn="ctr">
              <a:lnSpc>
                <a:spcPts val="5880"/>
              </a:lnSpc>
            </a:pPr>
            <a:r>
              <a:rPr lang="en-US" sz="4200">
                <a:solidFill>
                  <a:srgbClr val="333333"/>
                </a:solidFill>
                <a:latin typeface="KG Primary Penmanship"/>
              </a:rPr>
              <a:t>Go to the school dinners icon and you can book your daily meals (£2.30 a day.) </a:t>
            </a:r>
          </a:p>
          <a:p>
            <a:pPr algn="ctr">
              <a:lnSpc>
                <a:spcPts val="588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2267"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5299461" y="164874"/>
            <a:ext cx="2656162" cy="2656152"/>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0"/>
              </a:stretch>
            </a:blipFill>
          </p:spPr>
        </p:sp>
      </p:grpSp>
      <p:sp>
        <p:nvSpPr>
          <p:cNvPr name="Freeform 5" id="5"/>
          <p:cNvSpPr/>
          <p:nvPr/>
        </p:nvSpPr>
        <p:spPr>
          <a:xfrm flipH="false" flipV="false" rot="0">
            <a:off x="14302328" y="5833454"/>
            <a:ext cx="3998192" cy="3992481"/>
          </a:xfrm>
          <a:custGeom>
            <a:avLst/>
            <a:gdLst/>
            <a:ahLst/>
            <a:cxnLst/>
            <a:rect r="r" b="b" t="t" l="l"/>
            <a:pathLst>
              <a:path h="3992481" w="3998192">
                <a:moveTo>
                  <a:pt x="0" y="0"/>
                </a:moveTo>
                <a:lnTo>
                  <a:pt x="3998193" y="0"/>
                </a:lnTo>
                <a:lnTo>
                  <a:pt x="3998193" y="3992481"/>
                </a:lnTo>
                <a:lnTo>
                  <a:pt x="0" y="3992481"/>
                </a:lnTo>
                <a:lnTo>
                  <a:pt x="0" y="0"/>
                </a:lnTo>
                <a:close/>
              </a:path>
            </a:pathLst>
          </a:custGeom>
          <a:blipFill>
            <a:blip r:embed="rId5"/>
            <a:stretch>
              <a:fillRect l="0" t="0" r="0" b="0"/>
            </a:stretch>
          </a:blipFill>
        </p:spPr>
      </p:sp>
      <p:sp>
        <p:nvSpPr>
          <p:cNvPr name="Freeform 6" id="6"/>
          <p:cNvSpPr/>
          <p:nvPr/>
        </p:nvSpPr>
        <p:spPr>
          <a:xfrm flipH="false" flipV="false" rot="0">
            <a:off x="14302328" y="2859126"/>
            <a:ext cx="3998192" cy="2933924"/>
          </a:xfrm>
          <a:custGeom>
            <a:avLst/>
            <a:gdLst/>
            <a:ahLst/>
            <a:cxnLst/>
            <a:rect r="r" b="b" t="t" l="l"/>
            <a:pathLst>
              <a:path h="2933924" w="3998192">
                <a:moveTo>
                  <a:pt x="0" y="0"/>
                </a:moveTo>
                <a:lnTo>
                  <a:pt x="3998193" y="0"/>
                </a:lnTo>
                <a:lnTo>
                  <a:pt x="3998193" y="2933924"/>
                </a:lnTo>
                <a:lnTo>
                  <a:pt x="0" y="2933924"/>
                </a:lnTo>
                <a:lnTo>
                  <a:pt x="0" y="0"/>
                </a:lnTo>
                <a:close/>
              </a:path>
            </a:pathLst>
          </a:custGeom>
          <a:blipFill>
            <a:blip r:embed="rId6"/>
            <a:stretch>
              <a:fillRect l="-30473" t="0" r="0" b="0"/>
            </a:stretch>
          </a:blipFill>
        </p:spPr>
      </p:sp>
      <p:sp>
        <p:nvSpPr>
          <p:cNvPr name="Freeform 7" id="7"/>
          <p:cNvSpPr/>
          <p:nvPr/>
        </p:nvSpPr>
        <p:spPr>
          <a:xfrm flipH="false" flipV="false" rot="0">
            <a:off x="10451929" y="2859126"/>
            <a:ext cx="3809937" cy="2855360"/>
          </a:xfrm>
          <a:custGeom>
            <a:avLst/>
            <a:gdLst/>
            <a:ahLst/>
            <a:cxnLst/>
            <a:rect r="r" b="b" t="t" l="l"/>
            <a:pathLst>
              <a:path h="2855360" w="3809937">
                <a:moveTo>
                  <a:pt x="0" y="0"/>
                </a:moveTo>
                <a:lnTo>
                  <a:pt x="3809937" y="0"/>
                </a:lnTo>
                <a:lnTo>
                  <a:pt x="3809937" y="2855359"/>
                </a:lnTo>
                <a:lnTo>
                  <a:pt x="0" y="2855359"/>
                </a:lnTo>
                <a:lnTo>
                  <a:pt x="0" y="0"/>
                </a:lnTo>
                <a:close/>
              </a:path>
            </a:pathLst>
          </a:custGeom>
          <a:blipFill>
            <a:blip r:embed="rId7"/>
            <a:stretch>
              <a:fillRect l="0" t="0" r="0" b="0"/>
            </a:stretch>
          </a:blipFill>
        </p:spPr>
      </p:sp>
      <p:sp>
        <p:nvSpPr>
          <p:cNvPr name="Freeform 8" id="8"/>
          <p:cNvSpPr/>
          <p:nvPr/>
        </p:nvSpPr>
        <p:spPr>
          <a:xfrm flipH="false" flipV="false" rot="0">
            <a:off x="10451929" y="5833454"/>
            <a:ext cx="1990093" cy="1393607"/>
          </a:xfrm>
          <a:custGeom>
            <a:avLst/>
            <a:gdLst/>
            <a:ahLst/>
            <a:cxnLst/>
            <a:rect r="r" b="b" t="t" l="l"/>
            <a:pathLst>
              <a:path h="1393607" w="1990093">
                <a:moveTo>
                  <a:pt x="0" y="0"/>
                </a:moveTo>
                <a:lnTo>
                  <a:pt x="1990092" y="0"/>
                </a:lnTo>
                <a:lnTo>
                  <a:pt x="1990092" y="1393608"/>
                </a:lnTo>
                <a:lnTo>
                  <a:pt x="0" y="1393608"/>
                </a:lnTo>
                <a:lnTo>
                  <a:pt x="0" y="0"/>
                </a:lnTo>
                <a:close/>
              </a:path>
            </a:pathLst>
          </a:custGeom>
          <a:blipFill>
            <a:blip r:embed="rId8"/>
            <a:stretch>
              <a:fillRect l="0" t="0" r="0" b="0"/>
            </a:stretch>
          </a:blipFill>
        </p:spPr>
      </p:sp>
      <p:sp>
        <p:nvSpPr>
          <p:cNvPr name="Freeform 9" id="9"/>
          <p:cNvSpPr/>
          <p:nvPr/>
        </p:nvSpPr>
        <p:spPr>
          <a:xfrm flipH="false" flipV="false" rot="0">
            <a:off x="10413440" y="7341362"/>
            <a:ext cx="3892963" cy="1098730"/>
          </a:xfrm>
          <a:custGeom>
            <a:avLst/>
            <a:gdLst/>
            <a:ahLst/>
            <a:cxnLst/>
            <a:rect r="r" b="b" t="t" l="l"/>
            <a:pathLst>
              <a:path h="1098730" w="3892963">
                <a:moveTo>
                  <a:pt x="0" y="0"/>
                </a:moveTo>
                <a:lnTo>
                  <a:pt x="3892963" y="0"/>
                </a:lnTo>
                <a:lnTo>
                  <a:pt x="3892963" y="1098730"/>
                </a:lnTo>
                <a:lnTo>
                  <a:pt x="0" y="1098730"/>
                </a:lnTo>
                <a:lnTo>
                  <a:pt x="0" y="0"/>
                </a:lnTo>
                <a:close/>
              </a:path>
            </a:pathLst>
          </a:custGeom>
          <a:blipFill>
            <a:blip r:embed="rId9"/>
            <a:stretch>
              <a:fillRect l="0" t="0" r="0" b="0"/>
            </a:stretch>
          </a:blipFill>
        </p:spPr>
      </p:sp>
      <p:sp>
        <p:nvSpPr>
          <p:cNvPr name="TextBox 10" id="10"/>
          <p:cNvSpPr txBox="true"/>
          <p:nvPr/>
        </p:nvSpPr>
        <p:spPr>
          <a:xfrm rot="0">
            <a:off x="0" y="1595875"/>
            <a:ext cx="10369829" cy="88944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At Sound and District we have a very supportive PTFA who help to raise funds for the school, organise exciting events and experiences for the children ad help to further develop a strong parent – school relationship.</a:t>
            </a:r>
          </a:p>
          <a:p>
            <a:pPr algn="ctr">
              <a:lnSpc>
                <a:spcPts val="5880"/>
              </a:lnSpc>
            </a:pPr>
            <a:r>
              <a:rPr lang="en-US" sz="4200">
                <a:solidFill>
                  <a:srgbClr val="333333"/>
                </a:solidFill>
                <a:latin typeface="KG Primary Penmanship"/>
              </a:rPr>
              <a:t>If you would like to join ‘The Friends of Sound’ and work closely with the school, please contact the school office for further information.</a:t>
            </a:r>
          </a:p>
          <a:p>
            <a:pPr algn="ctr">
              <a:lnSpc>
                <a:spcPts val="5880"/>
              </a:lnSpc>
            </a:pPr>
          </a:p>
          <a:p>
            <a:pPr algn="ctr">
              <a:lnSpc>
                <a:spcPts val="5880"/>
              </a:lnSpc>
            </a:pPr>
            <a:r>
              <a:rPr lang="en-US" sz="4200">
                <a:solidFill>
                  <a:srgbClr val="333333"/>
                </a:solidFill>
                <a:latin typeface="KG Primary Penmanship"/>
              </a:rPr>
              <a:t>Come and join us this Saturday 11:00am-2:00pm for our rearranged Summer Fayre! </a:t>
            </a:r>
          </a:p>
          <a:p>
            <a:pPr algn="ctr">
              <a:lnSpc>
                <a:spcPts val="5880"/>
              </a:lnSpc>
            </a:pPr>
          </a:p>
          <a:p>
            <a:pPr algn="ctr">
              <a:lnSpc>
                <a:spcPts val="5880"/>
              </a:lnSpc>
            </a:pPr>
          </a:p>
        </p:txBody>
      </p:sp>
      <p:sp>
        <p:nvSpPr>
          <p:cNvPr name="TextBox 11" id="11"/>
          <p:cNvSpPr txBox="true"/>
          <p:nvPr/>
        </p:nvSpPr>
        <p:spPr>
          <a:xfrm rot="0">
            <a:off x="764456" y="300037"/>
            <a:ext cx="8115300"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PTA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158" y="5851950"/>
            <a:ext cx="4682142" cy="4707821"/>
          </a:xfrm>
          <a:custGeom>
            <a:avLst/>
            <a:gdLst/>
            <a:ahLst/>
            <a:cxnLst/>
            <a:rect r="r" b="b" t="t" l="l"/>
            <a:pathLst>
              <a:path h="4707821" w="4682142">
                <a:moveTo>
                  <a:pt x="0" y="0"/>
                </a:moveTo>
                <a:lnTo>
                  <a:pt x="4682142" y="0"/>
                </a:lnTo>
                <a:lnTo>
                  <a:pt x="4682142" y="4707822"/>
                </a:lnTo>
                <a:lnTo>
                  <a:pt x="0" y="47078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859143" y="5943230"/>
            <a:ext cx="5163681" cy="4525262"/>
          </a:xfrm>
          <a:custGeom>
            <a:avLst/>
            <a:gdLst/>
            <a:ahLst/>
            <a:cxnLst/>
            <a:rect r="r" b="b" t="t" l="l"/>
            <a:pathLst>
              <a:path h="4525262" w="5163681">
                <a:moveTo>
                  <a:pt x="0" y="0"/>
                </a:moveTo>
                <a:lnTo>
                  <a:pt x="5163681" y="0"/>
                </a:lnTo>
                <a:lnTo>
                  <a:pt x="5163681" y="4525262"/>
                </a:lnTo>
                <a:lnTo>
                  <a:pt x="0" y="45252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759041" y="6770256"/>
            <a:ext cx="5316923" cy="3789516"/>
          </a:xfrm>
          <a:custGeom>
            <a:avLst/>
            <a:gdLst/>
            <a:ahLst/>
            <a:cxnLst/>
            <a:rect r="r" b="b" t="t" l="l"/>
            <a:pathLst>
              <a:path h="3789516" w="5316923">
                <a:moveTo>
                  <a:pt x="0" y="0"/>
                </a:moveTo>
                <a:lnTo>
                  <a:pt x="5316923" y="0"/>
                </a:lnTo>
                <a:lnTo>
                  <a:pt x="5316923" y="3789516"/>
                </a:lnTo>
                <a:lnTo>
                  <a:pt x="0" y="37895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989530" y="5851950"/>
            <a:ext cx="4183205" cy="6320777"/>
          </a:xfrm>
          <a:custGeom>
            <a:avLst/>
            <a:gdLst/>
            <a:ahLst/>
            <a:cxnLst/>
            <a:rect r="r" b="b" t="t" l="l"/>
            <a:pathLst>
              <a:path h="6320777" w="4183205">
                <a:moveTo>
                  <a:pt x="0" y="0"/>
                </a:moveTo>
                <a:lnTo>
                  <a:pt x="4183205" y="0"/>
                </a:lnTo>
                <a:lnTo>
                  <a:pt x="4183205" y="6320777"/>
                </a:lnTo>
                <a:lnTo>
                  <a:pt x="0" y="6320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028700" y="828675"/>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let's have a great year!</a:t>
            </a:r>
          </a:p>
        </p:txBody>
      </p:sp>
      <p:sp>
        <p:nvSpPr>
          <p:cNvPr name="TextBox 8" id="8"/>
          <p:cNvSpPr txBox="true"/>
          <p:nvPr/>
        </p:nvSpPr>
        <p:spPr>
          <a:xfrm rot="0">
            <a:off x="1028700" y="2935605"/>
            <a:ext cx="16230600" cy="22078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Congratulations! You have been introduced to Opal Class and all the exciting things we have in store. I am thrilled to embark on this journey with all of you. I am confident that we will have a fantastic year of learning and growth.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1158" y="5851950"/>
            <a:ext cx="4682142" cy="4707821"/>
          </a:xfrm>
          <a:custGeom>
            <a:avLst/>
            <a:gdLst/>
            <a:ahLst/>
            <a:cxnLst/>
            <a:rect r="r" b="b" t="t" l="l"/>
            <a:pathLst>
              <a:path h="4707821" w="4682142">
                <a:moveTo>
                  <a:pt x="0" y="0"/>
                </a:moveTo>
                <a:lnTo>
                  <a:pt x="4682142" y="0"/>
                </a:lnTo>
                <a:lnTo>
                  <a:pt x="4682142" y="4707822"/>
                </a:lnTo>
                <a:lnTo>
                  <a:pt x="0" y="47078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859143" y="5943230"/>
            <a:ext cx="5163681" cy="4525262"/>
          </a:xfrm>
          <a:custGeom>
            <a:avLst/>
            <a:gdLst/>
            <a:ahLst/>
            <a:cxnLst/>
            <a:rect r="r" b="b" t="t" l="l"/>
            <a:pathLst>
              <a:path h="4525262" w="5163681">
                <a:moveTo>
                  <a:pt x="0" y="0"/>
                </a:moveTo>
                <a:lnTo>
                  <a:pt x="5163681" y="0"/>
                </a:lnTo>
                <a:lnTo>
                  <a:pt x="5163681" y="4525262"/>
                </a:lnTo>
                <a:lnTo>
                  <a:pt x="0" y="45252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759041" y="6770256"/>
            <a:ext cx="5316923" cy="3789516"/>
          </a:xfrm>
          <a:custGeom>
            <a:avLst/>
            <a:gdLst/>
            <a:ahLst/>
            <a:cxnLst/>
            <a:rect r="r" b="b" t="t" l="l"/>
            <a:pathLst>
              <a:path h="3789516" w="5316923">
                <a:moveTo>
                  <a:pt x="0" y="0"/>
                </a:moveTo>
                <a:lnTo>
                  <a:pt x="5316923" y="0"/>
                </a:lnTo>
                <a:lnTo>
                  <a:pt x="5316923" y="3789516"/>
                </a:lnTo>
                <a:lnTo>
                  <a:pt x="0" y="37895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989530" y="5851950"/>
            <a:ext cx="4183205" cy="6320777"/>
          </a:xfrm>
          <a:custGeom>
            <a:avLst/>
            <a:gdLst/>
            <a:ahLst/>
            <a:cxnLst/>
            <a:rect r="r" b="b" t="t" l="l"/>
            <a:pathLst>
              <a:path h="6320777" w="4183205">
                <a:moveTo>
                  <a:pt x="0" y="0"/>
                </a:moveTo>
                <a:lnTo>
                  <a:pt x="4183205" y="0"/>
                </a:lnTo>
                <a:lnTo>
                  <a:pt x="4183205" y="6320777"/>
                </a:lnTo>
                <a:lnTo>
                  <a:pt x="0" y="6320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028700" y="676275"/>
            <a:ext cx="16230600" cy="2817495"/>
          </a:xfrm>
          <a:prstGeom prst="rect">
            <a:avLst/>
          </a:prstGeom>
        </p:spPr>
        <p:txBody>
          <a:bodyPr anchor="t" rtlCol="false" tIns="0" lIns="0" bIns="0" rIns="0">
            <a:spAutoFit/>
          </a:bodyPr>
          <a:lstStyle/>
          <a:p>
            <a:pPr algn="ctr">
              <a:lnSpc>
                <a:spcPts val="22680"/>
              </a:lnSpc>
            </a:pPr>
            <a:r>
              <a:rPr lang="en-US" sz="16200">
                <a:solidFill>
                  <a:srgbClr val="D66A69"/>
                </a:solidFill>
                <a:latin typeface="Bobby Jones"/>
              </a:rPr>
              <a:t>THANK YOU!</a:t>
            </a:r>
          </a:p>
        </p:txBody>
      </p:sp>
      <p:sp>
        <p:nvSpPr>
          <p:cNvPr name="TextBox 8" id="8"/>
          <p:cNvSpPr txBox="true"/>
          <p:nvPr/>
        </p:nvSpPr>
        <p:spPr>
          <a:xfrm rot="0">
            <a:off x="1028700" y="3409297"/>
            <a:ext cx="16230600" cy="1734203"/>
          </a:xfrm>
          <a:prstGeom prst="rect">
            <a:avLst/>
          </a:prstGeom>
        </p:spPr>
        <p:txBody>
          <a:bodyPr anchor="t" rtlCol="false" tIns="0" lIns="0" bIns="0" rIns="0">
            <a:spAutoFit/>
          </a:bodyPr>
          <a:lstStyle/>
          <a:p>
            <a:pPr algn="ctr">
              <a:lnSpc>
                <a:spcPts val="14138"/>
              </a:lnSpc>
            </a:pPr>
            <a:r>
              <a:rPr lang="en-US" sz="10099">
                <a:solidFill>
                  <a:srgbClr val="333333"/>
                </a:solidFill>
                <a:latin typeface="KG Primary Penmanship"/>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851950"/>
            <a:ext cx="4464079" cy="4667764"/>
          </a:xfrm>
          <a:custGeom>
            <a:avLst/>
            <a:gdLst/>
            <a:ahLst/>
            <a:cxnLst/>
            <a:rect r="r" b="b" t="t" l="l"/>
            <a:pathLst>
              <a:path h="4667764" w="4464079">
                <a:moveTo>
                  <a:pt x="0" y="0"/>
                </a:moveTo>
                <a:lnTo>
                  <a:pt x="4464079" y="0"/>
                </a:lnTo>
                <a:lnTo>
                  <a:pt x="4464079" y="4667764"/>
                </a:lnTo>
                <a:lnTo>
                  <a:pt x="0" y="46677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910856" y="5851950"/>
            <a:ext cx="3901751" cy="5460466"/>
          </a:xfrm>
          <a:custGeom>
            <a:avLst/>
            <a:gdLst/>
            <a:ahLst/>
            <a:cxnLst/>
            <a:rect r="r" b="b" t="t" l="l"/>
            <a:pathLst>
              <a:path h="5460466" w="3901751">
                <a:moveTo>
                  <a:pt x="0" y="0"/>
                </a:moveTo>
                <a:lnTo>
                  <a:pt x="3901751" y="0"/>
                </a:lnTo>
                <a:lnTo>
                  <a:pt x="3901751" y="5460467"/>
                </a:lnTo>
                <a:lnTo>
                  <a:pt x="0" y="54604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817492" y="5851950"/>
            <a:ext cx="4760075" cy="5143500"/>
          </a:xfrm>
          <a:custGeom>
            <a:avLst/>
            <a:gdLst/>
            <a:ahLst/>
            <a:cxnLst/>
            <a:rect r="r" b="b" t="t" l="l"/>
            <a:pathLst>
              <a:path h="5143500" w="4760075">
                <a:moveTo>
                  <a:pt x="0" y="0"/>
                </a:moveTo>
                <a:lnTo>
                  <a:pt x="4760076" y="0"/>
                </a:lnTo>
                <a:lnTo>
                  <a:pt x="4760076" y="5143500"/>
                </a:lnTo>
                <a:lnTo>
                  <a:pt x="0" y="51435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633479" y="5851950"/>
            <a:ext cx="4184014" cy="4667764"/>
          </a:xfrm>
          <a:custGeom>
            <a:avLst/>
            <a:gdLst/>
            <a:ahLst/>
            <a:cxnLst/>
            <a:rect r="r" b="b" t="t" l="l"/>
            <a:pathLst>
              <a:path h="4667764" w="4184014">
                <a:moveTo>
                  <a:pt x="0" y="0"/>
                </a:moveTo>
                <a:lnTo>
                  <a:pt x="4184013" y="0"/>
                </a:lnTo>
                <a:lnTo>
                  <a:pt x="4184013" y="4667764"/>
                </a:lnTo>
                <a:lnTo>
                  <a:pt x="0" y="46677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028700" y="828675"/>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Welcome to Opal Class!</a:t>
            </a:r>
          </a:p>
        </p:txBody>
      </p:sp>
      <p:sp>
        <p:nvSpPr>
          <p:cNvPr name="TextBox 8" id="8"/>
          <p:cNvSpPr txBox="true"/>
          <p:nvPr/>
        </p:nvSpPr>
        <p:spPr>
          <a:xfrm rot="0">
            <a:off x="1028700" y="2935605"/>
            <a:ext cx="16230600" cy="14649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 I am delighted to welcome all our students to an exciting new school year. Our classroom is a welcoming and colourful space where we will learn and grow together.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12698" y="-350439"/>
            <a:ext cx="20484048" cy="14227102"/>
          </a:xfrm>
          <a:custGeom>
            <a:avLst/>
            <a:gdLst/>
            <a:ahLst/>
            <a:cxnLst/>
            <a:rect r="r" b="b" t="t" l="l"/>
            <a:pathLst>
              <a:path h="14227102" w="20484048">
                <a:moveTo>
                  <a:pt x="0" y="0"/>
                </a:moveTo>
                <a:lnTo>
                  <a:pt x="20484048" y="0"/>
                </a:lnTo>
                <a:lnTo>
                  <a:pt x="20484048"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184853" y="5253326"/>
            <a:ext cx="4330813" cy="4230573"/>
            <a:chOff x="0" y="0"/>
            <a:chExt cx="4828540" cy="4716780"/>
          </a:xfrm>
        </p:grpSpPr>
        <p:sp>
          <p:nvSpPr>
            <p:cNvPr name="Freeform 4" id="4"/>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0" t="-18282" r="0" b="-18282"/>
              </a:stretch>
            </a:blipFill>
          </p:spPr>
        </p:sp>
      </p:grpSp>
      <p:grpSp>
        <p:nvGrpSpPr>
          <p:cNvPr name="Group 5" id="5"/>
          <p:cNvGrpSpPr>
            <a:grpSpLocks noChangeAspect="true"/>
          </p:cNvGrpSpPr>
          <p:nvPr/>
        </p:nvGrpSpPr>
        <p:grpSpPr>
          <a:xfrm rot="0">
            <a:off x="944457" y="779471"/>
            <a:ext cx="4342251" cy="4241746"/>
            <a:chOff x="0" y="0"/>
            <a:chExt cx="4828540" cy="4716780"/>
          </a:xfrm>
        </p:grpSpPr>
        <p:sp>
          <p:nvSpPr>
            <p:cNvPr name="Freeform 6" id="6"/>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50276" t="-6257" r="-75364" b="-199861"/>
              </a:stretch>
            </a:blipFill>
          </p:spPr>
        </p:sp>
      </p:grpSp>
      <p:sp>
        <p:nvSpPr>
          <p:cNvPr name="TextBox 7" id="7"/>
          <p:cNvSpPr txBox="true"/>
          <p:nvPr/>
        </p:nvSpPr>
        <p:spPr>
          <a:xfrm rot="0">
            <a:off x="9029326" y="171471"/>
            <a:ext cx="8229974"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MEET YOUR TEACHERS</a:t>
            </a:r>
          </a:p>
        </p:txBody>
      </p:sp>
      <p:sp>
        <p:nvSpPr>
          <p:cNvPr name="TextBox 8" id="8"/>
          <p:cNvSpPr txBox="true"/>
          <p:nvPr/>
        </p:nvSpPr>
        <p:spPr>
          <a:xfrm rot="0">
            <a:off x="5936665" y="1559531"/>
            <a:ext cx="11981590" cy="29508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My name is Miss Hembury-Hayward. I will be your Teacher this year. This is my second year teaching. I am passionate about creating a positive and engaging learning environment for my students.</a:t>
            </a:r>
          </a:p>
        </p:txBody>
      </p:sp>
      <p:sp>
        <p:nvSpPr>
          <p:cNvPr name="TextBox 9" id="9"/>
          <p:cNvSpPr txBox="true"/>
          <p:nvPr/>
        </p:nvSpPr>
        <p:spPr>
          <a:xfrm rot="0">
            <a:off x="5833008" y="5308245"/>
            <a:ext cx="12188903" cy="36937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My name is Mrs Thompson. I will be your Teaching Assistant this year. I started working at Sound and District Primary school in October and I have loved my first year here! I used to be an Art Teacher in Secondary School so I will be helping you with lots of art projects.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2267"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33479" y="684579"/>
            <a:ext cx="7777282" cy="9924606"/>
          </a:xfrm>
          <a:custGeom>
            <a:avLst/>
            <a:gdLst/>
            <a:ahLst/>
            <a:cxnLst/>
            <a:rect r="r" b="b" t="t" l="l"/>
            <a:pathLst>
              <a:path h="9924606" w="7777282">
                <a:moveTo>
                  <a:pt x="0" y="0"/>
                </a:moveTo>
                <a:lnTo>
                  <a:pt x="7777282" y="0"/>
                </a:lnTo>
                <a:lnTo>
                  <a:pt x="7777282" y="9924606"/>
                </a:lnTo>
                <a:lnTo>
                  <a:pt x="0" y="99246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300037"/>
            <a:ext cx="8115300"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Yearly Overview </a:t>
            </a:r>
          </a:p>
        </p:txBody>
      </p:sp>
      <p:sp>
        <p:nvSpPr>
          <p:cNvPr name="TextBox 5" id="5"/>
          <p:cNvSpPr txBox="true"/>
          <p:nvPr/>
        </p:nvSpPr>
        <p:spPr>
          <a:xfrm rot="0">
            <a:off x="1028700" y="1509713"/>
            <a:ext cx="8115300" cy="22078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We will cover various topics throughout the year to expand your knowledge and spark your child's curiosity. Here is just a few!</a:t>
            </a:r>
          </a:p>
        </p:txBody>
      </p:sp>
      <p:grpSp>
        <p:nvGrpSpPr>
          <p:cNvPr name="Group 6" id="6"/>
          <p:cNvGrpSpPr/>
          <p:nvPr/>
        </p:nvGrpSpPr>
        <p:grpSpPr>
          <a:xfrm rot="0">
            <a:off x="1028700" y="3898361"/>
            <a:ext cx="3636122" cy="721623"/>
            <a:chOff x="0" y="0"/>
            <a:chExt cx="4848163" cy="962165"/>
          </a:xfrm>
        </p:grpSpPr>
        <p:grpSp>
          <p:nvGrpSpPr>
            <p:cNvPr name="Group 7" id="7"/>
            <p:cNvGrpSpPr/>
            <p:nvPr/>
          </p:nvGrpSpPr>
          <p:grpSpPr>
            <a:xfrm rot="0">
              <a:off x="0" y="0"/>
              <a:ext cx="4848163" cy="962165"/>
              <a:chOff x="0" y="0"/>
              <a:chExt cx="753833" cy="149606"/>
            </a:xfrm>
          </p:grpSpPr>
          <p:sp>
            <p:nvSpPr>
              <p:cNvPr name="Freeform 8" id="8"/>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9" id="9"/>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Anglo-Saxons</a:t>
              </a:r>
            </a:p>
          </p:txBody>
        </p:sp>
      </p:grpSp>
      <p:grpSp>
        <p:nvGrpSpPr>
          <p:cNvPr name="Group 11" id="11"/>
          <p:cNvGrpSpPr/>
          <p:nvPr/>
        </p:nvGrpSpPr>
        <p:grpSpPr>
          <a:xfrm rot="0">
            <a:off x="5331089" y="3898361"/>
            <a:ext cx="3636122" cy="721623"/>
            <a:chOff x="0" y="0"/>
            <a:chExt cx="4848163" cy="962165"/>
          </a:xfrm>
        </p:grpSpPr>
        <p:grpSp>
          <p:nvGrpSpPr>
            <p:cNvPr name="Group 12" id="12"/>
            <p:cNvGrpSpPr/>
            <p:nvPr/>
          </p:nvGrpSpPr>
          <p:grpSpPr>
            <a:xfrm rot="0">
              <a:off x="0" y="0"/>
              <a:ext cx="4848163" cy="962165"/>
              <a:chOff x="0" y="0"/>
              <a:chExt cx="753833" cy="149606"/>
            </a:xfrm>
          </p:grpSpPr>
          <p:sp>
            <p:nvSpPr>
              <p:cNvPr name="Freeform 13" id="13"/>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14" id="14"/>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Maps</a:t>
              </a:r>
            </a:p>
          </p:txBody>
        </p:sp>
      </p:grpSp>
      <p:grpSp>
        <p:nvGrpSpPr>
          <p:cNvPr name="Group 16" id="16"/>
          <p:cNvGrpSpPr/>
          <p:nvPr/>
        </p:nvGrpSpPr>
        <p:grpSpPr>
          <a:xfrm rot="0">
            <a:off x="1028700" y="4925258"/>
            <a:ext cx="3636122" cy="721623"/>
            <a:chOff x="0" y="0"/>
            <a:chExt cx="4848163" cy="962165"/>
          </a:xfrm>
        </p:grpSpPr>
        <p:grpSp>
          <p:nvGrpSpPr>
            <p:cNvPr name="Group 17" id="17"/>
            <p:cNvGrpSpPr/>
            <p:nvPr/>
          </p:nvGrpSpPr>
          <p:grpSpPr>
            <a:xfrm rot="0">
              <a:off x="0" y="0"/>
              <a:ext cx="4848163" cy="962165"/>
              <a:chOff x="0" y="0"/>
              <a:chExt cx="753833" cy="149606"/>
            </a:xfrm>
          </p:grpSpPr>
          <p:sp>
            <p:nvSpPr>
              <p:cNvPr name="Freeform 18" id="18"/>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19" id="19"/>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Vikings</a:t>
              </a:r>
            </a:p>
          </p:txBody>
        </p:sp>
      </p:grpSp>
      <p:grpSp>
        <p:nvGrpSpPr>
          <p:cNvPr name="Group 21" id="21"/>
          <p:cNvGrpSpPr/>
          <p:nvPr/>
        </p:nvGrpSpPr>
        <p:grpSpPr>
          <a:xfrm rot="0">
            <a:off x="5331089" y="4925258"/>
            <a:ext cx="3812911" cy="721623"/>
            <a:chOff x="0" y="0"/>
            <a:chExt cx="5083881" cy="962165"/>
          </a:xfrm>
        </p:grpSpPr>
        <p:grpSp>
          <p:nvGrpSpPr>
            <p:cNvPr name="Group 22" id="22"/>
            <p:cNvGrpSpPr/>
            <p:nvPr/>
          </p:nvGrpSpPr>
          <p:grpSpPr>
            <a:xfrm rot="0">
              <a:off x="0" y="0"/>
              <a:ext cx="5083881" cy="962165"/>
              <a:chOff x="0" y="0"/>
              <a:chExt cx="790485" cy="149606"/>
            </a:xfrm>
          </p:grpSpPr>
          <p:sp>
            <p:nvSpPr>
              <p:cNvPr name="Freeform 23" id="23"/>
              <p:cNvSpPr/>
              <p:nvPr/>
            </p:nvSpPr>
            <p:spPr>
              <a:xfrm flipH="false" flipV="false" rot="0">
                <a:off x="0" y="0"/>
                <a:ext cx="790485" cy="149606"/>
              </a:xfrm>
              <a:custGeom>
                <a:avLst/>
                <a:gdLst/>
                <a:ahLst/>
                <a:cxnLst/>
                <a:rect r="r" b="b" t="t" l="l"/>
                <a:pathLst>
                  <a:path h="149606" w="790485">
                    <a:moveTo>
                      <a:pt x="50761" y="0"/>
                    </a:moveTo>
                    <a:lnTo>
                      <a:pt x="739724" y="0"/>
                    </a:lnTo>
                    <a:cubicBezTo>
                      <a:pt x="753186" y="0"/>
                      <a:pt x="766098" y="5348"/>
                      <a:pt x="775617" y="14868"/>
                    </a:cubicBezTo>
                    <a:cubicBezTo>
                      <a:pt x="785137" y="24387"/>
                      <a:pt x="790485" y="37299"/>
                      <a:pt x="790485" y="50761"/>
                    </a:cubicBezTo>
                    <a:lnTo>
                      <a:pt x="790485" y="98844"/>
                    </a:lnTo>
                    <a:cubicBezTo>
                      <a:pt x="790485" y="112307"/>
                      <a:pt x="785137" y="125218"/>
                      <a:pt x="775617" y="134738"/>
                    </a:cubicBezTo>
                    <a:cubicBezTo>
                      <a:pt x="766098" y="144257"/>
                      <a:pt x="753186" y="149606"/>
                      <a:pt x="739724" y="149606"/>
                    </a:cubicBezTo>
                    <a:lnTo>
                      <a:pt x="50761" y="149606"/>
                    </a:lnTo>
                    <a:cubicBezTo>
                      <a:pt x="37299" y="149606"/>
                      <a:pt x="24387" y="144257"/>
                      <a:pt x="14868" y="134738"/>
                    </a:cubicBezTo>
                    <a:cubicBezTo>
                      <a:pt x="5348" y="125218"/>
                      <a:pt x="0" y="112307"/>
                      <a:pt x="0" y="98844"/>
                    </a:cubicBezTo>
                    <a:lnTo>
                      <a:pt x="0" y="50761"/>
                    </a:lnTo>
                    <a:cubicBezTo>
                      <a:pt x="0" y="37299"/>
                      <a:pt x="5348" y="24387"/>
                      <a:pt x="14868" y="14868"/>
                    </a:cubicBezTo>
                    <a:cubicBezTo>
                      <a:pt x="24387" y="5348"/>
                      <a:pt x="37299" y="0"/>
                      <a:pt x="50761" y="0"/>
                    </a:cubicBezTo>
                    <a:close/>
                  </a:path>
                </a:pathLst>
              </a:custGeom>
              <a:solidFill>
                <a:srgbClr val="D66A69"/>
              </a:solidFill>
              <a:ln w="28575" cap="rnd">
                <a:solidFill>
                  <a:srgbClr val="000000"/>
                </a:solidFill>
                <a:prstDash val="solid"/>
                <a:round/>
              </a:ln>
            </p:spPr>
          </p:sp>
          <p:sp>
            <p:nvSpPr>
              <p:cNvPr name="TextBox 24" id="24"/>
              <p:cNvSpPr txBox="true"/>
              <p:nvPr/>
            </p:nvSpPr>
            <p:spPr>
              <a:xfrm>
                <a:off x="0" y="-38100"/>
                <a:ext cx="790485" cy="187706"/>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394327" y="-104775"/>
              <a:ext cx="4295227"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Maya Civilisation</a:t>
              </a:r>
            </a:p>
          </p:txBody>
        </p:sp>
      </p:grpSp>
      <p:grpSp>
        <p:nvGrpSpPr>
          <p:cNvPr name="Group 26" id="26"/>
          <p:cNvGrpSpPr/>
          <p:nvPr/>
        </p:nvGrpSpPr>
        <p:grpSpPr>
          <a:xfrm rot="0">
            <a:off x="1028700" y="5951682"/>
            <a:ext cx="3636122" cy="721623"/>
            <a:chOff x="0" y="0"/>
            <a:chExt cx="4848163" cy="962165"/>
          </a:xfrm>
        </p:grpSpPr>
        <p:grpSp>
          <p:nvGrpSpPr>
            <p:cNvPr name="Group 27" id="27"/>
            <p:cNvGrpSpPr/>
            <p:nvPr/>
          </p:nvGrpSpPr>
          <p:grpSpPr>
            <a:xfrm rot="0">
              <a:off x="0" y="0"/>
              <a:ext cx="4848163" cy="962165"/>
              <a:chOff x="0" y="0"/>
              <a:chExt cx="753833" cy="149606"/>
            </a:xfrm>
          </p:grpSpPr>
          <p:sp>
            <p:nvSpPr>
              <p:cNvPr name="Freeform 28" id="28"/>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29" id="29"/>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Eastern Europe</a:t>
              </a:r>
            </a:p>
          </p:txBody>
        </p:sp>
      </p:grpSp>
      <p:grpSp>
        <p:nvGrpSpPr>
          <p:cNvPr name="Group 31" id="31"/>
          <p:cNvGrpSpPr/>
          <p:nvPr/>
        </p:nvGrpSpPr>
        <p:grpSpPr>
          <a:xfrm rot="0">
            <a:off x="5331089" y="5951682"/>
            <a:ext cx="3636122" cy="721623"/>
            <a:chOff x="0" y="0"/>
            <a:chExt cx="4848163" cy="962165"/>
          </a:xfrm>
        </p:grpSpPr>
        <p:grpSp>
          <p:nvGrpSpPr>
            <p:cNvPr name="Group 32" id="32"/>
            <p:cNvGrpSpPr/>
            <p:nvPr/>
          </p:nvGrpSpPr>
          <p:grpSpPr>
            <a:xfrm rot="0">
              <a:off x="0" y="0"/>
              <a:ext cx="4848163" cy="962165"/>
              <a:chOff x="0" y="0"/>
              <a:chExt cx="753833" cy="149606"/>
            </a:xfrm>
          </p:grpSpPr>
          <p:sp>
            <p:nvSpPr>
              <p:cNvPr name="Freeform 33" id="33"/>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34" id="34"/>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35" id="35"/>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Swimming </a:t>
              </a:r>
            </a:p>
          </p:txBody>
        </p:sp>
      </p:grpSp>
      <p:grpSp>
        <p:nvGrpSpPr>
          <p:cNvPr name="Group 36" id="36"/>
          <p:cNvGrpSpPr/>
          <p:nvPr/>
        </p:nvGrpSpPr>
        <p:grpSpPr>
          <a:xfrm rot="0">
            <a:off x="1028700" y="6978105"/>
            <a:ext cx="3636122" cy="721623"/>
            <a:chOff x="0" y="0"/>
            <a:chExt cx="4848163" cy="962165"/>
          </a:xfrm>
        </p:grpSpPr>
        <p:grpSp>
          <p:nvGrpSpPr>
            <p:cNvPr name="Group 37" id="37"/>
            <p:cNvGrpSpPr/>
            <p:nvPr/>
          </p:nvGrpSpPr>
          <p:grpSpPr>
            <a:xfrm rot="0">
              <a:off x="0" y="0"/>
              <a:ext cx="4848163" cy="962165"/>
              <a:chOff x="0" y="0"/>
              <a:chExt cx="753833" cy="149606"/>
            </a:xfrm>
          </p:grpSpPr>
          <p:sp>
            <p:nvSpPr>
              <p:cNvPr name="Freeform 38" id="38"/>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39" id="39"/>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40" id="40"/>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Computing </a:t>
              </a:r>
            </a:p>
          </p:txBody>
        </p:sp>
      </p:grpSp>
      <p:grpSp>
        <p:nvGrpSpPr>
          <p:cNvPr name="Group 41" id="41"/>
          <p:cNvGrpSpPr/>
          <p:nvPr/>
        </p:nvGrpSpPr>
        <p:grpSpPr>
          <a:xfrm rot="0">
            <a:off x="5331089" y="6978105"/>
            <a:ext cx="3928991" cy="721623"/>
            <a:chOff x="0" y="0"/>
            <a:chExt cx="5238654" cy="962165"/>
          </a:xfrm>
        </p:grpSpPr>
        <p:grpSp>
          <p:nvGrpSpPr>
            <p:cNvPr name="Group 42" id="42"/>
            <p:cNvGrpSpPr/>
            <p:nvPr/>
          </p:nvGrpSpPr>
          <p:grpSpPr>
            <a:xfrm rot="0">
              <a:off x="0" y="0"/>
              <a:ext cx="5238654" cy="962165"/>
              <a:chOff x="0" y="0"/>
              <a:chExt cx="814550" cy="149606"/>
            </a:xfrm>
          </p:grpSpPr>
          <p:sp>
            <p:nvSpPr>
              <p:cNvPr name="Freeform 43" id="43"/>
              <p:cNvSpPr/>
              <p:nvPr/>
            </p:nvSpPr>
            <p:spPr>
              <a:xfrm flipH="false" flipV="false" rot="0">
                <a:off x="0" y="0"/>
                <a:ext cx="814550" cy="149606"/>
              </a:xfrm>
              <a:custGeom>
                <a:avLst/>
                <a:gdLst/>
                <a:ahLst/>
                <a:cxnLst/>
                <a:rect r="r" b="b" t="t" l="l"/>
                <a:pathLst>
                  <a:path h="149606" w="814550">
                    <a:moveTo>
                      <a:pt x="49262" y="0"/>
                    </a:moveTo>
                    <a:lnTo>
                      <a:pt x="765289" y="0"/>
                    </a:lnTo>
                    <a:cubicBezTo>
                      <a:pt x="778354" y="0"/>
                      <a:pt x="790884" y="5190"/>
                      <a:pt x="800122" y="14428"/>
                    </a:cubicBezTo>
                    <a:cubicBezTo>
                      <a:pt x="809360" y="23667"/>
                      <a:pt x="814550" y="36197"/>
                      <a:pt x="814550" y="49262"/>
                    </a:cubicBezTo>
                    <a:lnTo>
                      <a:pt x="814550" y="100344"/>
                    </a:lnTo>
                    <a:cubicBezTo>
                      <a:pt x="814550" y="113409"/>
                      <a:pt x="809360" y="125939"/>
                      <a:pt x="800122" y="135177"/>
                    </a:cubicBezTo>
                    <a:cubicBezTo>
                      <a:pt x="790884" y="144415"/>
                      <a:pt x="778354" y="149606"/>
                      <a:pt x="765289" y="149606"/>
                    </a:cubicBezTo>
                    <a:lnTo>
                      <a:pt x="49262" y="149606"/>
                    </a:lnTo>
                    <a:cubicBezTo>
                      <a:pt x="36197" y="149606"/>
                      <a:pt x="23667" y="144415"/>
                      <a:pt x="14428" y="135177"/>
                    </a:cubicBezTo>
                    <a:cubicBezTo>
                      <a:pt x="5190" y="125939"/>
                      <a:pt x="0" y="113409"/>
                      <a:pt x="0" y="100344"/>
                    </a:cubicBezTo>
                    <a:lnTo>
                      <a:pt x="0" y="49262"/>
                    </a:lnTo>
                    <a:cubicBezTo>
                      <a:pt x="0" y="36197"/>
                      <a:pt x="5190" y="23667"/>
                      <a:pt x="14428" y="14428"/>
                    </a:cubicBezTo>
                    <a:cubicBezTo>
                      <a:pt x="23667" y="5190"/>
                      <a:pt x="36197" y="0"/>
                      <a:pt x="49262" y="0"/>
                    </a:cubicBezTo>
                    <a:close/>
                  </a:path>
                </a:pathLst>
              </a:custGeom>
              <a:solidFill>
                <a:srgbClr val="D66A69"/>
              </a:solidFill>
              <a:ln w="28575" cap="rnd">
                <a:solidFill>
                  <a:srgbClr val="000000"/>
                </a:solidFill>
                <a:prstDash val="solid"/>
                <a:round/>
              </a:ln>
            </p:spPr>
          </p:sp>
          <p:sp>
            <p:nvSpPr>
              <p:cNvPr name="TextBox 44" id="44"/>
              <p:cNvSpPr txBox="true"/>
              <p:nvPr/>
            </p:nvSpPr>
            <p:spPr>
              <a:xfrm>
                <a:off x="0" y="-38100"/>
                <a:ext cx="814550" cy="187706"/>
              </a:xfrm>
              <a:prstGeom prst="rect">
                <a:avLst/>
              </a:prstGeom>
            </p:spPr>
            <p:txBody>
              <a:bodyPr anchor="ctr" rtlCol="false" tIns="50800" lIns="50800" bIns="50800" rIns="50800"/>
              <a:lstStyle/>
              <a:p>
                <a:pPr algn="ctr">
                  <a:lnSpc>
                    <a:spcPts val="2659"/>
                  </a:lnSpc>
                  <a:spcBef>
                    <a:spcPct val="0"/>
                  </a:spcBef>
                </a:pPr>
              </a:p>
            </p:txBody>
          </p:sp>
        </p:grpSp>
        <p:sp>
          <p:nvSpPr>
            <p:cNvPr name="TextBox 45" id="45"/>
            <p:cNvSpPr txBox="true"/>
            <p:nvPr/>
          </p:nvSpPr>
          <p:spPr>
            <a:xfrm rot="0">
              <a:off x="406332" y="-104775"/>
              <a:ext cx="4425991"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Food Technology</a:t>
              </a:r>
            </a:p>
          </p:txBody>
        </p:sp>
      </p:grpSp>
      <p:grpSp>
        <p:nvGrpSpPr>
          <p:cNvPr name="Group 46" id="46"/>
          <p:cNvGrpSpPr/>
          <p:nvPr/>
        </p:nvGrpSpPr>
        <p:grpSpPr>
          <a:xfrm rot="0">
            <a:off x="1028700" y="8004529"/>
            <a:ext cx="3636122" cy="721623"/>
            <a:chOff x="0" y="0"/>
            <a:chExt cx="4848163" cy="962165"/>
          </a:xfrm>
        </p:grpSpPr>
        <p:grpSp>
          <p:nvGrpSpPr>
            <p:cNvPr name="Group 47" id="47"/>
            <p:cNvGrpSpPr/>
            <p:nvPr/>
          </p:nvGrpSpPr>
          <p:grpSpPr>
            <a:xfrm rot="0">
              <a:off x="0" y="0"/>
              <a:ext cx="4848163" cy="962165"/>
              <a:chOff x="0" y="0"/>
              <a:chExt cx="753833" cy="149606"/>
            </a:xfrm>
          </p:grpSpPr>
          <p:sp>
            <p:nvSpPr>
              <p:cNvPr name="Freeform 48" id="48"/>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49" id="49"/>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50" id="50"/>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French</a:t>
              </a:r>
            </a:p>
          </p:txBody>
        </p:sp>
      </p:grpSp>
      <p:grpSp>
        <p:nvGrpSpPr>
          <p:cNvPr name="Group 51" id="51"/>
          <p:cNvGrpSpPr/>
          <p:nvPr/>
        </p:nvGrpSpPr>
        <p:grpSpPr>
          <a:xfrm rot="0">
            <a:off x="5331089" y="8004529"/>
            <a:ext cx="3636122" cy="721623"/>
            <a:chOff x="0" y="0"/>
            <a:chExt cx="4848163" cy="962165"/>
          </a:xfrm>
        </p:grpSpPr>
        <p:grpSp>
          <p:nvGrpSpPr>
            <p:cNvPr name="Group 52" id="52"/>
            <p:cNvGrpSpPr/>
            <p:nvPr/>
          </p:nvGrpSpPr>
          <p:grpSpPr>
            <a:xfrm rot="0">
              <a:off x="0" y="0"/>
              <a:ext cx="4848163" cy="962165"/>
              <a:chOff x="0" y="0"/>
              <a:chExt cx="753833" cy="149606"/>
            </a:xfrm>
          </p:grpSpPr>
          <p:sp>
            <p:nvSpPr>
              <p:cNvPr name="Freeform 53" id="53"/>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54" id="54"/>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55" id="55"/>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3D Sculpture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9921" y="-147407"/>
            <a:ext cx="20484048" cy="14227102"/>
          </a:xfrm>
          <a:custGeom>
            <a:avLst/>
            <a:gdLst/>
            <a:ahLst/>
            <a:cxnLst/>
            <a:rect r="r" b="b" t="t" l="l"/>
            <a:pathLst>
              <a:path h="14227102" w="20484048">
                <a:moveTo>
                  <a:pt x="0" y="0"/>
                </a:moveTo>
                <a:lnTo>
                  <a:pt x="20484048" y="0"/>
                </a:lnTo>
                <a:lnTo>
                  <a:pt x="20484048"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00037"/>
            <a:ext cx="8115300"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Daily routine</a:t>
            </a:r>
          </a:p>
        </p:txBody>
      </p:sp>
      <p:sp>
        <p:nvSpPr>
          <p:cNvPr name="TextBox 4" id="4"/>
          <p:cNvSpPr txBox="true"/>
          <p:nvPr/>
        </p:nvSpPr>
        <p:spPr>
          <a:xfrm rot="0">
            <a:off x="1028700" y="1509713"/>
            <a:ext cx="12416811" cy="14649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Our routine may need tweaking each term due to swimming and other amazing learning opportunities, but this is the main structure. </a:t>
            </a:r>
          </a:p>
        </p:txBody>
      </p:sp>
      <p:grpSp>
        <p:nvGrpSpPr>
          <p:cNvPr name="Group 5" id="5"/>
          <p:cNvGrpSpPr/>
          <p:nvPr/>
        </p:nvGrpSpPr>
        <p:grpSpPr>
          <a:xfrm rot="0">
            <a:off x="3076094" y="3600022"/>
            <a:ext cx="3636122" cy="721623"/>
            <a:chOff x="0" y="0"/>
            <a:chExt cx="4848163" cy="962165"/>
          </a:xfrm>
        </p:grpSpPr>
        <p:grpSp>
          <p:nvGrpSpPr>
            <p:cNvPr name="Group 6" id="6"/>
            <p:cNvGrpSpPr/>
            <p:nvPr/>
          </p:nvGrpSpPr>
          <p:grpSpPr>
            <a:xfrm rot="0">
              <a:off x="0" y="0"/>
              <a:ext cx="4848163" cy="962165"/>
              <a:chOff x="0" y="0"/>
              <a:chExt cx="753833" cy="149606"/>
            </a:xfrm>
          </p:grpSpPr>
          <p:sp>
            <p:nvSpPr>
              <p:cNvPr name="Freeform 7" id="7"/>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8" id="8"/>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School Bell </a:t>
              </a:r>
            </a:p>
          </p:txBody>
        </p:sp>
      </p:grpSp>
      <p:grpSp>
        <p:nvGrpSpPr>
          <p:cNvPr name="Group 10" id="10"/>
          <p:cNvGrpSpPr/>
          <p:nvPr/>
        </p:nvGrpSpPr>
        <p:grpSpPr>
          <a:xfrm rot="0">
            <a:off x="3076094" y="4474046"/>
            <a:ext cx="4020512" cy="632088"/>
            <a:chOff x="0" y="0"/>
            <a:chExt cx="5360683" cy="842784"/>
          </a:xfrm>
        </p:grpSpPr>
        <p:grpSp>
          <p:nvGrpSpPr>
            <p:cNvPr name="Group 11" id="11"/>
            <p:cNvGrpSpPr/>
            <p:nvPr/>
          </p:nvGrpSpPr>
          <p:grpSpPr>
            <a:xfrm rot="0">
              <a:off x="0" y="0"/>
              <a:ext cx="5360683" cy="842784"/>
              <a:chOff x="0" y="0"/>
              <a:chExt cx="833524" cy="131043"/>
            </a:xfrm>
          </p:grpSpPr>
          <p:sp>
            <p:nvSpPr>
              <p:cNvPr name="Freeform 12" id="12"/>
              <p:cNvSpPr/>
              <p:nvPr/>
            </p:nvSpPr>
            <p:spPr>
              <a:xfrm flipH="false" flipV="false" rot="0">
                <a:off x="0" y="0"/>
                <a:ext cx="833525" cy="131043"/>
              </a:xfrm>
              <a:custGeom>
                <a:avLst/>
                <a:gdLst/>
                <a:ahLst/>
                <a:cxnLst/>
                <a:rect r="r" b="b" t="t" l="l"/>
                <a:pathLst>
                  <a:path h="131043" w="833525">
                    <a:moveTo>
                      <a:pt x="48140" y="0"/>
                    </a:moveTo>
                    <a:lnTo>
                      <a:pt x="785384" y="0"/>
                    </a:lnTo>
                    <a:cubicBezTo>
                      <a:pt x="798152" y="0"/>
                      <a:pt x="810397" y="5072"/>
                      <a:pt x="819425" y="14100"/>
                    </a:cubicBezTo>
                    <a:cubicBezTo>
                      <a:pt x="828453" y="23128"/>
                      <a:pt x="833525" y="35373"/>
                      <a:pt x="833525" y="48140"/>
                    </a:cubicBezTo>
                    <a:lnTo>
                      <a:pt x="833525" y="82903"/>
                    </a:lnTo>
                    <a:cubicBezTo>
                      <a:pt x="833525" y="109490"/>
                      <a:pt x="811971" y="131043"/>
                      <a:pt x="785384" y="131043"/>
                    </a:cubicBezTo>
                    <a:lnTo>
                      <a:pt x="48140" y="131043"/>
                    </a:lnTo>
                    <a:cubicBezTo>
                      <a:pt x="21553" y="131043"/>
                      <a:pt x="0" y="109490"/>
                      <a:pt x="0" y="82903"/>
                    </a:cubicBezTo>
                    <a:lnTo>
                      <a:pt x="0" y="48140"/>
                    </a:lnTo>
                    <a:cubicBezTo>
                      <a:pt x="0" y="21553"/>
                      <a:pt x="21553" y="0"/>
                      <a:pt x="48140" y="0"/>
                    </a:cubicBezTo>
                    <a:close/>
                  </a:path>
                </a:pathLst>
              </a:custGeom>
              <a:solidFill>
                <a:srgbClr val="D66A69"/>
              </a:solidFill>
              <a:ln w="28575" cap="rnd">
                <a:solidFill>
                  <a:srgbClr val="000000"/>
                </a:solidFill>
                <a:prstDash val="solid"/>
                <a:round/>
              </a:ln>
            </p:spPr>
          </p:sp>
          <p:sp>
            <p:nvSpPr>
              <p:cNvPr name="TextBox 13" id="13"/>
              <p:cNvSpPr txBox="true"/>
              <p:nvPr/>
            </p:nvSpPr>
            <p:spPr>
              <a:xfrm>
                <a:off x="0" y="-38100"/>
                <a:ext cx="833524" cy="169143"/>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415797" y="-85725"/>
              <a:ext cx="4529089" cy="901550"/>
            </a:xfrm>
            <a:prstGeom prst="rect">
              <a:avLst/>
            </a:prstGeom>
          </p:spPr>
          <p:txBody>
            <a:bodyPr anchor="t" rtlCol="false" tIns="0" lIns="0" bIns="0" rIns="0">
              <a:spAutoFit/>
            </a:bodyPr>
            <a:lstStyle/>
            <a:p>
              <a:pPr algn="ctr">
                <a:lnSpc>
                  <a:spcPts val="5649"/>
                </a:lnSpc>
              </a:pPr>
              <a:r>
                <a:rPr lang="en-US" sz="4035">
                  <a:solidFill>
                    <a:srgbClr val="FFFFFF"/>
                  </a:solidFill>
                  <a:latin typeface="KG Primary Penmanship"/>
                </a:rPr>
                <a:t>Early Morning work</a:t>
              </a:r>
            </a:p>
          </p:txBody>
        </p:sp>
      </p:grpSp>
      <p:grpSp>
        <p:nvGrpSpPr>
          <p:cNvPr name="Group 15" id="15"/>
          <p:cNvGrpSpPr/>
          <p:nvPr/>
        </p:nvGrpSpPr>
        <p:grpSpPr>
          <a:xfrm rot="0">
            <a:off x="3076094" y="5258534"/>
            <a:ext cx="3636122" cy="721623"/>
            <a:chOff x="0" y="0"/>
            <a:chExt cx="4848163" cy="962165"/>
          </a:xfrm>
        </p:grpSpPr>
        <p:grpSp>
          <p:nvGrpSpPr>
            <p:cNvPr name="Group 16" id="16"/>
            <p:cNvGrpSpPr/>
            <p:nvPr/>
          </p:nvGrpSpPr>
          <p:grpSpPr>
            <a:xfrm rot="0">
              <a:off x="0" y="0"/>
              <a:ext cx="4848163" cy="962165"/>
              <a:chOff x="0" y="0"/>
              <a:chExt cx="753833" cy="149606"/>
            </a:xfrm>
          </p:grpSpPr>
          <p:sp>
            <p:nvSpPr>
              <p:cNvPr name="Freeform 17" id="17"/>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18" id="18"/>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Maths</a:t>
              </a:r>
            </a:p>
          </p:txBody>
        </p:sp>
      </p:grpSp>
      <p:grpSp>
        <p:nvGrpSpPr>
          <p:cNvPr name="Group 20" id="20"/>
          <p:cNvGrpSpPr/>
          <p:nvPr/>
        </p:nvGrpSpPr>
        <p:grpSpPr>
          <a:xfrm rot="0">
            <a:off x="3076094" y="6132557"/>
            <a:ext cx="3636122" cy="721623"/>
            <a:chOff x="0" y="0"/>
            <a:chExt cx="4848163" cy="962165"/>
          </a:xfrm>
        </p:grpSpPr>
        <p:grpSp>
          <p:nvGrpSpPr>
            <p:cNvPr name="Group 21" id="21"/>
            <p:cNvGrpSpPr/>
            <p:nvPr/>
          </p:nvGrpSpPr>
          <p:grpSpPr>
            <a:xfrm rot="0">
              <a:off x="0" y="0"/>
              <a:ext cx="4848163" cy="962165"/>
              <a:chOff x="0" y="0"/>
              <a:chExt cx="753833" cy="149606"/>
            </a:xfrm>
          </p:grpSpPr>
          <p:sp>
            <p:nvSpPr>
              <p:cNvPr name="Freeform 22" id="22"/>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23" id="23"/>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SPAG/Reading</a:t>
              </a:r>
            </a:p>
          </p:txBody>
        </p:sp>
      </p:grpSp>
      <p:grpSp>
        <p:nvGrpSpPr>
          <p:cNvPr name="Group 25" id="25"/>
          <p:cNvGrpSpPr/>
          <p:nvPr/>
        </p:nvGrpSpPr>
        <p:grpSpPr>
          <a:xfrm rot="0">
            <a:off x="3076094" y="7006581"/>
            <a:ext cx="3636122" cy="721623"/>
            <a:chOff x="0" y="0"/>
            <a:chExt cx="4848163" cy="962165"/>
          </a:xfrm>
        </p:grpSpPr>
        <p:grpSp>
          <p:nvGrpSpPr>
            <p:cNvPr name="Group 26" id="26"/>
            <p:cNvGrpSpPr/>
            <p:nvPr/>
          </p:nvGrpSpPr>
          <p:grpSpPr>
            <a:xfrm rot="0">
              <a:off x="0" y="0"/>
              <a:ext cx="4848163" cy="962165"/>
              <a:chOff x="0" y="0"/>
              <a:chExt cx="753833" cy="149606"/>
            </a:xfrm>
          </p:grpSpPr>
          <p:sp>
            <p:nvSpPr>
              <p:cNvPr name="Freeform 27" id="27"/>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28" id="28"/>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Break</a:t>
              </a:r>
            </a:p>
          </p:txBody>
        </p:sp>
      </p:grpSp>
      <p:grpSp>
        <p:nvGrpSpPr>
          <p:cNvPr name="Group 30" id="30"/>
          <p:cNvGrpSpPr/>
          <p:nvPr/>
        </p:nvGrpSpPr>
        <p:grpSpPr>
          <a:xfrm rot="0">
            <a:off x="3076094" y="7880604"/>
            <a:ext cx="3636122" cy="721623"/>
            <a:chOff x="0" y="0"/>
            <a:chExt cx="4848163" cy="962165"/>
          </a:xfrm>
        </p:grpSpPr>
        <p:grpSp>
          <p:nvGrpSpPr>
            <p:cNvPr name="Group 31" id="31"/>
            <p:cNvGrpSpPr/>
            <p:nvPr/>
          </p:nvGrpSpPr>
          <p:grpSpPr>
            <a:xfrm rot="0">
              <a:off x="0" y="0"/>
              <a:ext cx="4848163" cy="962165"/>
              <a:chOff x="0" y="0"/>
              <a:chExt cx="753833" cy="149606"/>
            </a:xfrm>
          </p:grpSpPr>
          <p:sp>
            <p:nvSpPr>
              <p:cNvPr name="Freeform 32" id="32"/>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33" id="33"/>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34" id="34"/>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English </a:t>
              </a:r>
            </a:p>
          </p:txBody>
        </p:sp>
      </p:grpSp>
      <p:sp>
        <p:nvSpPr>
          <p:cNvPr name="Freeform 35" id="35"/>
          <p:cNvSpPr/>
          <p:nvPr/>
        </p:nvSpPr>
        <p:spPr>
          <a:xfrm flipH="false" flipV="false" rot="0">
            <a:off x="11843202" y="571788"/>
            <a:ext cx="7375320" cy="11144027"/>
          </a:xfrm>
          <a:custGeom>
            <a:avLst/>
            <a:gdLst/>
            <a:ahLst/>
            <a:cxnLst/>
            <a:rect r="r" b="b" t="t" l="l"/>
            <a:pathLst>
              <a:path h="11144027" w="7375320">
                <a:moveTo>
                  <a:pt x="0" y="0"/>
                </a:moveTo>
                <a:lnTo>
                  <a:pt x="7375320" y="0"/>
                </a:lnTo>
                <a:lnTo>
                  <a:pt x="7375320" y="11144027"/>
                </a:lnTo>
                <a:lnTo>
                  <a:pt x="0" y="111440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6" id="36"/>
          <p:cNvSpPr txBox="true"/>
          <p:nvPr/>
        </p:nvSpPr>
        <p:spPr>
          <a:xfrm rot="0">
            <a:off x="1394786" y="3599651"/>
            <a:ext cx="830188"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8:30 </a:t>
            </a:r>
          </a:p>
        </p:txBody>
      </p:sp>
      <p:sp>
        <p:nvSpPr>
          <p:cNvPr name="TextBox 37" id="37"/>
          <p:cNvSpPr txBox="true"/>
          <p:nvPr/>
        </p:nvSpPr>
        <p:spPr>
          <a:xfrm rot="0">
            <a:off x="1181100" y="4384139"/>
            <a:ext cx="1580664"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8:30-9</a:t>
            </a:r>
          </a:p>
        </p:txBody>
      </p:sp>
      <p:sp>
        <p:nvSpPr>
          <p:cNvPr name="TextBox 38" id="38"/>
          <p:cNvSpPr txBox="true"/>
          <p:nvPr/>
        </p:nvSpPr>
        <p:spPr>
          <a:xfrm rot="0">
            <a:off x="1019548" y="5258162"/>
            <a:ext cx="1580664"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9-10</a:t>
            </a:r>
          </a:p>
        </p:txBody>
      </p:sp>
      <p:sp>
        <p:nvSpPr>
          <p:cNvPr name="TextBox 39" id="39"/>
          <p:cNvSpPr txBox="true"/>
          <p:nvPr/>
        </p:nvSpPr>
        <p:spPr>
          <a:xfrm rot="0">
            <a:off x="1181100" y="6132186"/>
            <a:ext cx="1580664"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10-10:30</a:t>
            </a:r>
          </a:p>
        </p:txBody>
      </p:sp>
      <p:sp>
        <p:nvSpPr>
          <p:cNvPr name="TextBox 40" id="40"/>
          <p:cNvSpPr txBox="true"/>
          <p:nvPr/>
        </p:nvSpPr>
        <p:spPr>
          <a:xfrm rot="0">
            <a:off x="613667" y="7006209"/>
            <a:ext cx="2148097"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10:30-10:50</a:t>
            </a:r>
          </a:p>
        </p:txBody>
      </p:sp>
      <p:sp>
        <p:nvSpPr>
          <p:cNvPr name="TextBox 41" id="41"/>
          <p:cNvSpPr txBox="true"/>
          <p:nvPr/>
        </p:nvSpPr>
        <p:spPr>
          <a:xfrm rot="0">
            <a:off x="735831" y="7837556"/>
            <a:ext cx="2148097"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10:50-12</a:t>
            </a:r>
          </a:p>
        </p:txBody>
      </p:sp>
      <p:sp>
        <p:nvSpPr>
          <p:cNvPr name="TextBox 42" id="42"/>
          <p:cNvSpPr txBox="true"/>
          <p:nvPr/>
        </p:nvSpPr>
        <p:spPr>
          <a:xfrm rot="0">
            <a:off x="613667" y="8711579"/>
            <a:ext cx="2148097"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12-1</a:t>
            </a:r>
          </a:p>
        </p:txBody>
      </p:sp>
      <p:grpSp>
        <p:nvGrpSpPr>
          <p:cNvPr name="Group 43" id="43"/>
          <p:cNvGrpSpPr/>
          <p:nvPr/>
        </p:nvGrpSpPr>
        <p:grpSpPr>
          <a:xfrm rot="0">
            <a:off x="3076094" y="8754628"/>
            <a:ext cx="3636122" cy="721623"/>
            <a:chOff x="0" y="0"/>
            <a:chExt cx="4848163" cy="962165"/>
          </a:xfrm>
        </p:grpSpPr>
        <p:grpSp>
          <p:nvGrpSpPr>
            <p:cNvPr name="Group 44" id="44"/>
            <p:cNvGrpSpPr/>
            <p:nvPr/>
          </p:nvGrpSpPr>
          <p:grpSpPr>
            <a:xfrm rot="0">
              <a:off x="0" y="0"/>
              <a:ext cx="4848163" cy="962165"/>
              <a:chOff x="0" y="0"/>
              <a:chExt cx="753833" cy="149606"/>
            </a:xfrm>
          </p:grpSpPr>
          <p:sp>
            <p:nvSpPr>
              <p:cNvPr name="Freeform 45" id="45"/>
              <p:cNvSpPr/>
              <p:nvPr/>
            </p:nvSpPr>
            <p:spPr>
              <a:xfrm flipH="false" flipV="false" rot="0">
                <a:off x="0" y="0"/>
                <a:ext cx="753833" cy="149606"/>
              </a:xfrm>
              <a:custGeom>
                <a:avLst/>
                <a:gdLst/>
                <a:ahLst/>
                <a:cxnLst/>
                <a:rect r="r" b="b" t="t" l="l"/>
                <a:pathLst>
                  <a:path h="149606" w="753833">
                    <a:moveTo>
                      <a:pt x="53229" y="0"/>
                    </a:moveTo>
                    <a:lnTo>
                      <a:pt x="700604" y="0"/>
                    </a:lnTo>
                    <a:cubicBezTo>
                      <a:pt x="730002" y="0"/>
                      <a:pt x="753833" y="23832"/>
                      <a:pt x="753833" y="53229"/>
                    </a:cubicBezTo>
                    <a:lnTo>
                      <a:pt x="753833" y="96376"/>
                    </a:lnTo>
                    <a:cubicBezTo>
                      <a:pt x="753833" y="110494"/>
                      <a:pt x="748225" y="124033"/>
                      <a:pt x="738243" y="134015"/>
                    </a:cubicBezTo>
                    <a:cubicBezTo>
                      <a:pt x="728261" y="143997"/>
                      <a:pt x="714721" y="149606"/>
                      <a:pt x="700604" y="149606"/>
                    </a:cubicBezTo>
                    <a:lnTo>
                      <a:pt x="53229" y="149606"/>
                    </a:lnTo>
                    <a:cubicBezTo>
                      <a:pt x="23832" y="149606"/>
                      <a:pt x="0" y="125774"/>
                      <a:pt x="0" y="96376"/>
                    </a:cubicBezTo>
                    <a:lnTo>
                      <a:pt x="0" y="53229"/>
                    </a:lnTo>
                    <a:cubicBezTo>
                      <a:pt x="0" y="23832"/>
                      <a:pt x="23832" y="0"/>
                      <a:pt x="53229" y="0"/>
                    </a:cubicBezTo>
                    <a:close/>
                  </a:path>
                </a:pathLst>
              </a:custGeom>
              <a:solidFill>
                <a:srgbClr val="D66A69"/>
              </a:solidFill>
              <a:ln w="28575" cap="rnd">
                <a:solidFill>
                  <a:srgbClr val="000000"/>
                </a:solidFill>
                <a:prstDash val="solid"/>
                <a:round/>
              </a:ln>
            </p:spPr>
          </p:sp>
          <p:sp>
            <p:nvSpPr>
              <p:cNvPr name="TextBox 46" id="46"/>
              <p:cNvSpPr txBox="true"/>
              <p:nvPr/>
            </p:nvSpPr>
            <p:spPr>
              <a:xfrm>
                <a:off x="0" y="-38100"/>
                <a:ext cx="753833" cy="187706"/>
              </a:xfrm>
              <a:prstGeom prst="rect">
                <a:avLst/>
              </a:prstGeom>
            </p:spPr>
            <p:txBody>
              <a:bodyPr anchor="ctr" rtlCol="false" tIns="50800" lIns="50800" bIns="50800" rIns="50800"/>
              <a:lstStyle/>
              <a:p>
                <a:pPr algn="ctr">
                  <a:lnSpc>
                    <a:spcPts val="2659"/>
                  </a:lnSpc>
                  <a:spcBef>
                    <a:spcPct val="0"/>
                  </a:spcBef>
                </a:pPr>
              </a:p>
            </p:txBody>
          </p:sp>
        </p:grpSp>
        <p:sp>
          <p:nvSpPr>
            <p:cNvPr name="TextBox 47" id="47"/>
            <p:cNvSpPr txBox="true"/>
            <p:nvPr/>
          </p:nvSpPr>
          <p:spPr>
            <a:xfrm rot="0">
              <a:off x="376044" y="-104775"/>
              <a:ext cx="4096075" cy="1039981"/>
            </a:xfrm>
            <a:prstGeom prst="rect">
              <a:avLst/>
            </a:prstGeom>
          </p:spPr>
          <p:txBody>
            <a:bodyPr anchor="t" rtlCol="false" tIns="0" lIns="0" bIns="0" rIns="0">
              <a:spAutoFit/>
            </a:bodyPr>
            <a:lstStyle/>
            <a:p>
              <a:pPr algn="ctr">
                <a:lnSpc>
                  <a:spcPts val="6489"/>
                </a:lnSpc>
              </a:pPr>
              <a:r>
                <a:rPr lang="en-US" sz="4635">
                  <a:solidFill>
                    <a:srgbClr val="FFFFFF"/>
                  </a:solidFill>
                  <a:latin typeface="KG Primary Penmanship"/>
                </a:rPr>
                <a:t>Lunch</a:t>
              </a:r>
            </a:p>
          </p:txBody>
        </p:sp>
      </p:grpSp>
      <p:grpSp>
        <p:nvGrpSpPr>
          <p:cNvPr name="Group 48" id="48"/>
          <p:cNvGrpSpPr/>
          <p:nvPr/>
        </p:nvGrpSpPr>
        <p:grpSpPr>
          <a:xfrm rot="0">
            <a:off x="9261634" y="3565360"/>
            <a:ext cx="4440137" cy="1168663"/>
            <a:chOff x="0" y="0"/>
            <a:chExt cx="5920183" cy="1558217"/>
          </a:xfrm>
        </p:grpSpPr>
        <p:grpSp>
          <p:nvGrpSpPr>
            <p:cNvPr name="Group 49" id="49"/>
            <p:cNvGrpSpPr/>
            <p:nvPr/>
          </p:nvGrpSpPr>
          <p:grpSpPr>
            <a:xfrm rot="0">
              <a:off x="0" y="0"/>
              <a:ext cx="5920183" cy="1558217"/>
              <a:chOff x="0" y="0"/>
              <a:chExt cx="920520" cy="242285"/>
            </a:xfrm>
          </p:grpSpPr>
          <p:sp>
            <p:nvSpPr>
              <p:cNvPr name="Freeform 50" id="50"/>
              <p:cNvSpPr/>
              <p:nvPr/>
            </p:nvSpPr>
            <p:spPr>
              <a:xfrm flipH="false" flipV="false" rot="0">
                <a:off x="0" y="0"/>
                <a:ext cx="920520" cy="242285"/>
              </a:xfrm>
              <a:custGeom>
                <a:avLst/>
                <a:gdLst/>
                <a:ahLst/>
                <a:cxnLst/>
                <a:rect r="r" b="b" t="t" l="l"/>
                <a:pathLst>
                  <a:path h="242285" w="920520">
                    <a:moveTo>
                      <a:pt x="43591" y="0"/>
                    </a:moveTo>
                    <a:lnTo>
                      <a:pt x="876930" y="0"/>
                    </a:lnTo>
                    <a:cubicBezTo>
                      <a:pt x="888491" y="0"/>
                      <a:pt x="899578" y="4593"/>
                      <a:pt x="907753" y="12767"/>
                    </a:cubicBezTo>
                    <a:cubicBezTo>
                      <a:pt x="915928" y="20942"/>
                      <a:pt x="920520" y="32030"/>
                      <a:pt x="920520" y="43591"/>
                    </a:cubicBezTo>
                    <a:lnTo>
                      <a:pt x="920520" y="198694"/>
                    </a:lnTo>
                    <a:cubicBezTo>
                      <a:pt x="920520" y="210255"/>
                      <a:pt x="915928" y="221343"/>
                      <a:pt x="907753" y="229517"/>
                    </a:cubicBezTo>
                    <a:cubicBezTo>
                      <a:pt x="899578" y="237692"/>
                      <a:pt x="888491" y="242285"/>
                      <a:pt x="876930" y="242285"/>
                    </a:cubicBezTo>
                    <a:lnTo>
                      <a:pt x="43591" y="242285"/>
                    </a:lnTo>
                    <a:cubicBezTo>
                      <a:pt x="32030" y="242285"/>
                      <a:pt x="20942" y="237692"/>
                      <a:pt x="12767" y="229517"/>
                    </a:cubicBezTo>
                    <a:cubicBezTo>
                      <a:pt x="4593" y="221343"/>
                      <a:pt x="0" y="210255"/>
                      <a:pt x="0" y="198694"/>
                    </a:cubicBezTo>
                    <a:lnTo>
                      <a:pt x="0" y="43591"/>
                    </a:lnTo>
                    <a:cubicBezTo>
                      <a:pt x="0" y="32030"/>
                      <a:pt x="4593" y="20942"/>
                      <a:pt x="12767" y="12767"/>
                    </a:cubicBezTo>
                    <a:cubicBezTo>
                      <a:pt x="20942" y="4593"/>
                      <a:pt x="32030" y="0"/>
                      <a:pt x="43591" y="0"/>
                    </a:cubicBezTo>
                    <a:close/>
                  </a:path>
                </a:pathLst>
              </a:custGeom>
              <a:solidFill>
                <a:srgbClr val="D66A69"/>
              </a:solidFill>
              <a:ln w="28575" cap="rnd">
                <a:solidFill>
                  <a:srgbClr val="000000"/>
                </a:solidFill>
                <a:prstDash val="solid"/>
                <a:round/>
              </a:ln>
            </p:spPr>
          </p:sp>
          <p:sp>
            <p:nvSpPr>
              <p:cNvPr name="TextBox 51" id="51"/>
              <p:cNvSpPr txBox="true"/>
              <p:nvPr/>
            </p:nvSpPr>
            <p:spPr>
              <a:xfrm>
                <a:off x="0" y="-38100"/>
                <a:ext cx="920520" cy="280385"/>
              </a:xfrm>
              <a:prstGeom prst="rect">
                <a:avLst/>
              </a:prstGeom>
            </p:spPr>
            <p:txBody>
              <a:bodyPr anchor="ctr" rtlCol="false" tIns="50800" lIns="50800" bIns="50800" rIns="50800"/>
              <a:lstStyle/>
              <a:p>
                <a:pPr algn="ctr">
                  <a:lnSpc>
                    <a:spcPts val="2659"/>
                  </a:lnSpc>
                  <a:spcBef>
                    <a:spcPct val="0"/>
                  </a:spcBef>
                </a:pPr>
              </a:p>
            </p:txBody>
          </p:sp>
        </p:grpSp>
        <p:sp>
          <p:nvSpPr>
            <p:cNvPr name="TextBox 52" id="52"/>
            <p:cNvSpPr txBox="true"/>
            <p:nvPr/>
          </p:nvSpPr>
          <p:spPr>
            <a:xfrm rot="0">
              <a:off x="459194" y="-66675"/>
              <a:ext cx="5001795" cy="1597933"/>
            </a:xfrm>
            <a:prstGeom prst="rect">
              <a:avLst/>
            </a:prstGeom>
          </p:spPr>
          <p:txBody>
            <a:bodyPr anchor="t" rtlCol="false" tIns="0" lIns="0" bIns="0" rIns="0">
              <a:spAutoFit/>
            </a:bodyPr>
            <a:lstStyle/>
            <a:p>
              <a:pPr algn="ctr">
                <a:lnSpc>
                  <a:spcPts val="4949"/>
                </a:lnSpc>
              </a:pPr>
              <a:r>
                <a:rPr lang="en-US" sz="3535">
                  <a:solidFill>
                    <a:srgbClr val="FFFFFF"/>
                  </a:solidFill>
                  <a:latin typeface="KG Primary Penmanship"/>
                </a:rPr>
                <a:t>Geography/History</a:t>
              </a:r>
            </a:p>
            <a:p>
              <a:pPr algn="ctr">
                <a:lnSpc>
                  <a:spcPts val="4949"/>
                </a:lnSpc>
              </a:pPr>
              <a:r>
                <a:rPr lang="en-US" sz="3535">
                  <a:solidFill>
                    <a:srgbClr val="FFFFFF"/>
                  </a:solidFill>
                  <a:latin typeface="KG Primary Penmanship"/>
                </a:rPr>
                <a:t> PE</a:t>
              </a:r>
            </a:p>
          </p:txBody>
        </p:sp>
      </p:grpSp>
      <p:sp>
        <p:nvSpPr>
          <p:cNvPr name="TextBox 53" id="53"/>
          <p:cNvSpPr txBox="true"/>
          <p:nvPr/>
        </p:nvSpPr>
        <p:spPr>
          <a:xfrm rot="0">
            <a:off x="7644361" y="3599651"/>
            <a:ext cx="1617273"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Monday </a:t>
            </a:r>
          </a:p>
        </p:txBody>
      </p:sp>
      <p:grpSp>
        <p:nvGrpSpPr>
          <p:cNvPr name="Group 54" id="54"/>
          <p:cNvGrpSpPr/>
          <p:nvPr/>
        </p:nvGrpSpPr>
        <p:grpSpPr>
          <a:xfrm rot="0">
            <a:off x="9261634" y="4810859"/>
            <a:ext cx="4440137" cy="1168663"/>
            <a:chOff x="0" y="0"/>
            <a:chExt cx="5920183" cy="1558217"/>
          </a:xfrm>
        </p:grpSpPr>
        <p:grpSp>
          <p:nvGrpSpPr>
            <p:cNvPr name="Group 55" id="55"/>
            <p:cNvGrpSpPr/>
            <p:nvPr/>
          </p:nvGrpSpPr>
          <p:grpSpPr>
            <a:xfrm rot="0">
              <a:off x="0" y="0"/>
              <a:ext cx="5920183" cy="1558217"/>
              <a:chOff x="0" y="0"/>
              <a:chExt cx="920520" cy="242285"/>
            </a:xfrm>
          </p:grpSpPr>
          <p:sp>
            <p:nvSpPr>
              <p:cNvPr name="Freeform 56" id="56"/>
              <p:cNvSpPr/>
              <p:nvPr/>
            </p:nvSpPr>
            <p:spPr>
              <a:xfrm flipH="false" flipV="false" rot="0">
                <a:off x="0" y="0"/>
                <a:ext cx="920520" cy="242285"/>
              </a:xfrm>
              <a:custGeom>
                <a:avLst/>
                <a:gdLst/>
                <a:ahLst/>
                <a:cxnLst/>
                <a:rect r="r" b="b" t="t" l="l"/>
                <a:pathLst>
                  <a:path h="242285" w="920520">
                    <a:moveTo>
                      <a:pt x="43591" y="0"/>
                    </a:moveTo>
                    <a:lnTo>
                      <a:pt x="876930" y="0"/>
                    </a:lnTo>
                    <a:cubicBezTo>
                      <a:pt x="888491" y="0"/>
                      <a:pt x="899578" y="4593"/>
                      <a:pt x="907753" y="12767"/>
                    </a:cubicBezTo>
                    <a:cubicBezTo>
                      <a:pt x="915928" y="20942"/>
                      <a:pt x="920520" y="32030"/>
                      <a:pt x="920520" y="43591"/>
                    </a:cubicBezTo>
                    <a:lnTo>
                      <a:pt x="920520" y="198694"/>
                    </a:lnTo>
                    <a:cubicBezTo>
                      <a:pt x="920520" y="210255"/>
                      <a:pt x="915928" y="221343"/>
                      <a:pt x="907753" y="229517"/>
                    </a:cubicBezTo>
                    <a:cubicBezTo>
                      <a:pt x="899578" y="237692"/>
                      <a:pt x="888491" y="242285"/>
                      <a:pt x="876930" y="242285"/>
                    </a:cubicBezTo>
                    <a:lnTo>
                      <a:pt x="43591" y="242285"/>
                    </a:lnTo>
                    <a:cubicBezTo>
                      <a:pt x="32030" y="242285"/>
                      <a:pt x="20942" y="237692"/>
                      <a:pt x="12767" y="229517"/>
                    </a:cubicBezTo>
                    <a:cubicBezTo>
                      <a:pt x="4593" y="221343"/>
                      <a:pt x="0" y="210255"/>
                      <a:pt x="0" y="198694"/>
                    </a:cubicBezTo>
                    <a:lnTo>
                      <a:pt x="0" y="43591"/>
                    </a:lnTo>
                    <a:cubicBezTo>
                      <a:pt x="0" y="32030"/>
                      <a:pt x="4593" y="20942"/>
                      <a:pt x="12767" y="12767"/>
                    </a:cubicBezTo>
                    <a:cubicBezTo>
                      <a:pt x="20942" y="4593"/>
                      <a:pt x="32030" y="0"/>
                      <a:pt x="43591" y="0"/>
                    </a:cubicBezTo>
                    <a:close/>
                  </a:path>
                </a:pathLst>
              </a:custGeom>
              <a:solidFill>
                <a:srgbClr val="D66A69"/>
              </a:solidFill>
              <a:ln w="28575" cap="rnd">
                <a:solidFill>
                  <a:srgbClr val="000000"/>
                </a:solidFill>
                <a:prstDash val="solid"/>
                <a:round/>
              </a:ln>
            </p:spPr>
          </p:sp>
          <p:sp>
            <p:nvSpPr>
              <p:cNvPr name="TextBox 57" id="57"/>
              <p:cNvSpPr txBox="true"/>
              <p:nvPr/>
            </p:nvSpPr>
            <p:spPr>
              <a:xfrm>
                <a:off x="0" y="-38100"/>
                <a:ext cx="920520" cy="280385"/>
              </a:xfrm>
              <a:prstGeom prst="rect">
                <a:avLst/>
              </a:prstGeom>
            </p:spPr>
            <p:txBody>
              <a:bodyPr anchor="ctr" rtlCol="false" tIns="50800" lIns="50800" bIns="50800" rIns="50800"/>
              <a:lstStyle/>
              <a:p>
                <a:pPr algn="ctr">
                  <a:lnSpc>
                    <a:spcPts val="2659"/>
                  </a:lnSpc>
                  <a:spcBef>
                    <a:spcPct val="0"/>
                  </a:spcBef>
                </a:pPr>
              </a:p>
            </p:txBody>
          </p:sp>
        </p:grpSp>
        <p:sp>
          <p:nvSpPr>
            <p:cNvPr name="TextBox 58" id="58"/>
            <p:cNvSpPr txBox="true"/>
            <p:nvPr/>
          </p:nvSpPr>
          <p:spPr>
            <a:xfrm rot="0">
              <a:off x="459194" y="-66675"/>
              <a:ext cx="5001795" cy="1597933"/>
            </a:xfrm>
            <a:prstGeom prst="rect">
              <a:avLst/>
            </a:prstGeom>
          </p:spPr>
          <p:txBody>
            <a:bodyPr anchor="t" rtlCol="false" tIns="0" lIns="0" bIns="0" rIns="0">
              <a:spAutoFit/>
            </a:bodyPr>
            <a:lstStyle/>
            <a:p>
              <a:pPr algn="ctr">
                <a:lnSpc>
                  <a:spcPts val="4949"/>
                </a:lnSpc>
              </a:pPr>
              <a:r>
                <a:rPr lang="en-US" sz="3535">
                  <a:solidFill>
                    <a:srgbClr val="FFFFFF"/>
                  </a:solidFill>
                  <a:latin typeface="KG Primary Penmanship"/>
                </a:rPr>
                <a:t>French/Music</a:t>
              </a:r>
            </a:p>
            <a:p>
              <a:pPr algn="ctr">
                <a:lnSpc>
                  <a:spcPts val="4949"/>
                </a:lnSpc>
              </a:pPr>
              <a:r>
                <a:rPr lang="en-US" sz="3535">
                  <a:solidFill>
                    <a:srgbClr val="FFFFFF"/>
                  </a:solidFill>
                  <a:latin typeface="KG Primary Penmanship"/>
                </a:rPr>
                <a:t> RE</a:t>
              </a:r>
            </a:p>
          </p:txBody>
        </p:sp>
      </p:grpSp>
      <p:sp>
        <p:nvSpPr>
          <p:cNvPr name="TextBox 59" id="59"/>
          <p:cNvSpPr txBox="true"/>
          <p:nvPr/>
        </p:nvSpPr>
        <p:spPr>
          <a:xfrm rot="0">
            <a:off x="7644361" y="4845785"/>
            <a:ext cx="1617273"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Tuesday</a:t>
            </a:r>
          </a:p>
        </p:txBody>
      </p:sp>
      <p:grpSp>
        <p:nvGrpSpPr>
          <p:cNvPr name="Group 60" id="60"/>
          <p:cNvGrpSpPr/>
          <p:nvPr/>
        </p:nvGrpSpPr>
        <p:grpSpPr>
          <a:xfrm rot="0">
            <a:off x="9261634" y="6086043"/>
            <a:ext cx="4440137" cy="1168663"/>
            <a:chOff x="0" y="0"/>
            <a:chExt cx="5920183" cy="1558217"/>
          </a:xfrm>
        </p:grpSpPr>
        <p:grpSp>
          <p:nvGrpSpPr>
            <p:cNvPr name="Group 61" id="61"/>
            <p:cNvGrpSpPr/>
            <p:nvPr/>
          </p:nvGrpSpPr>
          <p:grpSpPr>
            <a:xfrm rot="0">
              <a:off x="0" y="0"/>
              <a:ext cx="5920183" cy="1558217"/>
              <a:chOff x="0" y="0"/>
              <a:chExt cx="920520" cy="242285"/>
            </a:xfrm>
          </p:grpSpPr>
          <p:sp>
            <p:nvSpPr>
              <p:cNvPr name="Freeform 62" id="62"/>
              <p:cNvSpPr/>
              <p:nvPr/>
            </p:nvSpPr>
            <p:spPr>
              <a:xfrm flipH="false" flipV="false" rot="0">
                <a:off x="0" y="0"/>
                <a:ext cx="920520" cy="242285"/>
              </a:xfrm>
              <a:custGeom>
                <a:avLst/>
                <a:gdLst/>
                <a:ahLst/>
                <a:cxnLst/>
                <a:rect r="r" b="b" t="t" l="l"/>
                <a:pathLst>
                  <a:path h="242285" w="920520">
                    <a:moveTo>
                      <a:pt x="43591" y="0"/>
                    </a:moveTo>
                    <a:lnTo>
                      <a:pt x="876930" y="0"/>
                    </a:lnTo>
                    <a:cubicBezTo>
                      <a:pt x="888491" y="0"/>
                      <a:pt x="899578" y="4593"/>
                      <a:pt x="907753" y="12767"/>
                    </a:cubicBezTo>
                    <a:cubicBezTo>
                      <a:pt x="915928" y="20942"/>
                      <a:pt x="920520" y="32030"/>
                      <a:pt x="920520" y="43591"/>
                    </a:cubicBezTo>
                    <a:lnTo>
                      <a:pt x="920520" y="198694"/>
                    </a:lnTo>
                    <a:cubicBezTo>
                      <a:pt x="920520" y="210255"/>
                      <a:pt x="915928" y="221343"/>
                      <a:pt x="907753" y="229517"/>
                    </a:cubicBezTo>
                    <a:cubicBezTo>
                      <a:pt x="899578" y="237692"/>
                      <a:pt x="888491" y="242285"/>
                      <a:pt x="876930" y="242285"/>
                    </a:cubicBezTo>
                    <a:lnTo>
                      <a:pt x="43591" y="242285"/>
                    </a:lnTo>
                    <a:cubicBezTo>
                      <a:pt x="32030" y="242285"/>
                      <a:pt x="20942" y="237692"/>
                      <a:pt x="12767" y="229517"/>
                    </a:cubicBezTo>
                    <a:cubicBezTo>
                      <a:pt x="4593" y="221343"/>
                      <a:pt x="0" y="210255"/>
                      <a:pt x="0" y="198694"/>
                    </a:cubicBezTo>
                    <a:lnTo>
                      <a:pt x="0" y="43591"/>
                    </a:lnTo>
                    <a:cubicBezTo>
                      <a:pt x="0" y="32030"/>
                      <a:pt x="4593" y="20942"/>
                      <a:pt x="12767" y="12767"/>
                    </a:cubicBezTo>
                    <a:cubicBezTo>
                      <a:pt x="20942" y="4593"/>
                      <a:pt x="32030" y="0"/>
                      <a:pt x="43591" y="0"/>
                    </a:cubicBezTo>
                    <a:close/>
                  </a:path>
                </a:pathLst>
              </a:custGeom>
              <a:solidFill>
                <a:srgbClr val="D66A69"/>
              </a:solidFill>
              <a:ln w="28575" cap="rnd">
                <a:solidFill>
                  <a:srgbClr val="000000"/>
                </a:solidFill>
                <a:prstDash val="solid"/>
                <a:round/>
              </a:ln>
            </p:spPr>
          </p:sp>
          <p:sp>
            <p:nvSpPr>
              <p:cNvPr name="TextBox 63" id="63"/>
              <p:cNvSpPr txBox="true"/>
              <p:nvPr/>
            </p:nvSpPr>
            <p:spPr>
              <a:xfrm>
                <a:off x="0" y="-38100"/>
                <a:ext cx="920520" cy="280385"/>
              </a:xfrm>
              <a:prstGeom prst="rect">
                <a:avLst/>
              </a:prstGeom>
            </p:spPr>
            <p:txBody>
              <a:bodyPr anchor="ctr" rtlCol="false" tIns="50800" lIns="50800" bIns="50800" rIns="50800"/>
              <a:lstStyle/>
              <a:p>
                <a:pPr algn="ctr">
                  <a:lnSpc>
                    <a:spcPts val="2659"/>
                  </a:lnSpc>
                  <a:spcBef>
                    <a:spcPct val="0"/>
                  </a:spcBef>
                </a:pPr>
              </a:p>
            </p:txBody>
          </p:sp>
        </p:grpSp>
        <p:sp>
          <p:nvSpPr>
            <p:cNvPr name="TextBox 64" id="64"/>
            <p:cNvSpPr txBox="true"/>
            <p:nvPr/>
          </p:nvSpPr>
          <p:spPr>
            <a:xfrm rot="0">
              <a:off x="459194" y="-66675"/>
              <a:ext cx="5001795" cy="1597933"/>
            </a:xfrm>
            <a:prstGeom prst="rect">
              <a:avLst/>
            </a:prstGeom>
          </p:spPr>
          <p:txBody>
            <a:bodyPr anchor="t" rtlCol="false" tIns="0" lIns="0" bIns="0" rIns="0">
              <a:spAutoFit/>
            </a:bodyPr>
            <a:lstStyle/>
            <a:p>
              <a:pPr algn="ctr">
                <a:lnSpc>
                  <a:spcPts val="4949"/>
                </a:lnSpc>
              </a:pPr>
              <a:r>
                <a:rPr lang="en-US" sz="3535">
                  <a:solidFill>
                    <a:srgbClr val="FFFFFF"/>
                  </a:solidFill>
                  <a:latin typeface="KG Primary Penmanship"/>
                </a:rPr>
                <a:t>Computing</a:t>
              </a:r>
            </a:p>
            <a:p>
              <a:pPr algn="ctr">
                <a:lnSpc>
                  <a:spcPts val="4949"/>
                </a:lnSpc>
              </a:pPr>
              <a:r>
                <a:rPr lang="en-US" sz="3535">
                  <a:solidFill>
                    <a:srgbClr val="FFFFFF"/>
                  </a:solidFill>
                  <a:latin typeface="KG Primary Penmanship"/>
                </a:rPr>
                <a:t> PE</a:t>
              </a:r>
            </a:p>
          </p:txBody>
        </p:sp>
      </p:grpSp>
      <p:sp>
        <p:nvSpPr>
          <p:cNvPr name="TextBox 65" id="65"/>
          <p:cNvSpPr txBox="true"/>
          <p:nvPr/>
        </p:nvSpPr>
        <p:spPr>
          <a:xfrm rot="0">
            <a:off x="7096606" y="6090648"/>
            <a:ext cx="2165028"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Wednesday</a:t>
            </a:r>
          </a:p>
        </p:txBody>
      </p:sp>
      <p:grpSp>
        <p:nvGrpSpPr>
          <p:cNvPr name="Group 66" id="66"/>
          <p:cNvGrpSpPr/>
          <p:nvPr/>
        </p:nvGrpSpPr>
        <p:grpSpPr>
          <a:xfrm rot="0">
            <a:off x="9261634" y="7361228"/>
            <a:ext cx="4440137" cy="1168663"/>
            <a:chOff x="0" y="0"/>
            <a:chExt cx="5920183" cy="1558217"/>
          </a:xfrm>
        </p:grpSpPr>
        <p:grpSp>
          <p:nvGrpSpPr>
            <p:cNvPr name="Group 67" id="67"/>
            <p:cNvGrpSpPr/>
            <p:nvPr/>
          </p:nvGrpSpPr>
          <p:grpSpPr>
            <a:xfrm rot="0">
              <a:off x="0" y="0"/>
              <a:ext cx="5920183" cy="1558217"/>
              <a:chOff x="0" y="0"/>
              <a:chExt cx="920520" cy="242285"/>
            </a:xfrm>
          </p:grpSpPr>
          <p:sp>
            <p:nvSpPr>
              <p:cNvPr name="Freeform 68" id="68"/>
              <p:cNvSpPr/>
              <p:nvPr/>
            </p:nvSpPr>
            <p:spPr>
              <a:xfrm flipH="false" flipV="false" rot="0">
                <a:off x="0" y="0"/>
                <a:ext cx="920520" cy="242285"/>
              </a:xfrm>
              <a:custGeom>
                <a:avLst/>
                <a:gdLst/>
                <a:ahLst/>
                <a:cxnLst/>
                <a:rect r="r" b="b" t="t" l="l"/>
                <a:pathLst>
                  <a:path h="242285" w="920520">
                    <a:moveTo>
                      <a:pt x="43591" y="0"/>
                    </a:moveTo>
                    <a:lnTo>
                      <a:pt x="876930" y="0"/>
                    </a:lnTo>
                    <a:cubicBezTo>
                      <a:pt x="888491" y="0"/>
                      <a:pt x="899578" y="4593"/>
                      <a:pt x="907753" y="12767"/>
                    </a:cubicBezTo>
                    <a:cubicBezTo>
                      <a:pt x="915928" y="20942"/>
                      <a:pt x="920520" y="32030"/>
                      <a:pt x="920520" y="43591"/>
                    </a:cubicBezTo>
                    <a:lnTo>
                      <a:pt x="920520" y="198694"/>
                    </a:lnTo>
                    <a:cubicBezTo>
                      <a:pt x="920520" y="210255"/>
                      <a:pt x="915928" y="221343"/>
                      <a:pt x="907753" y="229517"/>
                    </a:cubicBezTo>
                    <a:cubicBezTo>
                      <a:pt x="899578" y="237692"/>
                      <a:pt x="888491" y="242285"/>
                      <a:pt x="876930" y="242285"/>
                    </a:cubicBezTo>
                    <a:lnTo>
                      <a:pt x="43591" y="242285"/>
                    </a:lnTo>
                    <a:cubicBezTo>
                      <a:pt x="32030" y="242285"/>
                      <a:pt x="20942" y="237692"/>
                      <a:pt x="12767" y="229517"/>
                    </a:cubicBezTo>
                    <a:cubicBezTo>
                      <a:pt x="4593" y="221343"/>
                      <a:pt x="0" y="210255"/>
                      <a:pt x="0" y="198694"/>
                    </a:cubicBezTo>
                    <a:lnTo>
                      <a:pt x="0" y="43591"/>
                    </a:lnTo>
                    <a:cubicBezTo>
                      <a:pt x="0" y="32030"/>
                      <a:pt x="4593" y="20942"/>
                      <a:pt x="12767" y="12767"/>
                    </a:cubicBezTo>
                    <a:cubicBezTo>
                      <a:pt x="20942" y="4593"/>
                      <a:pt x="32030" y="0"/>
                      <a:pt x="43591" y="0"/>
                    </a:cubicBezTo>
                    <a:close/>
                  </a:path>
                </a:pathLst>
              </a:custGeom>
              <a:solidFill>
                <a:srgbClr val="D66A69"/>
              </a:solidFill>
              <a:ln w="28575" cap="rnd">
                <a:solidFill>
                  <a:srgbClr val="000000"/>
                </a:solidFill>
                <a:prstDash val="solid"/>
                <a:round/>
              </a:ln>
            </p:spPr>
          </p:sp>
          <p:sp>
            <p:nvSpPr>
              <p:cNvPr name="TextBox 69" id="69"/>
              <p:cNvSpPr txBox="true"/>
              <p:nvPr/>
            </p:nvSpPr>
            <p:spPr>
              <a:xfrm>
                <a:off x="0" y="-38100"/>
                <a:ext cx="920520" cy="280385"/>
              </a:xfrm>
              <a:prstGeom prst="rect">
                <a:avLst/>
              </a:prstGeom>
            </p:spPr>
            <p:txBody>
              <a:bodyPr anchor="ctr" rtlCol="false" tIns="50800" lIns="50800" bIns="50800" rIns="50800"/>
              <a:lstStyle/>
              <a:p>
                <a:pPr algn="ctr">
                  <a:lnSpc>
                    <a:spcPts val="2659"/>
                  </a:lnSpc>
                  <a:spcBef>
                    <a:spcPct val="0"/>
                  </a:spcBef>
                </a:pPr>
              </a:p>
            </p:txBody>
          </p:sp>
        </p:grpSp>
        <p:sp>
          <p:nvSpPr>
            <p:cNvPr name="TextBox 70" id="70"/>
            <p:cNvSpPr txBox="true"/>
            <p:nvPr/>
          </p:nvSpPr>
          <p:spPr>
            <a:xfrm rot="0">
              <a:off x="459194" y="-66675"/>
              <a:ext cx="5001795" cy="1597933"/>
            </a:xfrm>
            <a:prstGeom prst="rect">
              <a:avLst/>
            </a:prstGeom>
          </p:spPr>
          <p:txBody>
            <a:bodyPr anchor="t" rtlCol="false" tIns="0" lIns="0" bIns="0" rIns="0">
              <a:spAutoFit/>
            </a:bodyPr>
            <a:lstStyle/>
            <a:p>
              <a:pPr algn="ctr">
                <a:lnSpc>
                  <a:spcPts val="4949"/>
                </a:lnSpc>
              </a:pPr>
              <a:r>
                <a:rPr lang="en-US" sz="3535">
                  <a:solidFill>
                    <a:srgbClr val="FFFFFF"/>
                  </a:solidFill>
                  <a:latin typeface="KG Primary Penmanship"/>
                </a:rPr>
                <a:t>Art/DT</a:t>
              </a:r>
            </a:p>
            <a:p>
              <a:pPr algn="ctr">
                <a:lnSpc>
                  <a:spcPts val="4949"/>
                </a:lnSpc>
              </a:pPr>
              <a:r>
                <a:rPr lang="en-US" sz="3535">
                  <a:solidFill>
                    <a:srgbClr val="FFFFFF"/>
                  </a:solidFill>
                  <a:latin typeface="KG Primary Penmanship"/>
                </a:rPr>
                <a:t>PSHE</a:t>
              </a:r>
            </a:p>
          </p:txBody>
        </p:sp>
      </p:grpSp>
      <p:sp>
        <p:nvSpPr>
          <p:cNvPr name="TextBox 71" id="71"/>
          <p:cNvSpPr txBox="true"/>
          <p:nvPr/>
        </p:nvSpPr>
        <p:spPr>
          <a:xfrm rot="0">
            <a:off x="7237106" y="7335510"/>
            <a:ext cx="2024528"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Thursday</a:t>
            </a:r>
          </a:p>
        </p:txBody>
      </p:sp>
      <p:grpSp>
        <p:nvGrpSpPr>
          <p:cNvPr name="Group 72" id="72"/>
          <p:cNvGrpSpPr/>
          <p:nvPr/>
        </p:nvGrpSpPr>
        <p:grpSpPr>
          <a:xfrm rot="0">
            <a:off x="9261634" y="8666098"/>
            <a:ext cx="4440137" cy="549538"/>
            <a:chOff x="0" y="0"/>
            <a:chExt cx="5920183" cy="732717"/>
          </a:xfrm>
        </p:grpSpPr>
        <p:grpSp>
          <p:nvGrpSpPr>
            <p:cNvPr name="Group 73" id="73"/>
            <p:cNvGrpSpPr/>
            <p:nvPr/>
          </p:nvGrpSpPr>
          <p:grpSpPr>
            <a:xfrm rot="0">
              <a:off x="0" y="0"/>
              <a:ext cx="5920183" cy="732717"/>
              <a:chOff x="0" y="0"/>
              <a:chExt cx="920520" cy="113929"/>
            </a:xfrm>
          </p:grpSpPr>
          <p:sp>
            <p:nvSpPr>
              <p:cNvPr name="Freeform 74" id="74"/>
              <p:cNvSpPr/>
              <p:nvPr/>
            </p:nvSpPr>
            <p:spPr>
              <a:xfrm flipH="false" flipV="false" rot="0">
                <a:off x="0" y="0"/>
                <a:ext cx="920520" cy="113929"/>
              </a:xfrm>
              <a:custGeom>
                <a:avLst/>
                <a:gdLst/>
                <a:ahLst/>
                <a:cxnLst/>
                <a:rect r="r" b="b" t="t" l="l"/>
                <a:pathLst>
                  <a:path h="113929" w="920520">
                    <a:moveTo>
                      <a:pt x="43591" y="0"/>
                    </a:moveTo>
                    <a:lnTo>
                      <a:pt x="876930" y="0"/>
                    </a:lnTo>
                    <a:cubicBezTo>
                      <a:pt x="888491" y="0"/>
                      <a:pt x="899578" y="4593"/>
                      <a:pt x="907753" y="12767"/>
                    </a:cubicBezTo>
                    <a:cubicBezTo>
                      <a:pt x="915928" y="20942"/>
                      <a:pt x="920520" y="32030"/>
                      <a:pt x="920520" y="43591"/>
                    </a:cubicBezTo>
                    <a:lnTo>
                      <a:pt x="920520" y="70339"/>
                    </a:lnTo>
                    <a:cubicBezTo>
                      <a:pt x="920520" y="81899"/>
                      <a:pt x="915928" y="92987"/>
                      <a:pt x="907753" y="101162"/>
                    </a:cubicBezTo>
                    <a:cubicBezTo>
                      <a:pt x="899578" y="109336"/>
                      <a:pt x="888491" y="113929"/>
                      <a:pt x="876930" y="113929"/>
                    </a:cubicBezTo>
                    <a:lnTo>
                      <a:pt x="43591" y="113929"/>
                    </a:lnTo>
                    <a:cubicBezTo>
                      <a:pt x="32030" y="113929"/>
                      <a:pt x="20942" y="109336"/>
                      <a:pt x="12767" y="101162"/>
                    </a:cubicBezTo>
                    <a:cubicBezTo>
                      <a:pt x="4593" y="92987"/>
                      <a:pt x="0" y="81899"/>
                      <a:pt x="0" y="70339"/>
                    </a:cubicBezTo>
                    <a:lnTo>
                      <a:pt x="0" y="43591"/>
                    </a:lnTo>
                    <a:cubicBezTo>
                      <a:pt x="0" y="32030"/>
                      <a:pt x="4593" y="20942"/>
                      <a:pt x="12767" y="12767"/>
                    </a:cubicBezTo>
                    <a:cubicBezTo>
                      <a:pt x="20942" y="4593"/>
                      <a:pt x="32030" y="0"/>
                      <a:pt x="43591" y="0"/>
                    </a:cubicBezTo>
                    <a:close/>
                  </a:path>
                </a:pathLst>
              </a:custGeom>
              <a:solidFill>
                <a:srgbClr val="D66A69"/>
              </a:solidFill>
              <a:ln w="28575" cap="rnd">
                <a:solidFill>
                  <a:srgbClr val="000000"/>
                </a:solidFill>
                <a:prstDash val="solid"/>
                <a:round/>
              </a:ln>
            </p:spPr>
          </p:sp>
          <p:sp>
            <p:nvSpPr>
              <p:cNvPr name="TextBox 75" id="75"/>
              <p:cNvSpPr txBox="true"/>
              <p:nvPr/>
            </p:nvSpPr>
            <p:spPr>
              <a:xfrm>
                <a:off x="0" y="-38100"/>
                <a:ext cx="920520" cy="152029"/>
              </a:xfrm>
              <a:prstGeom prst="rect">
                <a:avLst/>
              </a:prstGeom>
            </p:spPr>
            <p:txBody>
              <a:bodyPr anchor="ctr" rtlCol="false" tIns="50800" lIns="50800" bIns="50800" rIns="50800"/>
              <a:lstStyle/>
              <a:p>
                <a:pPr algn="ctr">
                  <a:lnSpc>
                    <a:spcPts val="2659"/>
                  </a:lnSpc>
                  <a:spcBef>
                    <a:spcPct val="0"/>
                  </a:spcBef>
                </a:pPr>
              </a:p>
            </p:txBody>
          </p:sp>
        </p:grpSp>
        <p:sp>
          <p:nvSpPr>
            <p:cNvPr name="TextBox 76" id="76"/>
            <p:cNvSpPr txBox="true"/>
            <p:nvPr/>
          </p:nvSpPr>
          <p:spPr>
            <a:xfrm rot="0">
              <a:off x="459194" y="-66675"/>
              <a:ext cx="5001795" cy="772433"/>
            </a:xfrm>
            <a:prstGeom prst="rect">
              <a:avLst/>
            </a:prstGeom>
          </p:spPr>
          <p:txBody>
            <a:bodyPr anchor="t" rtlCol="false" tIns="0" lIns="0" bIns="0" rIns="0">
              <a:spAutoFit/>
            </a:bodyPr>
            <a:lstStyle/>
            <a:p>
              <a:pPr algn="ctr">
                <a:lnSpc>
                  <a:spcPts val="4949"/>
                </a:lnSpc>
              </a:pPr>
              <a:r>
                <a:rPr lang="en-US" sz="3535">
                  <a:solidFill>
                    <a:srgbClr val="FFFFFF"/>
                  </a:solidFill>
                  <a:latin typeface="KG Primary Penmanship"/>
                </a:rPr>
                <a:t>Science</a:t>
              </a:r>
            </a:p>
          </p:txBody>
        </p:sp>
      </p:grpSp>
      <p:sp>
        <p:nvSpPr>
          <p:cNvPr name="TextBox 77" id="77"/>
          <p:cNvSpPr txBox="true"/>
          <p:nvPr/>
        </p:nvSpPr>
        <p:spPr>
          <a:xfrm rot="0">
            <a:off x="7644361" y="8580373"/>
            <a:ext cx="1617273" cy="7219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Friday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3050267"/>
            <a:ext cx="3636122" cy="6208033"/>
            <a:chOff x="0" y="0"/>
            <a:chExt cx="753833" cy="1287037"/>
          </a:xfrm>
        </p:grpSpPr>
        <p:sp>
          <p:nvSpPr>
            <p:cNvPr name="Freeform 4" id="4"/>
            <p:cNvSpPr/>
            <p:nvPr/>
          </p:nvSpPr>
          <p:spPr>
            <a:xfrm flipH="false" flipV="false" rot="0">
              <a:off x="0" y="0"/>
              <a:ext cx="753833" cy="1287037"/>
            </a:xfrm>
            <a:custGeom>
              <a:avLst/>
              <a:gdLst/>
              <a:ahLst/>
              <a:cxnLst/>
              <a:rect r="r" b="b" t="t" l="l"/>
              <a:pathLst>
                <a:path h="1287037" w="753833">
                  <a:moveTo>
                    <a:pt x="53229" y="0"/>
                  </a:moveTo>
                  <a:lnTo>
                    <a:pt x="700604" y="0"/>
                  </a:lnTo>
                  <a:cubicBezTo>
                    <a:pt x="730002" y="0"/>
                    <a:pt x="753833" y="23832"/>
                    <a:pt x="753833" y="53229"/>
                  </a:cubicBezTo>
                  <a:lnTo>
                    <a:pt x="753833" y="1233808"/>
                  </a:lnTo>
                  <a:cubicBezTo>
                    <a:pt x="753833" y="1263205"/>
                    <a:pt x="730002" y="1287037"/>
                    <a:pt x="700604" y="1287037"/>
                  </a:cubicBezTo>
                  <a:lnTo>
                    <a:pt x="53229" y="1287037"/>
                  </a:lnTo>
                  <a:cubicBezTo>
                    <a:pt x="23832" y="1287037"/>
                    <a:pt x="0" y="1263205"/>
                    <a:pt x="0" y="1233808"/>
                  </a:cubicBezTo>
                  <a:lnTo>
                    <a:pt x="0" y="53229"/>
                  </a:lnTo>
                  <a:cubicBezTo>
                    <a:pt x="0" y="23832"/>
                    <a:pt x="23832" y="0"/>
                    <a:pt x="53229" y="0"/>
                  </a:cubicBezTo>
                  <a:close/>
                </a:path>
              </a:pathLst>
            </a:custGeom>
            <a:solidFill>
              <a:srgbClr val="FBF1DE"/>
            </a:solidFill>
            <a:ln w="28575" cap="rnd">
              <a:solidFill>
                <a:srgbClr val="000000"/>
              </a:solidFill>
              <a:prstDash val="solid"/>
              <a:round/>
            </a:ln>
          </p:spPr>
        </p:sp>
        <p:sp>
          <p:nvSpPr>
            <p:cNvPr name="TextBox 5" id="5"/>
            <p:cNvSpPr txBox="true"/>
            <p:nvPr/>
          </p:nvSpPr>
          <p:spPr>
            <a:xfrm>
              <a:off x="0" y="-38100"/>
              <a:ext cx="753833" cy="132513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5226859" y="3050267"/>
            <a:ext cx="3636122" cy="6208033"/>
            <a:chOff x="0" y="0"/>
            <a:chExt cx="753833" cy="1287037"/>
          </a:xfrm>
        </p:grpSpPr>
        <p:sp>
          <p:nvSpPr>
            <p:cNvPr name="Freeform 7" id="7"/>
            <p:cNvSpPr/>
            <p:nvPr/>
          </p:nvSpPr>
          <p:spPr>
            <a:xfrm flipH="false" flipV="false" rot="0">
              <a:off x="0" y="0"/>
              <a:ext cx="753833" cy="1287037"/>
            </a:xfrm>
            <a:custGeom>
              <a:avLst/>
              <a:gdLst/>
              <a:ahLst/>
              <a:cxnLst/>
              <a:rect r="r" b="b" t="t" l="l"/>
              <a:pathLst>
                <a:path h="1287037" w="753833">
                  <a:moveTo>
                    <a:pt x="53229" y="0"/>
                  </a:moveTo>
                  <a:lnTo>
                    <a:pt x="700604" y="0"/>
                  </a:lnTo>
                  <a:cubicBezTo>
                    <a:pt x="730002" y="0"/>
                    <a:pt x="753833" y="23832"/>
                    <a:pt x="753833" y="53229"/>
                  </a:cubicBezTo>
                  <a:lnTo>
                    <a:pt x="753833" y="1233808"/>
                  </a:lnTo>
                  <a:cubicBezTo>
                    <a:pt x="753833" y="1263205"/>
                    <a:pt x="730002" y="1287037"/>
                    <a:pt x="700604" y="1287037"/>
                  </a:cubicBezTo>
                  <a:lnTo>
                    <a:pt x="53229" y="1287037"/>
                  </a:lnTo>
                  <a:cubicBezTo>
                    <a:pt x="23832" y="1287037"/>
                    <a:pt x="0" y="1263205"/>
                    <a:pt x="0" y="1233808"/>
                  </a:cubicBezTo>
                  <a:lnTo>
                    <a:pt x="0" y="53229"/>
                  </a:lnTo>
                  <a:cubicBezTo>
                    <a:pt x="0" y="23832"/>
                    <a:pt x="23832" y="0"/>
                    <a:pt x="53229" y="0"/>
                  </a:cubicBezTo>
                  <a:close/>
                </a:path>
              </a:pathLst>
            </a:custGeom>
            <a:solidFill>
              <a:srgbClr val="F4DAC3"/>
            </a:solidFill>
            <a:ln w="28575" cap="rnd">
              <a:solidFill>
                <a:srgbClr val="000000"/>
              </a:solidFill>
              <a:prstDash val="solid"/>
              <a:round/>
            </a:ln>
          </p:spPr>
        </p:sp>
        <p:sp>
          <p:nvSpPr>
            <p:cNvPr name="TextBox 8" id="8"/>
            <p:cNvSpPr txBox="true"/>
            <p:nvPr/>
          </p:nvSpPr>
          <p:spPr>
            <a:xfrm>
              <a:off x="0" y="-38100"/>
              <a:ext cx="753833" cy="1325137"/>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425019" y="3050267"/>
            <a:ext cx="3636122" cy="6208033"/>
            <a:chOff x="0" y="0"/>
            <a:chExt cx="753833" cy="1287037"/>
          </a:xfrm>
        </p:grpSpPr>
        <p:sp>
          <p:nvSpPr>
            <p:cNvPr name="Freeform 10" id="10"/>
            <p:cNvSpPr/>
            <p:nvPr/>
          </p:nvSpPr>
          <p:spPr>
            <a:xfrm flipH="false" flipV="false" rot="0">
              <a:off x="0" y="0"/>
              <a:ext cx="753833" cy="1287037"/>
            </a:xfrm>
            <a:custGeom>
              <a:avLst/>
              <a:gdLst/>
              <a:ahLst/>
              <a:cxnLst/>
              <a:rect r="r" b="b" t="t" l="l"/>
              <a:pathLst>
                <a:path h="1287037" w="753833">
                  <a:moveTo>
                    <a:pt x="53229" y="0"/>
                  </a:moveTo>
                  <a:lnTo>
                    <a:pt x="700604" y="0"/>
                  </a:lnTo>
                  <a:cubicBezTo>
                    <a:pt x="730002" y="0"/>
                    <a:pt x="753833" y="23832"/>
                    <a:pt x="753833" y="53229"/>
                  </a:cubicBezTo>
                  <a:lnTo>
                    <a:pt x="753833" y="1233808"/>
                  </a:lnTo>
                  <a:cubicBezTo>
                    <a:pt x="753833" y="1263205"/>
                    <a:pt x="730002" y="1287037"/>
                    <a:pt x="700604" y="1287037"/>
                  </a:cubicBezTo>
                  <a:lnTo>
                    <a:pt x="53229" y="1287037"/>
                  </a:lnTo>
                  <a:cubicBezTo>
                    <a:pt x="23832" y="1287037"/>
                    <a:pt x="0" y="1263205"/>
                    <a:pt x="0" y="1233808"/>
                  </a:cubicBezTo>
                  <a:lnTo>
                    <a:pt x="0" y="53229"/>
                  </a:lnTo>
                  <a:cubicBezTo>
                    <a:pt x="0" y="23832"/>
                    <a:pt x="23832" y="0"/>
                    <a:pt x="53229" y="0"/>
                  </a:cubicBezTo>
                  <a:close/>
                </a:path>
              </a:pathLst>
            </a:custGeom>
            <a:solidFill>
              <a:srgbClr val="FBF1DE"/>
            </a:solidFill>
            <a:ln w="28575" cap="rnd">
              <a:solidFill>
                <a:srgbClr val="000000"/>
              </a:solidFill>
              <a:prstDash val="solid"/>
              <a:round/>
            </a:ln>
          </p:spPr>
        </p:sp>
        <p:sp>
          <p:nvSpPr>
            <p:cNvPr name="TextBox 11" id="11"/>
            <p:cNvSpPr txBox="true"/>
            <p:nvPr/>
          </p:nvSpPr>
          <p:spPr>
            <a:xfrm>
              <a:off x="0" y="-38100"/>
              <a:ext cx="753833" cy="1325137"/>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3623178" y="3050267"/>
            <a:ext cx="3636122" cy="6208033"/>
            <a:chOff x="0" y="0"/>
            <a:chExt cx="753833" cy="1287037"/>
          </a:xfrm>
        </p:grpSpPr>
        <p:sp>
          <p:nvSpPr>
            <p:cNvPr name="Freeform 13" id="13"/>
            <p:cNvSpPr/>
            <p:nvPr/>
          </p:nvSpPr>
          <p:spPr>
            <a:xfrm flipH="false" flipV="false" rot="0">
              <a:off x="0" y="0"/>
              <a:ext cx="753833" cy="1287037"/>
            </a:xfrm>
            <a:custGeom>
              <a:avLst/>
              <a:gdLst/>
              <a:ahLst/>
              <a:cxnLst/>
              <a:rect r="r" b="b" t="t" l="l"/>
              <a:pathLst>
                <a:path h="1287037" w="753833">
                  <a:moveTo>
                    <a:pt x="53229" y="0"/>
                  </a:moveTo>
                  <a:lnTo>
                    <a:pt x="700604" y="0"/>
                  </a:lnTo>
                  <a:cubicBezTo>
                    <a:pt x="730002" y="0"/>
                    <a:pt x="753833" y="23832"/>
                    <a:pt x="753833" y="53229"/>
                  </a:cubicBezTo>
                  <a:lnTo>
                    <a:pt x="753833" y="1233808"/>
                  </a:lnTo>
                  <a:cubicBezTo>
                    <a:pt x="753833" y="1263205"/>
                    <a:pt x="730002" y="1287037"/>
                    <a:pt x="700604" y="1287037"/>
                  </a:cubicBezTo>
                  <a:lnTo>
                    <a:pt x="53229" y="1287037"/>
                  </a:lnTo>
                  <a:cubicBezTo>
                    <a:pt x="23832" y="1287037"/>
                    <a:pt x="0" y="1263205"/>
                    <a:pt x="0" y="1233808"/>
                  </a:cubicBezTo>
                  <a:lnTo>
                    <a:pt x="0" y="53229"/>
                  </a:lnTo>
                  <a:cubicBezTo>
                    <a:pt x="0" y="23832"/>
                    <a:pt x="23832" y="0"/>
                    <a:pt x="53229" y="0"/>
                  </a:cubicBezTo>
                  <a:close/>
                </a:path>
              </a:pathLst>
            </a:custGeom>
            <a:solidFill>
              <a:srgbClr val="F4DAC3"/>
            </a:solidFill>
            <a:ln w="28575" cap="rnd">
              <a:solidFill>
                <a:srgbClr val="000000"/>
              </a:solidFill>
              <a:prstDash val="solid"/>
              <a:round/>
            </a:ln>
          </p:spPr>
        </p:sp>
        <p:sp>
          <p:nvSpPr>
            <p:cNvPr name="TextBox 14" id="14"/>
            <p:cNvSpPr txBox="true"/>
            <p:nvPr/>
          </p:nvSpPr>
          <p:spPr>
            <a:xfrm>
              <a:off x="0" y="-38100"/>
              <a:ext cx="753833" cy="132513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0128359" y="6602476"/>
            <a:ext cx="2229441" cy="2331164"/>
          </a:xfrm>
          <a:custGeom>
            <a:avLst/>
            <a:gdLst/>
            <a:ahLst/>
            <a:cxnLst/>
            <a:rect r="r" b="b" t="t" l="l"/>
            <a:pathLst>
              <a:path h="2331164" w="2229441">
                <a:moveTo>
                  <a:pt x="0" y="0"/>
                </a:moveTo>
                <a:lnTo>
                  <a:pt x="2229441" y="0"/>
                </a:lnTo>
                <a:lnTo>
                  <a:pt x="2229441" y="2331164"/>
                </a:lnTo>
                <a:lnTo>
                  <a:pt x="0" y="2331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6038281" y="6602476"/>
            <a:ext cx="2013278" cy="2331164"/>
          </a:xfrm>
          <a:custGeom>
            <a:avLst/>
            <a:gdLst/>
            <a:ahLst/>
            <a:cxnLst/>
            <a:rect r="r" b="b" t="t" l="l"/>
            <a:pathLst>
              <a:path h="2331164" w="2013278">
                <a:moveTo>
                  <a:pt x="0" y="0"/>
                </a:moveTo>
                <a:lnTo>
                  <a:pt x="2013278" y="0"/>
                </a:lnTo>
                <a:lnTo>
                  <a:pt x="2013278" y="2331164"/>
                </a:lnTo>
                <a:lnTo>
                  <a:pt x="0" y="23311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4716459" y="6602476"/>
            <a:ext cx="1449560" cy="2331164"/>
          </a:xfrm>
          <a:custGeom>
            <a:avLst/>
            <a:gdLst/>
            <a:ahLst/>
            <a:cxnLst/>
            <a:rect r="r" b="b" t="t" l="l"/>
            <a:pathLst>
              <a:path h="2331164" w="1449560">
                <a:moveTo>
                  <a:pt x="0" y="0"/>
                </a:moveTo>
                <a:lnTo>
                  <a:pt x="1449560" y="0"/>
                </a:lnTo>
                <a:lnTo>
                  <a:pt x="1449560" y="2331164"/>
                </a:lnTo>
                <a:lnTo>
                  <a:pt x="0" y="23311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933369" y="6602476"/>
            <a:ext cx="1826785" cy="2331164"/>
          </a:xfrm>
          <a:custGeom>
            <a:avLst/>
            <a:gdLst/>
            <a:ahLst/>
            <a:cxnLst/>
            <a:rect r="r" b="b" t="t" l="l"/>
            <a:pathLst>
              <a:path h="2331164" w="1826785">
                <a:moveTo>
                  <a:pt x="0" y="0"/>
                </a:moveTo>
                <a:lnTo>
                  <a:pt x="1826784" y="0"/>
                </a:lnTo>
                <a:lnTo>
                  <a:pt x="1826784" y="2331164"/>
                </a:lnTo>
                <a:lnTo>
                  <a:pt x="0" y="23311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1028700" y="828675"/>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class rules</a:t>
            </a:r>
          </a:p>
        </p:txBody>
      </p:sp>
      <p:sp>
        <p:nvSpPr>
          <p:cNvPr name="TextBox 20" id="20"/>
          <p:cNvSpPr txBox="true"/>
          <p:nvPr/>
        </p:nvSpPr>
        <p:spPr>
          <a:xfrm rot="0">
            <a:off x="1306526" y="3412577"/>
            <a:ext cx="3080469" cy="295084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Listen attentively when others are speaking.</a:t>
            </a:r>
          </a:p>
        </p:txBody>
      </p:sp>
      <p:sp>
        <p:nvSpPr>
          <p:cNvPr name="TextBox 21" id="21"/>
          <p:cNvSpPr txBox="true"/>
          <p:nvPr/>
        </p:nvSpPr>
        <p:spPr>
          <a:xfrm rot="0">
            <a:off x="5504686" y="3946389"/>
            <a:ext cx="3080469" cy="22078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Be kind and respectful to your classmates.</a:t>
            </a:r>
          </a:p>
        </p:txBody>
      </p:sp>
      <p:sp>
        <p:nvSpPr>
          <p:cNvPr name="TextBox 22" id="22"/>
          <p:cNvSpPr txBox="true"/>
          <p:nvPr/>
        </p:nvSpPr>
        <p:spPr>
          <a:xfrm rot="0">
            <a:off x="9701181" y="3784052"/>
            <a:ext cx="3080469" cy="22078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Take care of our classroom and materials.</a:t>
            </a:r>
          </a:p>
        </p:txBody>
      </p:sp>
      <p:sp>
        <p:nvSpPr>
          <p:cNvPr name="TextBox 23" id="23"/>
          <p:cNvSpPr txBox="true"/>
          <p:nvPr/>
        </p:nvSpPr>
        <p:spPr>
          <a:xfrm rot="0">
            <a:off x="13901004" y="3784052"/>
            <a:ext cx="3080469" cy="2207895"/>
          </a:xfrm>
          <a:prstGeom prst="rect">
            <a:avLst/>
          </a:prstGeom>
        </p:spPr>
        <p:txBody>
          <a:bodyPr anchor="t" rtlCol="false" tIns="0" lIns="0" bIns="0" rIns="0">
            <a:spAutoFit/>
          </a:bodyPr>
          <a:lstStyle/>
          <a:p>
            <a:pPr algn="ctr">
              <a:lnSpc>
                <a:spcPts val="5880"/>
              </a:lnSpc>
            </a:pPr>
            <a:r>
              <a:rPr lang="en-US" sz="4200">
                <a:solidFill>
                  <a:srgbClr val="333333"/>
                </a:solidFill>
                <a:latin typeface="KG Primary Penmanship"/>
              </a:rPr>
              <a:t>Always try your best and have a positive attitude!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00025"/>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Home-School Communication </a:t>
            </a:r>
          </a:p>
        </p:txBody>
      </p:sp>
      <p:sp>
        <p:nvSpPr>
          <p:cNvPr name="TextBox 4" id="4"/>
          <p:cNvSpPr txBox="true"/>
          <p:nvPr/>
        </p:nvSpPr>
        <p:spPr>
          <a:xfrm rot="0">
            <a:off x="280852" y="1196647"/>
            <a:ext cx="18007148" cy="8151495"/>
          </a:xfrm>
          <a:prstGeom prst="rect">
            <a:avLst/>
          </a:prstGeom>
        </p:spPr>
        <p:txBody>
          <a:bodyPr anchor="t" rtlCol="false" tIns="0" lIns="0" bIns="0" rIns="0">
            <a:spAutoFit/>
          </a:bodyPr>
          <a:lstStyle/>
          <a:p>
            <a:pPr>
              <a:lnSpc>
                <a:spcPts val="5880"/>
              </a:lnSpc>
            </a:pPr>
            <a:r>
              <a:rPr lang="en-US" sz="4200">
                <a:solidFill>
                  <a:srgbClr val="333333"/>
                </a:solidFill>
                <a:latin typeface="KG Primary Penmanship"/>
              </a:rPr>
              <a:t>It is really important that as a school we keep strong communications between home and school. You can use the methods below to share information with staff at Sound. </a:t>
            </a:r>
          </a:p>
          <a:p>
            <a:pPr marL="906780" indent="-453390" lvl="1">
              <a:lnSpc>
                <a:spcPts val="5880"/>
              </a:lnSpc>
              <a:buFont typeface="Arial"/>
              <a:buChar char="•"/>
            </a:pPr>
            <a:r>
              <a:rPr lang="en-US" sz="4200">
                <a:solidFill>
                  <a:srgbClr val="333333"/>
                </a:solidFill>
                <a:latin typeface="KG Primary Penmanship"/>
              </a:rPr>
              <a:t>Use the children’s diaries/planners </a:t>
            </a:r>
          </a:p>
          <a:p>
            <a:pPr marL="906780" indent="-453390" lvl="1">
              <a:lnSpc>
                <a:spcPts val="5880"/>
              </a:lnSpc>
              <a:buFont typeface="Arial"/>
              <a:buChar char="•"/>
            </a:pPr>
            <a:r>
              <a:rPr lang="en-US" sz="4200">
                <a:solidFill>
                  <a:srgbClr val="333333"/>
                </a:solidFill>
                <a:latin typeface="KG Primary Penmanship"/>
              </a:rPr>
              <a:t>S</a:t>
            </a:r>
            <a:r>
              <a:rPr lang="en-US" sz="4200">
                <a:solidFill>
                  <a:srgbClr val="333333"/>
                </a:solidFill>
                <a:latin typeface="KG Primary Penmanship"/>
              </a:rPr>
              <a:t>peak directly to a member of staff </a:t>
            </a:r>
          </a:p>
          <a:p>
            <a:pPr marL="906780" indent="-453390" lvl="1">
              <a:lnSpc>
                <a:spcPts val="5880"/>
              </a:lnSpc>
              <a:buFont typeface="Arial"/>
              <a:buChar char="•"/>
            </a:pPr>
            <a:r>
              <a:rPr lang="en-US" sz="4200">
                <a:solidFill>
                  <a:srgbClr val="333333"/>
                </a:solidFill>
                <a:latin typeface="KG Primary Penmanship"/>
              </a:rPr>
              <a:t>Contact the office on </a:t>
            </a:r>
            <a:r>
              <a:rPr lang="en-US" sz="4200">
                <a:solidFill>
                  <a:srgbClr val="333333"/>
                </a:solidFill>
                <a:latin typeface="KG Primary Penmanship"/>
              </a:rPr>
              <a:t>01270780270 or </a:t>
            </a:r>
            <a:r>
              <a:rPr lang="en-US" sz="4200" u="sng">
                <a:solidFill>
                  <a:srgbClr val="333333"/>
                </a:solidFill>
                <a:latin typeface="KG Primary Penmanship"/>
                <a:hlinkClick r:id="rId4" tooltip="mailto:admin@sound.cheshire.sch.uk"/>
              </a:rPr>
              <a:t>admin@sound.cheshire.sch.uk</a:t>
            </a:r>
            <a:r>
              <a:rPr lang="en-US" sz="4200">
                <a:solidFill>
                  <a:srgbClr val="333333"/>
                </a:solidFill>
                <a:latin typeface="KG Primary Penmanship"/>
              </a:rPr>
              <a:t> to arrange a meeting. </a:t>
            </a:r>
          </a:p>
          <a:p>
            <a:pPr marL="906780" indent="-453390" lvl="1">
              <a:lnSpc>
                <a:spcPts val="5880"/>
              </a:lnSpc>
              <a:buFont typeface="Arial"/>
              <a:buChar char="•"/>
            </a:pPr>
            <a:r>
              <a:rPr lang="en-US" sz="4200">
                <a:solidFill>
                  <a:srgbClr val="333333"/>
                </a:solidFill>
                <a:latin typeface="KG Primary Penmanship"/>
              </a:rPr>
              <a:t>All communications should first and foremost go through to the class teacher, unless it is something which is needed to be directed to the deputy or headteacher. </a:t>
            </a:r>
          </a:p>
          <a:p>
            <a:pPr marL="906780" indent="-453390" lvl="1">
              <a:lnSpc>
                <a:spcPts val="5880"/>
              </a:lnSpc>
              <a:buFont typeface="Arial"/>
              <a:buChar char="•"/>
            </a:pPr>
            <a:r>
              <a:rPr lang="en-US" sz="4200">
                <a:solidFill>
                  <a:srgbClr val="333333"/>
                </a:solidFill>
                <a:latin typeface="KG Primary Penmanship"/>
              </a:rPr>
              <a:t>We will be keeping you regularly updated through the website, facebook and newsletter about what your child is doing in class. </a:t>
            </a:r>
          </a:p>
          <a:p>
            <a:pPr marL="906780" indent="-453390" lvl="1">
              <a:lnSpc>
                <a:spcPts val="5880"/>
              </a:lnSpc>
              <a:buFont typeface="Arial"/>
              <a:buChar char="•"/>
            </a:pPr>
            <a:r>
              <a:rPr lang="en-US" sz="4200">
                <a:solidFill>
                  <a:srgbClr val="333333"/>
                </a:solidFill>
                <a:latin typeface="KG Primary Penmanship"/>
              </a:rPr>
              <a:t>Reminders, or other general information will go through our teachers2parentsapp.</a:t>
            </a:r>
          </a:p>
          <a:p>
            <a:pPr marL="906780" indent="-453390" lvl="1">
              <a:lnSpc>
                <a:spcPts val="5880"/>
              </a:lnSpc>
              <a:buFont typeface="Arial"/>
              <a:buChar char="•"/>
            </a:pPr>
            <a:r>
              <a:rPr lang="en-US" sz="4200" u="sng">
                <a:solidFill>
                  <a:srgbClr val="333333"/>
                </a:solidFill>
                <a:latin typeface="KG Primary Penmanship"/>
                <a:hlinkClick r:id="rId5" tooltip="https://soundprimary.co.uk/"/>
              </a:rPr>
              <a:t>https://soundprimary.co.uk</a:t>
            </a:r>
            <a:r>
              <a:rPr lang="en-US" sz="4200">
                <a:solidFill>
                  <a:srgbClr val="333333"/>
                </a:solidFill>
                <a:latin typeface="KG Primary Penmanship"/>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2267" y="-367058"/>
            <a:ext cx="20484048" cy="14227102"/>
          </a:xfrm>
          <a:custGeom>
            <a:avLst/>
            <a:gdLst/>
            <a:ahLst/>
            <a:cxnLst/>
            <a:rect r="r" b="b" t="t" l="l"/>
            <a:pathLst>
              <a:path h="14227102" w="20484048">
                <a:moveTo>
                  <a:pt x="0" y="0"/>
                </a:moveTo>
                <a:lnTo>
                  <a:pt x="20484047" y="0"/>
                </a:lnTo>
                <a:lnTo>
                  <a:pt x="20484047" y="14227102"/>
                </a:lnTo>
                <a:lnTo>
                  <a:pt x="0" y="142271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484244" y="1665902"/>
            <a:ext cx="6456053" cy="6306623"/>
            <a:chOff x="0" y="0"/>
            <a:chExt cx="4828540" cy="4716780"/>
          </a:xfrm>
        </p:grpSpPr>
        <p:sp>
          <p:nvSpPr>
            <p:cNvPr name="Freeform 4" id="4"/>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9387" t="0" r="-9387" b="0"/>
              </a:stretch>
            </a:blipFill>
          </p:spPr>
        </p:sp>
      </p:grpSp>
      <p:sp>
        <p:nvSpPr>
          <p:cNvPr name="TextBox 5" id="5"/>
          <p:cNvSpPr txBox="true"/>
          <p:nvPr/>
        </p:nvSpPr>
        <p:spPr>
          <a:xfrm rot="0">
            <a:off x="484244" y="121219"/>
            <a:ext cx="8115300" cy="1295401"/>
          </a:xfrm>
          <a:prstGeom prst="rect">
            <a:avLst/>
          </a:prstGeom>
        </p:spPr>
        <p:txBody>
          <a:bodyPr anchor="t" rtlCol="false" tIns="0" lIns="0" bIns="0" rIns="0">
            <a:spAutoFit/>
          </a:bodyPr>
          <a:lstStyle/>
          <a:p>
            <a:pPr algn="ctr">
              <a:lnSpc>
                <a:spcPts val="10499"/>
              </a:lnSpc>
            </a:pPr>
            <a:r>
              <a:rPr lang="en-US" sz="7499">
                <a:solidFill>
                  <a:srgbClr val="D66A69"/>
                </a:solidFill>
                <a:latin typeface="Bobby Jones"/>
              </a:rPr>
              <a:t>MICROSOFT TEAMS</a:t>
            </a:r>
          </a:p>
        </p:txBody>
      </p:sp>
      <p:sp>
        <p:nvSpPr>
          <p:cNvPr name="TextBox 6" id="6"/>
          <p:cNvSpPr txBox="true"/>
          <p:nvPr/>
        </p:nvSpPr>
        <p:spPr>
          <a:xfrm rot="0">
            <a:off x="7070611" y="1580177"/>
            <a:ext cx="11017808" cy="9637395"/>
          </a:xfrm>
          <a:prstGeom prst="rect">
            <a:avLst/>
          </a:prstGeom>
        </p:spPr>
        <p:txBody>
          <a:bodyPr anchor="t" rtlCol="false" tIns="0" lIns="0" bIns="0" rIns="0">
            <a:spAutoFit/>
          </a:bodyPr>
          <a:lstStyle/>
          <a:p>
            <a:pPr algn="just">
              <a:lnSpc>
                <a:spcPts val="5880"/>
              </a:lnSpc>
            </a:pPr>
            <a:r>
              <a:rPr lang="en-US" sz="4200">
                <a:solidFill>
                  <a:srgbClr val="333333"/>
                </a:solidFill>
                <a:latin typeface="KG Primary Penmanship"/>
              </a:rPr>
              <a:t> All children have a Microsoft Teams account which will be used for:</a:t>
            </a:r>
          </a:p>
          <a:p>
            <a:pPr algn="just" marL="906780" indent="-453390" lvl="1">
              <a:lnSpc>
                <a:spcPts val="5880"/>
              </a:lnSpc>
              <a:buFont typeface="Arial"/>
              <a:buChar char="•"/>
            </a:pPr>
            <a:r>
              <a:rPr lang="en-US" sz="4200">
                <a:solidFill>
                  <a:srgbClr val="333333"/>
                </a:solidFill>
                <a:latin typeface="KG Primary Penmanship"/>
              </a:rPr>
              <a:t>Sharing recordings of performances throughout the year</a:t>
            </a:r>
          </a:p>
          <a:p>
            <a:pPr algn="just" marL="906780" indent="-453390" lvl="1">
              <a:lnSpc>
                <a:spcPts val="5880"/>
              </a:lnSpc>
              <a:buFont typeface="Arial"/>
              <a:buChar char="•"/>
            </a:pPr>
            <a:r>
              <a:rPr lang="en-US" sz="4200">
                <a:solidFill>
                  <a:srgbClr val="333333"/>
                </a:solidFill>
                <a:latin typeface="KG Primary Penmanship"/>
              </a:rPr>
              <a:t>Virtual Meeting Links (where appropriate)</a:t>
            </a:r>
          </a:p>
          <a:p>
            <a:pPr algn="just" marL="906780" indent="-453390" lvl="1">
              <a:lnSpc>
                <a:spcPts val="5880"/>
              </a:lnSpc>
              <a:buFont typeface="Arial"/>
              <a:buChar char="•"/>
            </a:pPr>
            <a:r>
              <a:rPr lang="en-US" sz="4200">
                <a:solidFill>
                  <a:srgbClr val="333333"/>
                </a:solidFill>
                <a:latin typeface="KG Primary Penmanship"/>
              </a:rPr>
              <a:t>Termly links to homework task or sharing of a resource</a:t>
            </a:r>
          </a:p>
          <a:p>
            <a:pPr algn="just" marL="906780" indent="-453390" lvl="1">
              <a:lnSpc>
                <a:spcPts val="5880"/>
              </a:lnSpc>
              <a:buFont typeface="Arial"/>
              <a:buChar char="•"/>
            </a:pPr>
            <a:r>
              <a:rPr lang="en-US" sz="4200">
                <a:solidFill>
                  <a:srgbClr val="333333"/>
                </a:solidFill>
                <a:latin typeface="KG Primary Penmanship"/>
              </a:rPr>
              <a:t>Assembly slides shared where appropriate </a:t>
            </a:r>
          </a:p>
          <a:p>
            <a:pPr algn="just">
              <a:lnSpc>
                <a:spcPts val="5880"/>
              </a:lnSpc>
            </a:pPr>
            <a:r>
              <a:rPr lang="en-US" sz="4200">
                <a:solidFill>
                  <a:srgbClr val="333333"/>
                </a:solidFill>
                <a:latin typeface="KG Primary Penmanship"/>
              </a:rPr>
              <a:t>Anything shared on Microsoft Teams can </a:t>
            </a:r>
            <a:r>
              <a:rPr lang="en-US" sz="4200">
                <a:solidFill>
                  <a:srgbClr val="333333"/>
                </a:solidFill>
                <a:latin typeface="KG Primary Penmanship Bold"/>
              </a:rPr>
              <a:t>only</a:t>
            </a:r>
            <a:r>
              <a:rPr lang="en-US" sz="4200">
                <a:solidFill>
                  <a:srgbClr val="333333"/>
                </a:solidFill>
                <a:latin typeface="KG Primary Penmanship"/>
              </a:rPr>
              <a:t> be seen by the class group. Further information on Microsoft Teams can be found on our webpage. </a:t>
            </a:r>
          </a:p>
          <a:p>
            <a:pPr algn="just">
              <a:lnSpc>
                <a:spcPts val="5880"/>
              </a:lnSpc>
            </a:pPr>
          </a:p>
          <a:p>
            <a:pPr algn="just">
              <a:lnSpc>
                <a:spcPts val="5880"/>
              </a:lnSpc>
            </a:pPr>
          </a:p>
          <a:p>
            <a:pPr algn="just">
              <a:lnSpc>
                <a:spcPts val="588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4302" y="-667610"/>
            <a:ext cx="19955561" cy="13860044"/>
          </a:xfrm>
          <a:custGeom>
            <a:avLst/>
            <a:gdLst/>
            <a:ahLst/>
            <a:cxnLst/>
            <a:rect r="r" b="b" t="t" l="l"/>
            <a:pathLst>
              <a:path h="13860044" w="19955561">
                <a:moveTo>
                  <a:pt x="0" y="0"/>
                </a:moveTo>
                <a:lnTo>
                  <a:pt x="19955561" y="0"/>
                </a:lnTo>
                <a:lnTo>
                  <a:pt x="19955561" y="13860044"/>
                </a:lnTo>
                <a:lnTo>
                  <a:pt x="0" y="13860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38368" y="5802164"/>
            <a:ext cx="6811262" cy="3757072"/>
          </a:xfrm>
          <a:custGeom>
            <a:avLst/>
            <a:gdLst/>
            <a:ahLst/>
            <a:cxnLst/>
            <a:rect r="r" b="b" t="t" l="l"/>
            <a:pathLst>
              <a:path h="3757072" w="6811262">
                <a:moveTo>
                  <a:pt x="0" y="0"/>
                </a:moveTo>
                <a:lnTo>
                  <a:pt x="6811262" y="0"/>
                </a:lnTo>
                <a:lnTo>
                  <a:pt x="6811262" y="3757072"/>
                </a:lnTo>
                <a:lnTo>
                  <a:pt x="0" y="3757072"/>
                </a:lnTo>
                <a:lnTo>
                  <a:pt x="0" y="0"/>
                </a:lnTo>
                <a:close/>
              </a:path>
            </a:pathLst>
          </a:custGeom>
          <a:blipFill>
            <a:blip r:embed="rId4"/>
            <a:stretch>
              <a:fillRect l="0" t="0" r="0" b="0"/>
            </a:stretch>
          </a:blipFill>
        </p:spPr>
      </p:sp>
      <p:sp>
        <p:nvSpPr>
          <p:cNvPr name="Freeform 4" id="4"/>
          <p:cNvSpPr/>
          <p:nvPr/>
        </p:nvSpPr>
        <p:spPr>
          <a:xfrm flipH="false" flipV="false" rot="0">
            <a:off x="10556451" y="5802164"/>
            <a:ext cx="7089727" cy="3691921"/>
          </a:xfrm>
          <a:custGeom>
            <a:avLst/>
            <a:gdLst/>
            <a:ahLst/>
            <a:cxnLst/>
            <a:rect r="r" b="b" t="t" l="l"/>
            <a:pathLst>
              <a:path h="3691921" w="7089727">
                <a:moveTo>
                  <a:pt x="0" y="0"/>
                </a:moveTo>
                <a:lnTo>
                  <a:pt x="7089727" y="0"/>
                </a:lnTo>
                <a:lnTo>
                  <a:pt x="7089727" y="3691921"/>
                </a:lnTo>
                <a:lnTo>
                  <a:pt x="0" y="3691921"/>
                </a:lnTo>
                <a:lnTo>
                  <a:pt x="0" y="0"/>
                </a:lnTo>
                <a:close/>
              </a:path>
            </a:pathLst>
          </a:custGeom>
          <a:blipFill>
            <a:blip r:embed="rId5"/>
            <a:stretch>
              <a:fillRect l="0" t="0" r="0" b="0"/>
            </a:stretch>
          </a:blipFill>
        </p:spPr>
      </p:sp>
      <p:sp>
        <p:nvSpPr>
          <p:cNvPr name="TextBox 5" id="5"/>
          <p:cNvSpPr txBox="true"/>
          <p:nvPr/>
        </p:nvSpPr>
        <p:spPr>
          <a:xfrm rot="0">
            <a:off x="1028700" y="114611"/>
            <a:ext cx="16230600" cy="1628152"/>
          </a:xfrm>
          <a:prstGeom prst="rect">
            <a:avLst/>
          </a:prstGeom>
        </p:spPr>
        <p:txBody>
          <a:bodyPr anchor="t" rtlCol="false" tIns="0" lIns="0" bIns="0" rIns="0">
            <a:spAutoFit/>
          </a:bodyPr>
          <a:lstStyle/>
          <a:p>
            <a:pPr algn="ctr">
              <a:lnSpc>
                <a:spcPts val="13159"/>
              </a:lnSpc>
            </a:pPr>
            <a:r>
              <a:rPr lang="en-US" sz="9399">
                <a:solidFill>
                  <a:srgbClr val="D66A69"/>
                </a:solidFill>
                <a:latin typeface="Bobby Jones"/>
              </a:rPr>
              <a:t>Class Dojo</a:t>
            </a:r>
          </a:p>
        </p:txBody>
      </p:sp>
      <p:sp>
        <p:nvSpPr>
          <p:cNvPr name="TextBox 6" id="6"/>
          <p:cNvSpPr txBox="true"/>
          <p:nvPr/>
        </p:nvSpPr>
        <p:spPr>
          <a:xfrm rot="0">
            <a:off x="745446" y="1940382"/>
            <a:ext cx="16797107" cy="3002082"/>
          </a:xfrm>
          <a:prstGeom prst="rect">
            <a:avLst/>
          </a:prstGeom>
        </p:spPr>
        <p:txBody>
          <a:bodyPr anchor="t" rtlCol="false" tIns="0" lIns="0" bIns="0" rIns="0">
            <a:spAutoFit/>
          </a:bodyPr>
          <a:lstStyle/>
          <a:p>
            <a:pPr algn="ctr">
              <a:lnSpc>
                <a:spcPts val="5965"/>
              </a:lnSpc>
            </a:pPr>
            <a:r>
              <a:rPr lang="en-US" sz="4261">
                <a:solidFill>
                  <a:srgbClr val="333333"/>
                </a:solidFill>
                <a:latin typeface="KG Primary Penmanship"/>
              </a:rPr>
              <a:t>We are excited to be trialling Class Dojo in EYFS, KS1 and KS2. This is a school/home communication app that can be used to share work, information, and achievements! You will be able to see what we get up to in school and any team points your child has earnt. I will go into more detail at the end of the meeting.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DAFqk2s6loM</dc:identifier>
  <dcterms:modified xsi:type="dcterms:W3CDTF">2011-08-01T06:04:30Z</dcterms:modified>
  <cp:revision>1</cp:revision>
  <dc:title>Opal Class</dc:title>
</cp:coreProperties>
</file>