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70"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64" r:id="rId24"/>
    <p:sldId id="292" r:id="rId25"/>
    <p:sldId id="294" r:id="rId26"/>
    <p:sldId id="295" r:id="rId27"/>
    <p:sldId id="296" r:id="rId28"/>
    <p:sldId id="297" r:id="rId29"/>
    <p:sldId id="298" r:id="rId30"/>
    <p:sldId id="299" r:id="rId31"/>
    <p:sldId id="293" r:id="rId32"/>
  </p:sldIdLst>
  <p:sldSz cx="18288000" cy="10287000"/>
  <p:notesSz cx="6858000" cy="9144000"/>
  <p:embeddedFontLst>
    <p:embeddedFont>
      <p:font typeface="Bobby Jones" panose="020B0604020202020204" charset="0"/>
      <p:regular r:id="rId34"/>
    </p:embeddedFont>
    <p:embeddedFont>
      <p:font typeface="Century Gothic" panose="020B0502020202020204" pitchFamily="34" charset="0"/>
      <p:regular r:id="rId35"/>
      <p:bold r:id="rId36"/>
      <p:italic r:id="rId37"/>
      <p:boldItalic r:id="rId38"/>
    </p:embeddedFont>
    <p:embeddedFont>
      <p:font typeface="Comic Sans MS" panose="030F0702030302020204" pitchFamily="66" charset="0"/>
      <p:regular r:id="rId39"/>
      <p:bold r:id="rId40"/>
      <p:italic r:id="rId41"/>
      <p:boldItalic r:id="rId42"/>
    </p:embeddedFont>
    <p:embeddedFont>
      <p:font typeface="KG Primary Penmanship" panose="020B0604020202020204" charset="0"/>
      <p:regular r:id="rId43"/>
    </p:embeddedFont>
    <p:embeddedFont>
      <p:font typeface="Wingdings 3" panose="05040102010807070707" pitchFamily="18"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22" autoAdjust="0"/>
  </p:normalViewPr>
  <p:slideViewPr>
    <p:cSldViewPr>
      <p:cViewPr varScale="1">
        <p:scale>
          <a:sx n="43" d="100"/>
          <a:sy n="43" d="100"/>
        </p:scale>
        <p:origin x="68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4029D-4753-4E83-AED5-A70977A33ADE}" type="datetimeFigureOut">
              <a:rPr lang="en-GB" smtClean="0"/>
              <a:t>08/09/2025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71058-CB50-44F1-82D0-92B2558E61C3}" type="slidenum">
              <a:rPr lang="en-GB" smtClean="0"/>
              <a:t>‹#›</a:t>
            </a:fld>
            <a:endParaRPr lang="en-GB"/>
          </a:p>
        </p:txBody>
      </p:sp>
    </p:spTree>
    <p:extLst>
      <p:ext uri="{BB962C8B-B14F-4D97-AF65-F5344CB8AC3E}">
        <p14:creationId xmlns:p14="http://schemas.microsoft.com/office/powerpoint/2010/main" val="3621677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ln/>
        </p:spPr>
      </p:sp>
      <p:sp>
        <p:nvSpPr>
          <p:cNvPr id="21507" name="Notes Placeholder 2"/>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49780C-63AB-4F37-9656-5B5F3FA42AF6}" type="slidenum">
              <a:rPr lang="en-GB" altLang="en-US" smtClean="0"/>
              <a:pPr/>
              <a:t>3</a:t>
            </a:fld>
            <a:endParaRPr lang="en-GB" altLang="en-US"/>
          </a:p>
        </p:txBody>
      </p:sp>
    </p:spTree>
    <p:extLst>
      <p:ext uri="{BB962C8B-B14F-4D97-AF65-F5344CB8AC3E}">
        <p14:creationId xmlns:p14="http://schemas.microsoft.com/office/powerpoint/2010/main" val="3774905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13741400" cy="24003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371600" y="2743200"/>
            <a:ext cx="1539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371600" y="5600700"/>
            <a:ext cx="1539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0B7D499-F0F4-4E43-8F16-E2EB8573FAB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8532C67E-64A6-4D5A-8020-CAAED519D80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7001BEC-1646-4553-83AA-55FBB8AC7222}"/>
              </a:ext>
            </a:extLst>
          </p:cNvPr>
          <p:cNvSpPr>
            <a:spLocks noGrp="1"/>
          </p:cNvSpPr>
          <p:nvPr>
            <p:ph type="sldNum" sz="quarter" idx="12"/>
          </p:nvPr>
        </p:nvSpPr>
        <p:spPr/>
        <p:txBody>
          <a:bodyPr/>
          <a:lstStyle>
            <a:lvl1pPr>
              <a:defRPr/>
            </a:lvl1pPr>
          </a:lstStyle>
          <a:p>
            <a:pPr>
              <a:defRPr/>
            </a:pPr>
            <a:fld id="{7644846E-435F-4AD5-B46C-5F10F4887050}" type="slidenum">
              <a:rPr lang="en-GB" altLang="en-US"/>
              <a:pPr>
                <a:defRPr/>
              </a:pPr>
              <a:t>‹#›</a:t>
            </a:fld>
            <a:endParaRPr lang="en-GB" altLang="en-US"/>
          </a:p>
        </p:txBody>
      </p:sp>
    </p:spTree>
    <p:extLst>
      <p:ext uri="{BB962C8B-B14F-4D97-AF65-F5344CB8AC3E}">
        <p14:creationId xmlns:p14="http://schemas.microsoft.com/office/powerpoint/2010/main" val="338571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bby Jones" panose="020B060402020202020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soundprimary.co.uk/" TargetMode="External"/><Relationship Id="rId2" Type="http://schemas.openxmlformats.org/officeDocument/2006/relationships/hyperlink" Target="mailto:admin@sound.cheshire.sch.uk" TargetMode="Externa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oundprimary.co.uk/parents/online-safe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21107400" cy="153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itle 1"/>
          <p:cNvSpPr>
            <a:spLocks noGrp="1"/>
          </p:cNvSpPr>
          <p:nvPr>
            <p:ph type="title"/>
          </p:nvPr>
        </p:nvSpPr>
        <p:spPr>
          <a:xfrm>
            <a:off x="4221958" y="390526"/>
            <a:ext cx="9844088" cy="1166813"/>
          </a:xfrm>
          <a:solidFill>
            <a:srgbClr val="FFE181"/>
          </a:solidFill>
        </p:spPr>
        <p:txBody>
          <a:bodyPr/>
          <a:lstStyle/>
          <a:p>
            <a:pPr eaLnBrk="1" hangingPunct="1"/>
            <a:r>
              <a:rPr lang="en-GB" altLang="en-US" sz="4200" dirty="0">
                <a:latin typeface="Century Gothic" panose="020B0502020202020204" pitchFamily="34" charset="0"/>
              </a:rPr>
              <a:t>Sound and District Primary School</a:t>
            </a:r>
          </a:p>
        </p:txBody>
      </p:sp>
      <p:sp>
        <p:nvSpPr>
          <p:cNvPr id="18436" name="Title 1"/>
          <p:cNvSpPr txBox="1">
            <a:spLocks noChangeArrowheads="1"/>
          </p:cNvSpPr>
          <p:nvPr/>
        </p:nvSpPr>
        <p:spPr bwMode="auto">
          <a:xfrm>
            <a:off x="3181350" y="7703345"/>
            <a:ext cx="12344400" cy="2071688"/>
          </a:xfrm>
          <a:prstGeom prst="rect">
            <a:avLst/>
          </a:prstGeom>
          <a:solidFill>
            <a:srgbClr val="69D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dirty="0">
                <a:solidFill>
                  <a:srgbClr val="000000"/>
                </a:solidFill>
                <a:latin typeface="Century Gothic" panose="020B0502020202020204" pitchFamily="34" charset="0"/>
              </a:rPr>
              <a:t>Meet the teacher</a:t>
            </a:r>
          </a:p>
          <a:p>
            <a:pPr algn="ctr" eaLnBrk="1" hangingPunct="1">
              <a:spcBef>
                <a:spcPct val="0"/>
              </a:spcBef>
              <a:buFontTx/>
              <a:buNone/>
            </a:pPr>
            <a:r>
              <a:rPr lang="en-GB" altLang="en-US" sz="3600" dirty="0">
                <a:solidFill>
                  <a:srgbClr val="000000"/>
                </a:solidFill>
                <a:latin typeface="Century Gothic" panose="020B0502020202020204" pitchFamily="34" charset="0"/>
              </a:rPr>
              <a:t>Reception meeting for parents and carers</a:t>
            </a:r>
          </a:p>
          <a:p>
            <a:pPr algn="ctr" eaLnBrk="1" hangingPunct="1">
              <a:spcBef>
                <a:spcPct val="0"/>
              </a:spcBef>
              <a:buFontTx/>
              <a:buNone/>
            </a:pPr>
            <a:r>
              <a:rPr lang="en-GB" altLang="en-US" sz="3600" dirty="0">
                <a:solidFill>
                  <a:srgbClr val="000000"/>
                </a:solidFill>
                <a:latin typeface="Century Gothic" panose="020B0502020202020204" pitchFamily="34" charset="0"/>
              </a:rPr>
              <a:t>September 2025</a:t>
            </a:r>
          </a:p>
        </p:txBody>
      </p:sp>
      <p:sp>
        <p:nvSpPr>
          <p:cNvPr id="5" name="5-Point Star 4">
            <a:extLst>
              <a:ext uri="{FF2B5EF4-FFF2-40B4-BE49-F238E27FC236}">
                <a16:creationId xmlns:a16="http://schemas.microsoft.com/office/drawing/2014/main" id="{00281FC4-684C-4614-9CA1-716F4CA452FA}"/>
              </a:ext>
            </a:extLst>
          </p:cNvPr>
          <p:cNvSpPr/>
          <p:nvPr/>
        </p:nvSpPr>
        <p:spPr>
          <a:xfrm>
            <a:off x="2547938" y="216695"/>
            <a:ext cx="1112045"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6" name="5-Point Star 5">
            <a:extLst>
              <a:ext uri="{FF2B5EF4-FFF2-40B4-BE49-F238E27FC236}">
                <a16:creationId xmlns:a16="http://schemas.microsoft.com/office/drawing/2014/main" id="{CCA81961-4CCB-4925-924C-D76A6CEE6615}"/>
              </a:ext>
            </a:extLst>
          </p:cNvPr>
          <p:cNvSpPr/>
          <p:nvPr/>
        </p:nvSpPr>
        <p:spPr>
          <a:xfrm>
            <a:off x="14413707" y="297657"/>
            <a:ext cx="1112043"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7" name="5-Point Star 6">
            <a:extLst>
              <a:ext uri="{FF2B5EF4-FFF2-40B4-BE49-F238E27FC236}">
                <a16:creationId xmlns:a16="http://schemas.microsoft.com/office/drawing/2014/main" id="{B32E91AC-B148-4DC2-BBFF-6ACC69EBFF77}"/>
              </a:ext>
            </a:extLst>
          </p:cNvPr>
          <p:cNvSpPr/>
          <p:nvPr/>
        </p:nvSpPr>
        <p:spPr>
          <a:xfrm>
            <a:off x="14889958" y="10739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8" name="5-Point Star 7">
            <a:extLst>
              <a:ext uri="{FF2B5EF4-FFF2-40B4-BE49-F238E27FC236}">
                <a16:creationId xmlns:a16="http://schemas.microsoft.com/office/drawing/2014/main" id="{9A9F02DE-0463-452F-90AD-9DBAC542B273}"/>
              </a:ext>
            </a:extLst>
          </p:cNvPr>
          <p:cNvSpPr/>
          <p:nvPr/>
        </p:nvSpPr>
        <p:spPr>
          <a:xfrm>
            <a:off x="2474120" y="13025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Tree>
    <p:extLst>
      <p:ext uri="{BB962C8B-B14F-4D97-AF65-F5344CB8AC3E}">
        <p14:creationId xmlns:p14="http://schemas.microsoft.com/office/powerpoint/2010/main" val="253288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64658" y="762001"/>
            <a:ext cx="11070431" cy="1919288"/>
          </a:xfrm>
        </p:spPr>
        <p:txBody>
          <a:bodyPr rtlCol="0">
            <a:normAutofit/>
          </a:bodyPr>
          <a:lstStyle/>
          <a:p>
            <a:pPr>
              <a:defRPr/>
            </a:pPr>
            <a:r>
              <a:rPr lang="en-GB" dirty="0">
                <a:solidFill>
                  <a:schemeClr val="accent2">
                    <a:lumMod val="60000"/>
                    <a:lumOff val="40000"/>
                  </a:schemeClr>
                </a:solidFill>
              </a:rPr>
              <a:t>        </a:t>
            </a:r>
            <a:r>
              <a:rPr lang="en-GB" sz="5400" dirty="0">
                <a:solidFill>
                  <a:schemeClr val="accent2">
                    <a:lumMod val="60000"/>
                    <a:lumOff val="40000"/>
                  </a:schemeClr>
                </a:solidFill>
                <a:latin typeface="Bobby Jones" panose="020B0604020202020204" charset="0"/>
              </a:rPr>
              <a:t>Baseline assessment</a:t>
            </a:r>
            <a:br>
              <a:rPr lang="en-GB" sz="5400" dirty="0">
                <a:solidFill>
                  <a:schemeClr val="accent2">
                    <a:lumMod val="60000"/>
                    <a:lumOff val="40000"/>
                  </a:schemeClr>
                </a:solidFill>
                <a:latin typeface="Bobby Jones" panose="020B0604020202020204" charset="0"/>
              </a:rPr>
            </a:br>
            <a:endParaRPr lang="en-GB"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914400" y="2019300"/>
            <a:ext cx="15697200" cy="6986588"/>
          </a:xfrm>
        </p:spPr>
        <p:txBody>
          <a:bodyPr rtlCol="0">
            <a:noAutofit/>
          </a:bodyPr>
          <a:lstStyle/>
          <a:p>
            <a:pPr>
              <a:buFont typeface="Wingdings 3" charset="2"/>
              <a:buChar char=""/>
              <a:defRPr/>
            </a:pPr>
            <a:r>
              <a:rPr lang="en-GB" sz="6000" dirty="0">
                <a:solidFill>
                  <a:schemeClr val="tx1">
                    <a:lumMod val="75000"/>
                    <a:lumOff val="25000"/>
                  </a:schemeClr>
                </a:solidFill>
                <a:latin typeface="KG Primary Penmanship" panose="020B0604020202020204" charset="0"/>
              </a:rPr>
              <a:t>Throughout the year in Reception, we assess the children against the ELGs and earlier developmental age bands. This is usually through observation of the children during their chosen activities. We measure their progress and set specific targets to help children to develop skills.</a:t>
            </a:r>
          </a:p>
          <a:p>
            <a:pPr>
              <a:buFont typeface="Wingdings 3" charset="2"/>
              <a:buChar char=""/>
              <a:defRPr/>
            </a:pPr>
            <a:r>
              <a:rPr lang="en-GB" sz="6000" dirty="0">
                <a:solidFill>
                  <a:schemeClr val="tx1">
                    <a:lumMod val="75000"/>
                    <a:lumOff val="25000"/>
                  </a:schemeClr>
                </a:solidFill>
                <a:latin typeface="KG Primary Penmanship" panose="020B0604020202020204" charset="0"/>
              </a:rPr>
              <a:t>To begin the year we make an initial assessment indicating children’s starting points.</a:t>
            </a:r>
            <a:endParaRPr lang="en-GB" sz="440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24706043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64658" y="762001"/>
            <a:ext cx="11070431" cy="1919288"/>
          </a:xfrm>
        </p:spPr>
        <p:txBody>
          <a:bodyPr rtlCol="0">
            <a:normAutofit/>
          </a:bodyPr>
          <a:lstStyle/>
          <a:p>
            <a:pPr>
              <a:defRPr/>
            </a:pPr>
            <a:r>
              <a:rPr lang="en-GB" sz="6000" dirty="0">
                <a:solidFill>
                  <a:schemeClr val="accent2">
                    <a:lumMod val="60000"/>
                    <a:lumOff val="40000"/>
                  </a:schemeClr>
                </a:solidFill>
                <a:latin typeface="Bobby Jones" panose="020B0604020202020204" charset="0"/>
              </a:rPr>
              <a:t>        The EYFS Profile</a:t>
            </a:r>
            <a:br>
              <a:rPr lang="en-GB" dirty="0">
                <a:solidFill>
                  <a:schemeClr val="accent2">
                    <a:lumMod val="60000"/>
                    <a:lumOff val="40000"/>
                  </a:schemeClr>
                </a:solidFill>
              </a:rPr>
            </a:br>
            <a:endParaRPr lang="en-GB" dirty="0">
              <a:solidFill>
                <a:schemeClr val="accent2">
                  <a:lumMod val="60000"/>
                  <a:lumOff val="40000"/>
                </a:schemeClr>
              </a:solidFill>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228600" y="2452688"/>
            <a:ext cx="17907000" cy="6705600"/>
          </a:xfrm>
        </p:spPr>
        <p:txBody>
          <a:bodyPr rtlCol="0">
            <a:normAutofit fontScale="85000" lnSpcReduction="20000"/>
          </a:bodyPr>
          <a:lstStyle/>
          <a:p>
            <a:pPr>
              <a:buFont typeface="Wingdings 3" charset="2"/>
              <a:buChar char=""/>
              <a:defRPr/>
            </a:pPr>
            <a:r>
              <a:rPr lang="en-GB" sz="6000" dirty="0">
                <a:latin typeface="KG Primary Penmanship" panose="020B0604020202020204" charset="0"/>
              </a:rPr>
              <a:t>At the end of the school year you will receive an EYFS profile for your child, detailing whether they have met the goals for each area of learning. </a:t>
            </a:r>
            <a:br>
              <a:rPr lang="en-GB" sz="6000" dirty="0">
                <a:latin typeface="KG Primary Penmanship" panose="020B0604020202020204" charset="0"/>
              </a:rPr>
            </a:br>
            <a:endParaRPr lang="en-GB" sz="6000" dirty="0">
              <a:latin typeface="KG Primary Penmanship" panose="020B0604020202020204" charset="0"/>
            </a:endParaRPr>
          </a:p>
          <a:p>
            <a:pPr>
              <a:buFont typeface="Wingdings 3" charset="2"/>
              <a:buChar char=""/>
              <a:defRPr/>
            </a:pPr>
            <a:r>
              <a:rPr lang="en-GB" sz="6000" dirty="0">
                <a:latin typeface="KG Primary Penmanship" panose="020B0604020202020204" charset="0"/>
              </a:rPr>
              <a:t> You will be told whether your child’s development is emerging, expected or exceeding in relation to the goals. </a:t>
            </a:r>
          </a:p>
          <a:p>
            <a:pPr marL="0" indent="0">
              <a:buNone/>
              <a:defRPr/>
            </a:pPr>
            <a:endParaRPr lang="en-GB" sz="6000" dirty="0">
              <a:latin typeface="KG Primary Penmanship" panose="020B0604020202020204" charset="0"/>
            </a:endParaRPr>
          </a:p>
          <a:p>
            <a:pPr>
              <a:buFont typeface="Wingdings 3" charset="2"/>
              <a:buChar char=""/>
              <a:defRPr/>
            </a:pPr>
            <a:r>
              <a:rPr lang="en-GB" sz="6000" dirty="0">
                <a:latin typeface="KG Primary Penmanship" panose="020B0604020202020204" charset="0"/>
              </a:rPr>
              <a:t> Your feedback and contributions from home on where your child is achieving on the Profile is really important to us to help us to inform our assessments (Class Dojo).</a:t>
            </a:r>
            <a:endParaRPr lang="en-GB" sz="435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876865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21107400" cy="153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itle 1"/>
          <p:cNvSpPr>
            <a:spLocks noGrp="1"/>
          </p:cNvSpPr>
          <p:nvPr>
            <p:ph type="title"/>
          </p:nvPr>
        </p:nvSpPr>
        <p:spPr>
          <a:xfrm>
            <a:off x="4221958" y="390526"/>
            <a:ext cx="9844088" cy="1166813"/>
          </a:xfrm>
          <a:solidFill>
            <a:srgbClr val="FFE181"/>
          </a:solidFill>
        </p:spPr>
        <p:txBody>
          <a:bodyPr/>
          <a:lstStyle/>
          <a:p>
            <a:pPr eaLnBrk="1" hangingPunct="1"/>
            <a:r>
              <a:rPr lang="en-GB" altLang="en-US" sz="4200" dirty="0">
                <a:latin typeface="Century Gothic" panose="020B0502020202020204" pitchFamily="34" charset="0"/>
              </a:rPr>
              <a:t>Sound and District Primary School</a:t>
            </a:r>
          </a:p>
        </p:txBody>
      </p:sp>
      <p:sp>
        <p:nvSpPr>
          <p:cNvPr id="30724" name="Title 1"/>
          <p:cNvSpPr txBox="1">
            <a:spLocks noChangeArrowheads="1"/>
          </p:cNvSpPr>
          <p:nvPr/>
        </p:nvSpPr>
        <p:spPr bwMode="auto">
          <a:xfrm>
            <a:off x="3181350" y="8267701"/>
            <a:ext cx="12344400" cy="1166813"/>
          </a:xfrm>
          <a:prstGeom prst="rect">
            <a:avLst/>
          </a:prstGeom>
          <a:solidFill>
            <a:srgbClr val="69D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dirty="0">
                <a:solidFill>
                  <a:srgbClr val="000000"/>
                </a:solidFill>
                <a:latin typeface="Century Gothic" panose="020B0502020202020204" pitchFamily="34" charset="0"/>
              </a:rPr>
              <a:t>In the classroom</a:t>
            </a:r>
          </a:p>
        </p:txBody>
      </p:sp>
      <p:sp>
        <p:nvSpPr>
          <p:cNvPr id="5" name="5-Point Star 4">
            <a:extLst>
              <a:ext uri="{FF2B5EF4-FFF2-40B4-BE49-F238E27FC236}">
                <a16:creationId xmlns:a16="http://schemas.microsoft.com/office/drawing/2014/main" id="{00281FC4-684C-4614-9CA1-716F4CA452FA}"/>
              </a:ext>
            </a:extLst>
          </p:cNvPr>
          <p:cNvSpPr/>
          <p:nvPr/>
        </p:nvSpPr>
        <p:spPr>
          <a:xfrm>
            <a:off x="2547938" y="216695"/>
            <a:ext cx="1112045"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6" name="5-Point Star 5">
            <a:extLst>
              <a:ext uri="{FF2B5EF4-FFF2-40B4-BE49-F238E27FC236}">
                <a16:creationId xmlns:a16="http://schemas.microsoft.com/office/drawing/2014/main" id="{CCA81961-4CCB-4925-924C-D76A6CEE6615}"/>
              </a:ext>
            </a:extLst>
          </p:cNvPr>
          <p:cNvSpPr/>
          <p:nvPr/>
        </p:nvSpPr>
        <p:spPr>
          <a:xfrm>
            <a:off x="14413707" y="297657"/>
            <a:ext cx="1112043"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7" name="5-Point Star 6">
            <a:extLst>
              <a:ext uri="{FF2B5EF4-FFF2-40B4-BE49-F238E27FC236}">
                <a16:creationId xmlns:a16="http://schemas.microsoft.com/office/drawing/2014/main" id="{B32E91AC-B148-4DC2-BBFF-6ACC69EBFF77}"/>
              </a:ext>
            </a:extLst>
          </p:cNvPr>
          <p:cNvSpPr/>
          <p:nvPr/>
        </p:nvSpPr>
        <p:spPr>
          <a:xfrm>
            <a:off x="14889958" y="10739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8" name="5-Point Star 7">
            <a:extLst>
              <a:ext uri="{FF2B5EF4-FFF2-40B4-BE49-F238E27FC236}">
                <a16:creationId xmlns:a16="http://schemas.microsoft.com/office/drawing/2014/main" id="{9A9F02DE-0463-452F-90AD-9DBAC542B273}"/>
              </a:ext>
            </a:extLst>
          </p:cNvPr>
          <p:cNvSpPr/>
          <p:nvPr/>
        </p:nvSpPr>
        <p:spPr>
          <a:xfrm>
            <a:off x="2474120" y="13025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Tree>
    <p:extLst>
      <p:ext uri="{BB962C8B-B14F-4D97-AF65-F5344CB8AC3E}">
        <p14:creationId xmlns:p14="http://schemas.microsoft.com/office/powerpoint/2010/main" val="3798690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71800" y="533400"/>
            <a:ext cx="11070431" cy="1919288"/>
          </a:xfrm>
        </p:spPr>
        <p:txBody>
          <a:bodyPr rtlCol="0">
            <a:normAutofit/>
          </a:bodyPr>
          <a:lstStyle/>
          <a:p>
            <a:pPr>
              <a:defRPr/>
            </a:pPr>
            <a:r>
              <a:rPr lang="en-GB" sz="5400" dirty="0">
                <a:solidFill>
                  <a:schemeClr val="accent2">
                    <a:lumMod val="60000"/>
                    <a:lumOff val="40000"/>
                  </a:schemeClr>
                </a:solidFill>
                <a:latin typeface="Bobby Jones" panose="020B0604020202020204" charset="0"/>
              </a:rPr>
              <a:t>Classroom routines</a:t>
            </a:r>
            <a:br>
              <a:rPr lang="en-GB" sz="5400" dirty="0">
                <a:solidFill>
                  <a:schemeClr val="accent2">
                    <a:lumMod val="60000"/>
                    <a:lumOff val="40000"/>
                  </a:schemeClr>
                </a:solidFill>
                <a:latin typeface="Bobby Jones" panose="020B0604020202020204" charset="0"/>
              </a:rPr>
            </a:br>
            <a:endParaRPr lang="en-GB" sz="5400"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685800" y="2452688"/>
            <a:ext cx="16535400" cy="6705600"/>
          </a:xfrm>
        </p:spPr>
        <p:txBody>
          <a:bodyPr rtlCol="0">
            <a:normAutofit/>
          </a:bodyPr>
          <a:lstStyle/>
          <a:p>
            <a:pPr marL="0" indent="0">
              <a:buNone/>
              <a:defRPr/>
            </a:pPr>
            <a:r>
              <a:rPr lang="en-GB" sz="4800" dirty="0">
                <a:latin typeface="KG Primary Penmanship" panose="020B0604020202020204" charset="0"/>
              </a:rPr>
              <a:t>Each day there will be a mixture of:</a:t>
            </a:r>
          </a:p>
          <a:p>
            <a:pPr>
              <a:buFont typeface="Wingdings 3" charset="2"/>
              <a:buChar char=""/>
              <a:defRPr/>
            </a:pPr>
            <a:r>
              <a:rPr lang="en-GB" sz="4800" dirty="0">
                <a:latin typeface="KG Primary Penmanship" panose="020B0604020202020204" charset="0"/>
              </a:rPr>
              <a:t> Exploration and Play </a:t>
            </a:r>
          </a:p>
          <a:p>
            <a:pPr>
              <a:buFont typeface="Wingdings 3" charset="2"/>
              <a:buChar char=""/>
              <a:defRPr/>
            </a:pPr>
            <a:r>
              <a:rPr lang="en-GB" sz="4800" dirty="0">
                <a:latin typeface="KG Primary Penmanship" panose="020B0604020202020204" charset="0"/>
              </a:rPr>
              <a:t> Whole Class Learning (number rhymes and songs, counting, games, listening to stories, learning and talking about number facts, watching shared writing)</a:t>
            </a:r>
          </a:p>
          <a:p>
            <a:pPr>
              <a:buFont typeface="Wingdings 3" charset="2"/>
              <a:buChar char=""/>
              <a:defRPr/>
            </a:pPr>
            <a:r>
              <a:rPr lang="en-GB" sz="4800" dirty="0">
                <a:latin typeface="KG Primary Penmanship" panose="020B0604020202020204" charset="0"/>
              </a:rPr>
              <a:t> Guided Group Work (working with other children and a teacher) </a:t>
            </a:r>
          </a:p>
          <a:p>
            <a:pPr>
              <a:buFont typeface="Wingdings 3" charset="2"/>
              <a:buChar char=""/>
              <a:defRPr/>
            </a:pPr>
            <a:r>
              <a:rPr lang="en-GB" sz="4800" dirty="0">
                <a:latin typeface="KG Primary Penmanship" panose="020B0604020202020204" charset="0"/>
              </a:rPr>
              <a:t> Independent Group Work (working with other children alone)</a:t>
            </a:r>
            <a:endParaRPr lang="en-GB" sz="435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25353532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3550445" y="778670"/>
            <a:ext cx="11072813" cy="1921668"/>
          </a:xfrm>
        </p:spPr>
        <p:txBody>
          <a:bodyPr rtlCol="0">
            <a:normAutofit/>
          </a:bodyPr>
          <a:lstStyle/>
          <a:p>
            <a:pPr>
              <a:defRPr/>
            </a:pPr>
            <a:r>
              <a:rPr lang="en-GB" sz="4800" dirty="0">
                <a:solidFill>
                  <a:schemeClr val="accent2">
                    <a:lumMod val="60000"/>
                    <a:lumOff val="40000"/>
                  </a:schemeClr>
                </a:solidFill>
                <a:latin typeface="Bobby Jones" panose="020B0604020202020204" charset="0"/>
              </a:rPr>
              <a:t>Mathematics – Number </a:t>
            </a:r>
            <a:br>
              <a:rPr lang="en-GB" sz="4800" dirty="0">
                <a:solidFill>
                  <a:schemeClr val="accent2">
                    <a:lumMod val="60000"/>
                    <a:lumOff val="40000"/>
                  </a:schemeClr>
                </a:solidFill>
                <a:latin typeface="Bobby Jones" panose="020B0604020202020204" charset="0"/>
              </a:rPr>
            </a:br>
            <a:endParaRPr lang="en-GB" sz="4800"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381000" y="2452688"/>
            <a:ext cx="18669000" cy="7055645"/>
          </a:xfrm>
        </p:spPr>
        <p:txBody>
          <a:bodyPr rtlCol="0">
            <a:normAutofit/>
          </a:bodyPr>
          <a:lstStyle/>
          <a:p>
            <a:pPr>
              <a:defRPr/>
            </a:pPr>
            <a:r>
              <a:rPr lang="en-GB" sz="5400" dirty="0">
                <a:latin typeface="KG Primary Penmanship" panose="020B0604020202020204" charset="0"/>
              </a:rPr>
              <a:t>By the end of the year the children have to be confident with numbers to 20. </a:t>
            </a:r>
          </a:p>
          <a:p>
            <a:pPr>
              <a:defRPr/>
            </a:pPr>
            <a:r>
              <a:rPr lang="en-GB" sz="5400" dirty="0">
                <a:latin typeface="KG Primary Penmanship" panose="020B0604020202020204" charset="0"/>
              </a:rPr>
              <a:t>This does not mean just being able to count to 20, but understanding number thoroughly, e.g. that the number 8 is the same as double 4, or 5 +3, or 2+6, or 1+7 etc. </a:t>
            </a:r>
          </a:p>
          <a:p>
            <a:pPr>
              <a:defRPr/>
            </a:pPr>
            <a:r>
              <a:rPr lang="en-GB" sz="5400" dirty="0">
                <a:latin typeface="KG Primary Penmanship" panose="020B0604020202020204" charset="0"/>
              </a:rPr>
              <a:t> The children will learn how to add, subtract, divide (“share”), halve and double over the year. </a:t>
            </a:r>
            <a:endParaRPr lang="en-GB" sz="440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32548480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l="20863" t="17801" r="42125" b="16402"/>
          <a:stretch>
            <a:fillRect/>
          </a:stretch>
        </p:blipFill>
        <p:spPr bwMode="auto">
          <a:xfrm>
            <a:off x="11530013" y="188120"/>
            <a:ext cx="422195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3">
            <a:extLst>
              <a:ext uri="{28A0092B-C50C-407E-A947-70E740481C1C}">
                <a14:useLocalDpi xmlns:a14="http://schemas.microsoft.com/office/drawing/2010/main" val="0"/>
              </a:ext>
            </a:extLst>
          </a:blip>
          <a:srcRect l="20863" t="13602" r="42125" b="16402"/>
          <a:stretch>
            <a:fillRect/>
          </a:stretch>
        </p:blipFill>
        <p:spPr bwMode="auto">
          <a:xfrm>
            <a:off x="2447926" y="188120"/>
            <a:ext cx="4102895" cy="436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l="6688" t="20601" r="45274" b="6599"/>
          <a:stretch>
            <a:fillRect/>
          </a:stretch>
        </p:blipFill>
        <p:spPr bwMode="auto">
          <a:xfrm>
            <a:off x="6731795" y="200026"/>
            <a:ext cx="4633913" cy="395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7050070" y="5200349"/>
            <a:ext cx="4071938" cy="378565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400" dirty="0">
                <a:latin typeface="KG Primary Penmanship" panose="020B0604020202020204" charset="0"/>
                <a:cs typeface="Arial" panose="020B0604020202020204" pitchFamily="34" charset="0"/>
              </a:rPr>
              <a:t>Topics are selected and enhanced by the children’s interests in their play.</a:t>
            </a:r>
          </a:p>
          <a:p>
            <a:pPr algn="ctr"/>
            <a:endParaRPr lang="en-GB" altLang="en-US" sz="2400" dirty="0">
              <a:latin typeface="KG Primary Penmanship" panose="020B0604020202020204" charset="0"/>
              <a:cs typeface="Arial" panose="020B0604020202020204" pitchFamily="34" charset="0"/>
            </a:endParaRPr>
          </a:p>
          <a:p>
            <a:pPr algn="ctr"/>
            <a:r>
              <a:rPr lang="en-GB" altLang="en-US" sz="2400" dirty="0">
                <a:latin typeface="KG Primary Penmanship" panose="020B0604020202020204" charset="0"/>
                <a:cs typeface="Arial" panose="020B0604020202020204" pitchFamily="34" charset="0"/>
              </a:rPr>
              <a:t>We set up different activities and can amend the classroom layout to encourage different types of play and learning.</a:t>
            </a:r>
          </a:p>
          <a:p>
            <a:pPr algn="ctr"/>
            <a:endParaRPr lang="en-GB" altLang="en-US" sz="2400" dirty="0">
              <a:latin typeface="KG Primary Penmanship" panose="020B0604020202020204" charset="0"/>
              <a:cs typeface="Arial" panose="020B0604020202020204" pitchFamily="34" charset="0"/>
            </a:endParaRPr>
          </a:p>
          <a:p>
            <a:pPr algn="ctr"/>
            <a:r>
              <a:rPr lang="en-GB" altLang="en-US" sz="2400" dirty="0">
                <a:latin typeface="KG Primary Penmanship" panose="020B0604020202020204" charset="0"/>
                <a:cs typeface="Arial" panose="020B0604020202020204" pitchFamily="34" charset="0"/>
              </a:rPr>
              <a:t>Activities to develop particular aspects of learning can be set up.</a:t>
            </a:r>
          </a:p>
        </p:txBody>
      </p:sp>
      <p:sp>
        <p:nvSpPr>
          <p:cNvPr id="34822" name="TextBox 6"/>
          <p:cNvSpPr txBox="1">
            <a:spLocks noChangeArrowheads="1"/>
          </p:cNvSpPr>
          <p:nvPr/>
        </p:nvSpPr>
        <p:spPr bwMode="auto">
          <a:xfrm>
            <a:off x="2662238" y="4552951"/>
            <a:ext cx="3781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a:latin typeface="Century Gothic" panose="020B0502020202020204" pitchFamily="34" charset="0"/>
                <a:cs typeface="Arial" panose="020B0604020202020204" pitchFamily="34" charset="0"/>
              </a:rPr>
              <a:t>Under the sea</a:t>
            </a:r>
            <a:endParaRPr lang="en-GB" altLang="en-US" sz="2700" dirty="0">
              <a:latin typeface="Century Gothic" panose="020B0502020202020204" pitchFamily="34" charset="0"/>
              <a:cs typeface="Arial" panose="020B0604020202020204" pitchFamily="34" charset="0"/>
            </a:endParaRPr>
          </a:p>
        </p:txBody>
      </p:sp>
      <p:sp>
        <p:nvSpPr>
          <p:cNvPr id="34823" name="TextBox 7"/>
          <p:cNvSpPr txBox="1">
            <a:spLocks noChangeArrowheads="1"/>
          </p:cNvSpPr>
          <p:nvPr/>
        </p:nvSpPr>
        <p:spPr bwMode="auto">
          <a:xfrm>
            <a:off x="7110413" y="4214813"/>
            <a:ext cx="3781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Halloween</a:t>
            </a:r>
          </a:p>
        </p:txBody>
      </p:sp>
      <p:sp>
        <p:nvSpPr>
          <p:cNvPr id="34824" name="TextBox 8"/>
          <p:cNvSpPr txBox="1">
            <a:spLocks noChangeArrowheads="1"/>
          </p:cNvSpPr>
          <p:nvPr/>
        </p:nvSpPr>
        <p:spPr bwMode="auto">
          <a:xfrm>
            <a:off x="11710988" y="4481513"/>
            <a:ext cx="37790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Winter Wonderland</a:t>
            </a:r>
          </a:p>
        </p:txBody>
      </p:sp>
      <p:sp>
        <p:nvSpPr>
          <p:cNvPr id="34825" name="TextBox 9"/>
          <p:cNvSpPr txBox="1">
            <a:spLocks noChangeArrowheads="1"/>
          </p:cNvSpPr>
          <p:nvPr/>
        </p:nvSpPr>
        <p:spPr bwMode="auto">
          <a:xfrm>
            <a:off x="2607470" y="9727408"/>
            <a:ext cx="3781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Goldilocks</a:t>
            </a:r>
          </a:p>
        </p:txBody>
      </p:sp>
      <p:pic>
        <p:nvPicPr>
          <p:cNvPr id="34826" name="Picture 1"/>
          <p:cNvPicPr>
            <a:picLocks noChangeAspect="1" noChangeArrowheads="1"/>
          </p:cNvPicPr>
          <p:nvPr/>
        </p:nvPicPr>
        <p:blipFill>
          <a:blip r:embed="rId5">
            <a:extLst>
              <a:ext uri="{28A0092B-C50C-407E-A947-70E740481C1C}">
                <a14:useLocalDpi xmlns:a14="http://schemas.microsoft.com/office/drawing/2010/main" val="0"/>
              </a:ext>
            </a:extLst>
          </a:blip>
          <a:srcRect l="23334" t="20146" r="36464" b="12155"/>
          <a:stretch>
            <a:fillRect/>
          </a:stretch>
        </p:blipFill>
        <p:spPr bwMode="auto">
          <a:xfrm>
            <a:off x="2447925" y="5362575"/>
            <a:ext cx="4448175" cy="421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1400" y="5236370"/>
            <a:ext cx="4660107"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Box 8"/>
          <p:cNvSpPr txBox="1">
            <a:spLocks noChangeArrowheads="1"/>
          </p:cNvSpPr>
          <p:nvPr/>
        </p:nvSpPr>
        <p:spPr bwMode="auto">
          <a:xfrm>
            <a:off x="11530013" y="9575008"/>
            <a:ext cx="37790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Superheroes</a:t>
            </a:r>
          </a:p>
        </p:txBody>
      </p:sp>
    </p:spTree>
    <p:extLst>
      <p:ext uri="{BB962C8B-B14F-4D97-AF65-F5344CB8AC3E}">
        <p14:creationId xmlns:p14="http://schemas.microsoft.com/office/powerpoint/2010/main" val="201813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a:xfrm>
            <a:off x="5212558" y="516732"/>
            <a:ext cx="7908131" cy="2400300"/>
          </a:xfrm>
        </p:spPr>
        <p:txBody>
          <a:bodyPr/>
          <a:lstStyle/>
          <a:p>
            <a:pPr eaLnBrk="1" hangingPunct="1"/>
            <a:r>
              <a:rPr lang="en-GB" altLang="en-US" sz="6000" dirty="0">
                <a:ln>
                  <a:noFill/>
                </a:ln>
                <a:latin typeface="Bobby Jones" panose="020B0604020202020204" charset="0"/>
              </a:rPr>
              <a:t>Positive Discipline</a:t>
            </a:r>
            <a:br>
              <a:rPr lang="en-GB" altLang="en-US" dirty="0">
                <a:ln>
                  <a:noFill/>
                </a:ln>
              </a:rPr>
            </a:br>
            <a:endParaRPr lang="en-GB" altLang="en-US" dirty="0">
              <a:ln>
                <a:noFill/>
              </a:ln>
            </a:endParaRPr>
          </a:p>
        </p:txBody>
      </p:sp>
      <p:sp>
        <p:nvSpPr>
          <p:cNvPr id="22531" name="Rectangle 3">
            <a:extLst>
              <a:ext uri="{FF2B5EF4-FFF2-40B4-BE49-F238E27FC236}">
                <a16:creationId xmlns:a16="http://schemas.microsoft.com/office/drawing/2014/main" id="{0C3551DC-7B52-4F0B-BA59-5C3BF33C02A0}"/>
              </a:ext>
            </a:extLst>
          </p:cNvPr>
          <p:cNvSpPr>
            <a:spLocks noGrp="1" noChangeArrowheads="1"/>
          </p:cNvSpPr>
          <p:nvPr>
            <p:ph idx="4294967295"/>
          </p:nvPr>
        </p:nvSpPr>
        <p:spPr>
          <a:xfrm>
            <a:off x="2438401" y="2255045"/>
            <a:ext cx="11470482" cy="6696075"/>
          </a:xfrm>
        </p:spPr>
        <p:txBody>
          <a:bodyPr rtlCol="0">
            <a:normAutofit/>
          </a:bodyPr>
          <a:lstStyle/>
          <a:p>
            <a:pPr>
              <a:buFont typeface="Wingdings 3" charset="2"/>
              <a:buChar char=""/>
              <a:defRPr/>
            </a:pPr>
            <a:r>
              <a:rPr lang="en-GB" sz="5400" dirty="0">
                <a:solidFill>
                  <a:schemeClr val="accent2">
                    <a:lumMod val="60000"/>
                    <a:lumOff val="40000"/>
                  </a:schemeClr>
                </a:solidFill>
                <a:latin typeface="KG Primary Penmanship" panose="020B0604020202020204" charset="0"/>
              </a:rPr>
              <a:t>Lots of praise for good work and behaviour.</a:t>
            </a:r>
          </a:p>
          <a:p>
            <a:pPr>
              <a:buFont typeface="Wingdings 3" charset="2"/>
              <a:buChar char=""/>
              <a:defRPr/>
            </a:pPr>
            <a:r>
              <a:rPr lang="en-GB" sz="5400" dirty="0">
                <a:solidFill>
                  <a:schemeClr val="accent2">
                    <a:lumMod val="60000"/>
                    <a:lumOff val="40000"/>
                  </a:schemeClr>
                </a:solidFill>
                <a:latin typeface="KG Primary Penmanship" panose="020B0604020202020204" charset="0"/>
              </a:rPr>
              <a:t>Team Points (colour teams) via Dojo</a:t>
            </a:r>
          </a:p>
          <a:p>
            <a:pPr>
              <a:buFont typeface="Wingdings 3" charset="2"/>
              <a:buChar char=""/>
              <a:defRPr/>
            </a:pPr>
            <a:r>
              <a:rPr lang="en-GB" sz="5400" dirty="0">
                <a:solidFill>
                  <a:schemeClr val="accent2">
                    <a:lumMod val="60000"/>
                    <a:lumOff val="40000"/>
                  </a:schemeClr>
                </a:solidFill>
                <a:latin typeface="KG Primary Penmanship" panose="020B0604020202020204" charset="0"/>
              </a:rPr>
              <a:t>Certificates</a:t>
            </a:r>
          </a:p>
          <a:p>
            <a:pPr>
              <a:buFont typeface="Wingdings 3" charset="2"/>
              <a:buChar char=""/>
              <a:defRPr/>
            </a:pPr>
            <a:r>
              <a:rPr lang="en-GB" sz="5400" dirty="0">
                <a:solidFill>
                  <a:schemeClr val="accent2">
                    <a:lumMod val="60000"/>
                    <a:lumOff val="40000"/>
                  </a:schemeClr>
                </a:solidFill>
                <a:latin typeface="KG Primary Penmanship" panose="020B0604020202020204" charset="0"/>
              </a:rPr>
              <a:t>Head Teacher Awards</a:t>
            </a:r>
            <a:endParaRPr lang="en-GB" sz="6600" dirty="0">
              <a:solidFill>
                <a:schemeClr val="accent2">
                  <a:lumMod val="60000"/>
                  <a:lumOff val="40000"/>
                </a:schemeClr>
              </a:solidFill>
              <a:latin typeface="KG Primary Penmanship" panose="020B0604020202020204" charset="0"/>
            </a:endParaRPr>
          </a:p>
          <a:p>
            <a:pPr>
              <a:buNone/>
              <a:defRPr/>
            </a:pPr>
            <a:r>
              <a:rPr lang="en-GB" sz="6600" dirty="0">
                <a:solidFill>
                  <a:schemeClr val="tx1">
                    <a:lumMod val="75000"/>
                    <a:lumOff val="25000"/>
                  </a:schemeClr>
                </a:solidFill>
                <a:latin typeface="KG Primary Penmanship" panose="020B0604020202020204" charset="0"/>
              </a:rPr>
              <a:t>   </a:t>
            </a:r>
            <a:r>
              <a:rPr lang="en-GB" sz="4000" dirty="0">
                <a:solidFill>
                  <a:schemeClr val="tx1">
                    <a:lumMod val="75000"/>
                    <a:lumOff val="25000"/>
                  </a:schemeClr>
                </a:solidFill>
                <a:latin typeface="KG Primary Penmanship" panose="020B0604020202020204" charset="0"/>
              </a:rPr>
              <a:t>Sanctions displayed clearly for when necessary.  </a:t>
            </a:r>
          </a:p>
          <a:p>
            <a:pPr>
              <a:buNone/>
              <a:defRPr/>
            </a:pPr>
            <a:r>
              <a:rPr lang="en-GB" sz="4000" dirty="0">
                <a:solidFill>
                  <a:schemeClr val="tx1">
                    <a:lumMod val="75000"/>
                    <a:lumOff val="25000"/>
                  </a:schemeClr>
                </a:solidFill>
                <a:latin typeface="KG Primary Penmanship" panose="020B0604020202020204" charset="0"/>
              </a:rPr>
              <a:t>     Made and agreed by the class/school.</a:t>
            </a:r>
          </a:p>
          <a:p>
            <a:pPr>
              <a:buNone/>
              <a:defRPr/>
            </a:pPr>
            <a:endParaRPr lang="en-GB" sz="4200" dirty="0">
              <a:solidFill>
                <a:schemeClr val="tx1">
                  <a:lumMod val="75000"/>
                  <a:lumOff val="25000"/>
                </a:schemeClr>
              </a:solidFill>
            </a:endParaRPr>
          </a:p>
          <a:p>
            <a:pPr>
              <a:buNone/>
              <a:defRPr/>
            </a:pPr>
            <a:endParaRPr lang="en-GB" dirty="0">
              <a:solidFill>
                <a:schemeClr val="tx1">
                  <a:lumMod val="75000"/>
                  <a:lumOff val="25000"/>
                </a:schemeClr>
              </a:solidFill>
            </a:endParaRPr>
          </a:p>
        </p:txBody>
      </p:sp>
      <p:pic>
        <p:nvPicPr>
          <p:cNvPr id="358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63576" y="647700"/>
            <a:ext cx="19573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4846" y="2476500"/>
            <a:ext cx="20335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52165" y="3792140"/>
            <a:ext cx="2238375" cy="197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35400" y="5603082"/>
            <a:ext cx="195738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595748" y="6982890"/>
            <a:ext cx="20764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8525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l="23164" t="41843" r="21519" b="21927"/>
          <a:stretch>
            <a:fillRect/>
          </a:stretch>
        </p:blipFill>
        <p:spPr bwMode="auto">
          <a:xfrm>
            <a:off x="5212556" y="1790700"/>
            <a:ext cx="758666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txBox="1">
            <a:spLocks/>
          </p:cNvSpPr>
          <p:nvPr/>
        </p:nvSpPr>
        <p:spPr bwMode="auto">
          <a:xfrm>
            <a:off x="5212556" y="190500"/>
            <a:ext cx="790813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defTabSz="45720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200150" indent="-285750" defTabSz="4572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543050" indent="-171450" defTabSz="4572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00250" indent="-171450" defTabSz="4572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4574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146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3718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290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en-US" sz="6000" dirty="0">
                <a:latin typeface="Bobby Jones" panose="020B0604020202020204" charset="0"/>
              </a:rPr>
              <a:t>Home/School links</a:t>
            </a:r>
            <a:br>
              <a:rPr lang="en-GB" altLang="en-US" sz="6000" dirty="0"/>
            </a:br>
            <a:endParaRPr lang="en-GB" altLang="en-US" sz="6000" dirty="0"/>
          </a:p>
        </p:txBody>
      </p:sp>
      <p:sp>
        <p:nvSpPr>
          <p:cNvPr id="36868" name="Rectangle 2"/>
          <p:cNvSpPr txBox="1">
            <a:spLocks/>
          </p:cNvSpPr>
          <p:nvPr/>
        </p:nvSpPr>
        <p:spPr bwMode="auto">
          <a:xfrm>
            <a:off x="3287314" y="4914900"/>
            <a:ext cx="117586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defTabSz="45720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200150" indent="-285750" defTabSz="4572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543050" indent="-171450" defTabSz="4572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00250" indent="-171450" defTabSz="4572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4574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146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3718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290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en-US" sz="6000" dirty="0">
                <a:latin typeface="KG Primary Penmanship" panose="020B0604020202020204" charset="0"/>
              </a:rPr>
              <a:t>Reading </a:t>
            </a:r>
          </a:p>
          <a:p>
            <a:pPr algn="ctr" eaLnBrk="1" hangingPunct="1">
              <a:spcBef>
                <a:spcPct val="0"/>
              </a:spcBef>
              <a:spcAft>
                <a:spcPct val="0"/>
              </a:spcAft>
              <a:buClrTx/>
              <a:buSzTx/>
              <a:buFontTx/>
              <a:buNone/>
            </a:pPr>
            <a:r>
              <a:rPr lang="en-GB" altLang="en-US" sz="4400" dirty="0">
                <a:latin typeface="KG Primary Penmanship" panose="020B0604020202020204" charset="0"/>
              </a:rPr>
              <a:t>Daily reading is key!</a:t>
            </a:r>
            <a:br>
              <a:rPr lang="en-GB" altLang="en-US" sz="4400" dirty="0">
                <a:latin typeface="KG Primary Penmanship" panose="020B0604020202020204" charset="0"/>
              </a:rPr>
            </a:br>
            <a:endParaRPr lang="en-GB" altLang="en-US" sz="3600" dirty="0">
              <a:latin typeface="KG Primary Penmanship" panose="020B0604020202020204" charset="0"/>
            </a:endParaRPr>
          </a:p>
          <a:p>
            <a:pPr algn="ctr" eaLnBrk="1" hangingPunct="1">
              <a:spcBef>
                <a:spcPct val="0"/>
              </a:spcBef>
              <a:spcAft>
                <a:spcPct val="0"/>
              </a:spcAft>
              <a:buClrTx/>
              <a:buSzTx/>
              <a:buFontTx/>
              <a:buNone/>
            </a:pPr>
            <a:r>
              <a:rPr lang="en-GB" altLang="en-US" sz="6000" dirty="0">
                <a:latin typeface="KG Primary Penmanship" panose="020B0604020202020204" charset="0"/>
              </a:rPr>
              <a:t>Writing in the planner</a:t>
            </a:r>
          </a:p>
          <a:p>
            <a:pPr algn="ctr" eaLnBrk="1" hangingPunct="1">
              <a:spcBef>
                <a:spcPct val="0"/>
              </a:spcBef>
              <a:spcAft>
                <a:spcPct val="0"/>
              </a:spcAft>
              <a:buClrTx/>
              <a:buSzTx/>
              <a:buFontTx/>
              <a:buNone/>
            </a:pPr>
            <a:r>
              <a:rPr lang="en-GB" altLang="en-US" sz="3600" dirty="0">
                <a:latin typeface="KG Primary Penmanship" panose="020B0604020202020204" charset="0"/>
              </a:rPr>
              <a:t>We will provide a Reading Record for you to record reading at home and like to use these books as another method for ensuring a strong home-school link.</a:t>
            </a:r>
          </a:p>
        </p:txBody>
      </p:sp>
    </p:spTree>
    <p:extLst>
      <p:ext uri="{BB962C8B-B14F-4D97-AF65-F5344CB8AC3E}">
        <p14:creationId xmlns:p14="http://schemas.microsoft.com/office/powerpoint/2010/main" val="321332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8297CD2-8175-4631-8294-7633C33CD4C2}"/>
              </a:ext>
            </a:extLst>
          </p:cNvPr>
          <p:cNvSpPr>
            <a:spLocks noGrp="1"/>
          </p:cNvSpPr>
          <p:nvPr>
            <p:ph type="title"/>
          </p:nvPr>
        </p:nvSpPr>
        <p:spPr>
          <a:xfrm>
            <a:off x="4045745" y="750095"/>
            <a:ext cx="10196513" cy="1955006"/>
          </a:xfrm>
        </p:spPr>
        <p:txBody>
          <a:bodyPr>
            <a:normAutofit/>
          </a:bodyPr>
          <a:lstStyle/>
          <a:p>
            <a:pPr eaLnBrk="1" hangingPunct="1">
              <a:defRPr/>
            </a:pPr>
            <a:r>
              <a:rPr lang="en-GB" altLang="en-US" sz="6000" dirty="0">
                <a:ln>
                  <a:noFill/>
                </a:ln>
                <a:solidFill>
                  <a:schemeClr val="accent3">
                    <a:lumMod val="60000"/>
                    <a:lumOff val="40000"/>
                  </a:schemeClr>
                </a:solidFill>
                <a:latin typeface="Bobby Jones" panose="020B0604020202020204" charset="0"/>
              </a:rPr>
              <a:t>Book bags and PE kits</a:t>
            </a:r>
          </a:p>
        </p:txBody>
      </p:sp>
      <p:sp>
        <p:nvSpPr>
          <p:cNvPr id="37891" name="Rectangle 3"/>
          <p:cNvSpPr txBox="1">
            <a:spLocks noChangeArrowheads="1"/>
          </p:cNvSpPr>
          <p:nvPr/>
        </p:nvSpPr>
        <p:spPr bwMode="auto">
          <a:xfrm>
            <a:off x="838200" y="2705101"/>
            <a:ext cx="16687800" cy="6350795"/>
          </a:xfrm>
          <a:prstGeom prst="rect">
            <a:avLst/>
          </a:prstGeom>
          <a:noFill/>
          <a:ln>
            <a:noFill/>
          </a:ln>
        </p:spPr>
        <p:txBody>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eaLnBrk="1" hangingPunct="1">
              <a:lnSpc>
                <a:spcPct val="90000"/>
              </a:lnSpc>
              <a:spcAft>
                <a:spcPct val="0"/>
              </a:spcAft>
              <a:buClrTx/>
              <a:buSzTx/>
            </a:pPr>
            <a:r>
              <a:rPr lang="en-GB" altLang="en-US" sz="4400" dirty="0">
                <a:solidFill>
                  <a:schemeClr val="tx1"/>
                </a:solidFill>
                <a:latin typeface="KG Primary Penmanship" panose="020B0604020202020204" charset="0"/>
              </a:rPr>
              <a:t>Please make sure children bring their book bags into school each day (except for trip days). You may personalise the book bag with one key ring so children can easily identify their bag.</a:t>
            </a: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r>
              <a:rPr lang="en-GB" altLang="en-US" sz="4400" dirty="0">
                <a:solidFill>
                  <a:schemeClr val="tx1"/>
                </a:solidFill>
                <a:latin typeface="KG Primary Penmanship" panose="020B0604020202020204" charset="0"/>
              </a:rPr>
              <a:t>Children will need to come into school dressed in their PE kits on Mondays as this will be our P.E. day.</a:t>
            </a: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48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4800" dirty="0">
              <a:solidFill>
                <a:schemeClr val="tx1"/>
              </a:solidFill>
              <a:latin typeface="KG Primary Penmanship" panose="020B0604020202020204" charset="0"/>
            </a:endParaRPr>
          </a:p>
        </p:txBody>
      </p:sp>
    </p:spTree>
    <p:extLst>
      <p:ext uri="{BB962C8B-B14F-4D97-AF65-F5344CB8AC3E}">
        <p14:creationId xmlns:p14="http://schemas.microsoft.com/office/powerpoint/2010/main" val="2061806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052888" y="650297"/>
            <a:ext cx="10198895" cy="1316832"/>
          </a:xfrm>
          <a:noFill/>
        </p:spPr>
        <p:txBody>
          <a:bodyPr>
            <a:normAutofit/>
          </a:bodyPr>
          <a:lstStyle/>
          <a:p>
            <a:pPr eaLnBrk="1" hangingPunct="1"/>
            <a:r>
              <a:rPr lang="en-GB" altLang="en-US" sz="6000" dirty="0">
                <a:ln>
                  <a:noFill/>
                </a:ln>
                <a:latin typeface="Bobby Jones" panose="020B0604020202020204" charset="0"/>
              </a:rPr>
              <a:t>Class website and Dojo</a:t>
            </a:r>
          </a:p>
        </p:txBody>
      </p:sp>
      <p:sp>
        <p:nvSpPr>
          <p:cNvPr id="3" name="Rectangle 3">
            <a:extLst>
              <a:ext uri="{FF2B5EF4-FFF2-40B4-BE49-F238E27FC236}">
                <a16:creationId xmlns:a16="http://schemas.microsoft.com/office/drawing/2014/main" id="{56FA8A2A-E0E7-4813-84C5-9B01F2838C29}"/>
              </a:ext>
            </a:extLst>
          </p:cNvPr>
          <p:cNvSpPr txBox="1">
            <a:spLocks noChangeArrowheads="1"/>
          </p:cNvSpPr>
          <p:nvPr/>
        </p:nvSpPr>
        <p:spPr bwMode="auto">
          <a:xfrm>
            <a:off x="2988470" y="2050258"/>
            <a:ext cx="12327731" cy="7841456"/>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indent="-514350">
              <a:lnSpc>
                <a:spcPct val="90000"/>
              </a:lnSpc>
              <a:defRPr/>
            </a:pPr>
            <a:r>
              <a:rPr lang="en-GB" altLang="en-US" sz="3600" dirty="0">
                <a:latin typeface="KG Primary Penmanship" panose="020B0604020202020204" charset="0"/>
              </a:rPr>
              <a:t>Please check our Class Dojo regularly to see learning in Diamond Class. This is where I will also write regular updates.</a:t>
            </a:r>
          </a:p>
        </p:txBody>
      </p:sp>
      <p:pic>
        <p:nvPicPr>
          <p:cNvPr id="2" name="Picture 1">
            <a:extLst>
              <a:ext uri="{FF2B5EF4-FFF2-40B4-BE49-F238E27FC236}">
                <a16:creationId xmlns:a16="http://schemas.microsoft.com/office/drawing/2014/main" id="{BD9F4313-8431-432B-A635-8CB5B8C555EA}"/>
              </a:ext>
            </a:extLst>
          </p:cNvPr>
          <p:cNvPicPr>
            <a:picLocks noChangeAspect="1"/>
          </p:cNvPicPr>
          <p:nvPr/>
        </p:nvPicPr>
        <p:blipFill rotWithShape="1">
          <a:blip r:embed="rId2"/>
          <a:srcRect l="28384" t="13861" r="38990" b="4792"/>
          <a:stretch/>
        </p:blipFill>
        <p:spPr>
          <a:xfrm>
            <a:off x="5187293" y="3541569"/>
            <a:ext cx="3965042" cy="55608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2396ED7B-DE7F-4E2F-81A2-8075E312A142}"/>
              </a:ext>
            </a:extLst>
          </p:cNvPr>
          <p:cNvPicPr>
            <a:picLocks noChangeAspect="1"/>
          </p:cNvPicPr>
          <p:nvPr/>
        </p:nvPicPr>
        <p:blipFill rotWithShape="1">
          <a:blip r:embed="rId3"/>
          <a:srcRect l="28788" t="16016" r="38990" b="8383"/>
          <a:stretch/>
        </p:blipFill>
        <p:spPr>
          <a:xfrm>
            <a:off x="9690995" y="3550920"/>
            <a:ext cx="4206501" cy="55515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965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3314700" y="533400"/>
            <a:ext cx="10306050" cy="2400300"/>
          </a:xfrm>
        </p:spPr>
        <p:txBody>
          <a:bodyPr rtlCol="0">
            <a:normAutofit/>
          </a:bodyPr>
          <a:lstStyle/>
          <a:p>
            <a:pPr>
              <a:defRPr/>
            </a:pPr>
            <a:r>
              <a:rPr lang="en-GB" sz="7200" dirty="0">
                <a:solidFill>
                  <a:schemeClr val="accent2">
                    <a:lumMod val="60000"/>
                    <a:lumOff val="40000"/>
                  </a:schemeClr>
                </a:solidFill>
                <a:latin typeface="Bobby Jones" panose="020B0604020202020204" charset="0"/>
              </a:rPr>
              <a:t>        Meet The Teachers </a:t>
            </a:r>
            <a:br>
              <a:rPr lang="en-GB" dirty="0">
                <a:solidFill>
                  <a:schemeClr val="accent2">
                    <a:lumMod val="60000"/>
                    <a:lumOff val="40000"/>
                  </a:schemeClr>
                </a:solidFill>
              </a:rPr>
            </a:br>
            <a:endParaRPr lang="en-GB" dirty="0">
              <a:solidFill>
                <a:schemeClr val="accent2">
                  <a:lumMod val="60000"/>
                  <a:lumOff val="40000"/>
                </a:schemeClr>
              </a:solidFill>
            </a:endParaRPr>
          </a:p>
        </p:txBody>
      </p:sp>
      <p:sp>
        <p:nvSpPr>
          <p:cNvPr id="10243" name="Rectangle 80">
            <a:extLst>
              <a:ext uri="{FF2B5EF4-FFF2-40B4-BE49-F238E27FC236}">
                <a16:creationId xmlns:a16="http://schemas.microsoft.com/office/drawing/2014/main" id="{7CBE47EB-E5B6-4CA5-BCFB-B0A332F2D803}"/>
              </a:ext>
            </a:extLst>
          </p:cNvPr>
          <p:cNvSpPr>
            <a:spLocks noGrp="1" noChangeArrowheads="1"/>
          </p:cNvSpPr>
          <p:nvPr>
            <p:ph type="body" sz="half" idx="1"/>
          </p:nvPr>
        </p:nvSpPr>
        <p:spPr>
          <a:xfrm>
            <a:off x="3314700" y="2819400"/>
            <a:ext cx="11544300" cy="2628900"/>
          </a:xfrm>
        </p:spPr>
        <p:txBody>
          <a:bodyPr rtlCol="0">
            <a:normAutofit/>
          </a:bodyPr>
          <a:lstStyle/>
          <a:p>
            <a:pPr>
              <a:buFont typeface="Wingdings 3" charset="2"/>
              <a:buChar char=""/>
              <a:defRPr/>
            </a:pPr>
            <a:r>
              <a:rPr lang="en-GB" sz="6000" dirty="0">
                <a:solidFill>
                  <a:schemeClr val="accent2">
                    <a:lumMod val="60000"/>
                    <a:lumOff val="40000"/>
                  </a:schemeClr>
                </a:solidFill>
                <a:latin typeface="KG Primary Penmanship" panose="020B0604020202020204" charset="0"/>
              </a:rPr>
              <a:t> Class Teacher</a:t>
            </a:r>
          </a:p>
          <a:p>
            <a:pPr marL="0" indent="0">
              <a:buNone/>
              <a:defRPr/>
            </a:pPr>
            <a:r>
              <a:rPr lang="en-GB" sz="6000" dirty="0">
                <a:solidFill>
                  <a:schemeClr val="tx1">
                    <a:lumMod val="75000"/>
                    <a:lumOff val="25000"/>
                  </a:schemeClr>
                </a:solidFill>
                <a:latin typeface="KG Primary Penmanship" panose="020B0604020202020204" charset="0"/>
              </a:rPr>
              <a:t>Mrs </a:t>
            </a:r>
            <a:r>
              <a:rPr lang="en-GB" sz="6000" dirty="0" err="1">
                <a:solidFill>
                  <a:schemeClr val="tx1">
                    <a:lumMod val="75000"/>
                    <a:lumOff val="25000"/>
                  </a:schemeClr>
                </a:solidFill>
                <a:latin typeface="KG Primary Penmanship" panose="020B0604020202020204" charset="0"/>
              </a:rPr>
              <a:t>Billingham</a:t>
            </a:r>
            <a:endParaRPr lang="en-GB" sz="6000" dirty="0">
              <a:solidFill>
                <a:schemeClr val="tx1">
                  <a:lumMod val="75000"/>
                  <a:lumOff val="25000"/>
                </a:schemeClr>
              </a:solidFill>
              <a:latin typeface="KG Primary Penmanship"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3314700" y="5691188"/>
            <a:ext cx="11544300" cy="2628900"/>
          </a:xfrm>
        </p:spPr>
        <p:txBody>
          <a:bodyPr rtlCol="0">
            <a:normAutofit/>
          </a:bodyPr>
          <a:lstStyle/>
          <a:p>
            <a:pPr>
              <a:buFont typeface="Wingdings 3" charset="2"/>
              <a:buChar char=""/>
              <a:defRPr/>
            </a:pPr>
            <a:r>
              <a:rPr lang="en-GB" sz="6600" dirty="0">
                <a:solidFill>
                  <a:schemeClr val="accent2">
                    <a:lumMod val="60000"/>
                    <a:lumOff val="40000"/>
                  </a:schemeClr>
                </a:solidFill>
                <a:latin typeface="KG Primary Penmanship" panose="020B0604020202020204" charset="0"/>
              </a:rPr>
              <a:t> Higher Level Teaching Assistant</a:t>
            </a:r>
          </a:p>
          <a:p>
            <a:pPr marL="0" indent="0">
              <a:buNone/>
              <a:defRPr/>
            </a:pPr>
            <a:r>
              <a:rPr lang="en-GB" sz="6600" dirty="0">
                <a:solidFill>
                  <a:schemeClr val="tx1">
                    <a:lumMod val="75000"/>
                    <a:lumOff val="25000"/>
                  </a:schemeClr>
                </a:solidFill>
                <a:latin typeface="KG Primary Penmanship" panose="020B0604020202020204" charset="0"/>
              </a:rPr>
              <a:t>Mrs </a:t>
            </a:r>
            <a:r>
              <a:rPr lang="en-GB" sz="6600" dirty="0" err="1">
                <a:solidFill>
                  <a:schemeClr val="tx1">
                    <a:lumMod val="75000"/>
                    <a:lumOff val="25000"/>
                  </a:schemeClr>
                </a:solidFill>
                <a:latin typeface="KG Primary Penmanship" panose="020B0604020202020204" charset="0"/>
              </a:rPr>
              <a:t>Huntbach</a:t>
            </a:r>
            <a:endParaRPr lang="en-GB" sz="660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14880826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E2EE58B-2CC5-4CCC-82B2-4D0B9564E13C}"/>
              </a:ext>
            </a:extLst>
          </p:cNvPr>
          <p:cNvSpPr>
            <a:spLocks noGrp="1"/>
          </p:cNvSpPr>
          <p:nvPr>
            <p:ph type="title"/>
          </p:nvPr>
        </p:nvSpPr>
        <p:spPr>
          <a:xfrm>
            <a:off x="2867025" y="528638"/>
            <a:ext cx="12565857" cy="1714500"/>
          </a:xfrm>
          <a:noFill/>
        </p:spPr>
        <p:txBody>
          <a:bodyPr>
            <a:normAutofit/>
          </a:bodyPr>
          <a:lstStyle/>
          <a:p>
            <a:pPr eaLnBrk="1" hangingPunct="1">
              <a:defRPr/>
            </a:pPr>
            <a:r>
              <a:rPr lang="en-GB" altLang="en-US" sz="6600" dirty="0">
                <a:ln>
                  <a:noFill/>
                </a:ln>
                <a:latin typeface="Bobby Jones" panose="020B0604020202020204" charset="0"/>
              </a:rPr>
              <a:t>Fruit and water</a:t>
            </a:r>
          </a:p>
        </p:txBody>
      </p:sp>
      <p:sp>
        <p:nvSpPr>
          <p:cNvPr id="39939" name="Rectangle 3"/>
          <p:cNvSpPr txBox="1">
            <a:spLocks noChangeArrowheads="1"/>
          </p:cNvSpPr>
          <p:nvPr/>
        </p:nvSpPr>
        <p:spPr bwMode="auto">
          <a:xfrm>
            <a:off x="2867026" y="2243138"/>
            <a:ext cx="12465845" cy="6788945"/>
          </a:xfrm>
          <a:prstGeom prst="rect">
            <a:avLst/>
          </a:prstGeom>
          <a:noFill/>
          <a:ln>
            <a:noFill/>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lnSpc>
                <a:spcPct val="90000"/>
              </a:lnSpc>
              <a:spcAft>
                <a:spcPct val="0"/>
              </a:spcAft>
              <a:buClrTx/>
              <a:buSzTx/>
              <a:buFont typeface="Arial" panose="020B0604020202020204" pitchFamily="34" charset="0"/>
              <a:buNone/>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r>
              <a:rPr lang="en-GB" altLang="en-US" sz="4400" dirty="0">
                <a:solidFill>
                  <a:schemeClr val="tx1"/>
                </a:solidFill>
                <a:latin typeface="KG Primary Penmanship" panose="020B0604020202020204" charset="0"/>
              </a:rPr>
              <a:t>Children in Reception and Key Stage One (Years one and two) are provided with a piece of fruit each day.  </a:t>
            </a:r>
          </a:p>
          <a:p>
            <a:pPr algn="ctr" eaLnBrk="1" hangingPunct="1">
              <a:lnSpc>
                <a:spcPct val="90000"/>
              </a:lnSpc>
              <a:spcAft>
                <a:spcPct val="0"/>
              </a:spcAft>
              <a:buClrTx/>
              <a:buSzTx/>
              <a:buFont typeface="Arial" panose="020B0604020202020204" pitchFamily="34" charset="0"/>
              <a:buNone/>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r>
              <a:rPr lang="en-GB" altLang="en-US" sz="4400" dirty="0">
                <a:solidFill>
                  <a:schemeClr val="tx1"/>
                </a:solidFill>
                <a:latin typeface="KG Primary Penmanship" panose="020B0604020202020204" charset="0"/>
              </a:rPr>
              <a:t>Each child will also need to have an individual water bottle to access water throughout the day.  </a:t>
            </a:r>
          </a:p>
          <a:p>
            <a:pPr algn="ctr" eaLnBrk="1" hangingPunct="1">
              <a:lnSpc>
                <a:spcPct val="90000"/>
              </a:lnSpc>
              <a:spcAft>
                <a:spcPct val="0"/>
              </a:spcAft>
              <a:buClrTx/>
              <a:buSzTx/>
              <a:buFont typeface="Arial" panose="020B0604020202020204" pitchFamily="34" charset="0"/>
              <a:buNone/>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r>
              <a:rPr lang="en-GB" altLang="en-US" sz="4400" dirty="0">
                <a:solidFill>
                  <a:schemeClr val="tx1"/>
                </a:solidFill>
                <a:latin typeface="KG Primary Penmanship" panose="020B0604020202020204" charset="0"/>
              </a:rPr>
              <a:t>At Sound we promote healthy living, through exercise and diet. </a:t>
            </a:r>
          </a:p>
          <a:p>
            <a:pPr algn="ctr" eaLnBrk="1" hangingPunct="1">
              <a:lnSpc>
                <a:spcPct val="90000"/>
              </a:lnSpc>
              <a:spcAft>
                <a:spcPct val="0"/>
              </a:spcAft>
              <a:buClrTx/>
              <a:buSzTx/>
              <a:buFont typeface="Arial" panose="020B0604020202020204" pitchFamily="34" charset="0"/>
              <a:buNone/>
            </a:pPr>
            <a:endParaRPr lang="en-GB" altLang="en-US" sz="3600" dirty="0">
              <a:solidFill>
                <a:schemeClr val="tx1"/>
              </a:solidFill>
              <a:latin typeface="Comic Sans MS" panose="030F0702030302020204" pitchFamily="66" charset="0"/>
            </a:endParaRPr>
          </a:p>
          <a:p>
            <a:pPr algn="ctr" eaLnBrk="1" hangingPunct="1">
              <a:lnSpc>
                <a:spcPct val="90000"/>
              </a:lnSpc>
              <a:spcAft>
                <a:spcPct val="0"/>
              </a:spcAft>
              <a:buClrTx/>
              <a:buSzTx/>
              <a:buFont typeface="Arial" panose="020B0604020202020204" pitchFamily="34" charset="0"/>
              <a:buNone/>
            </a:pPr>
            <a:endParaRPr lang="en-GB" altLang="en-US" sz="3600" dirty="0">
              <a:solidFill>
                <a:schemeClr val="tx1"/>
              </a:solidFill>
              <a:latin typeface="Comic Sans MS" panose="030F0702030302020204" pitchFamily="66" charset="0"/>
            </a:endParaRPr>
          </a:p>
          <a:p>
            <a:pPr algn="ctr" eaLnBrk="1" hangingPunct="1">
              <a:lnSpc>
                <a:spcPct val="90000"/>
              </a:lnSpc>
              <a:spcAft>
                <a:spcPct val="0"/>
              </a:spcAft>
              <a:buClrTx/>
              <a:buSzTx/>
              <a:buFont typeface="Arial" panose="020B0604020202020204" pitchFamily="34" charset="0"/>
              <a:buNone/>
            </a:pPr>
            <a:endParaRPr lang="en-GB" altLang="en-US" sz="3600" dirty="0">
              <a:solidFill>
                <a:schemeClr val="tx1"/>
              </a:solidFill>
              <a:latin typeface="Comic Sans MS" panose="030F0702030302020204" pitchFamily="66" charset="0"/>
            </a:endParaRPr>
          </a:p>
          <a:p>
            <a:pPr algn="ctr" eaLnBrk="1" hangingPunct="1">
              <a:lnSpc>
                <a:spcPct val="90000"/>
              </a:lnSpc>
              <a:spcAft>
                <a:spcPct val="0"/>
              </a:spcAft>
              <a:buClrTx/>
              <a:buSzTx/>
              <a:buFont typeface="Arial" panose="020B0604020202020204" pitchFamily="34" charset="0"/>
              <a:buNone/>
            </a:pPr>
            <a:endParaRPr lang="en-GB" altLang="en-US" sz="4200" dirty="0">
              <a:solidFill>
                <a:schemeClr val="tx1"/>
              </a:solidFill>
              <a:latin typeface="KG Primary Penmanship" panose="020B0604020202020204" charset="0"/>
            </a:endParaRPr>
          </a:p>
        </p:txBody>
      </p:sp>
    </p:spTree>
    <p:extLst>
      <p:ext uri="{BB962C8B-B14F-4D97-AF65-F5344CB8AC3E}">
        <p14:creationId xmlns:p14="http://schemas.microsoft.com/office/powerpoint/2010/main" val="219243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3698082" y="521495"/>
            <a:ext cx="10306050" cy="1459706"/>
          </a:xfrm>
        </p:spPr>
        <p:txBody>
          <a:bodyPr>
            <a:normAutofit/>
          </a:bodyPr>
          <a:lstStyle/>
          <a:p>
            <a:pPr eaLnBrk="1" hangingPunct="1"/>
            <a:r>
              <a:rPr lang="en-GB" altLang="en-US" sz="8000" dirty="0">
                <a:latin typeface="Bobby Jones" panose="020B0604020202020204" charset="0"/>
              </a:rPr>
              <a:t>P.E.</a:t>
            </a:r>
            <a:r>
              <a:rPr lang="en-GB" altLang="en-US" sz="8000" dirty="0">
                <a:solidFill>
                  <a:schemeClr val="tx2"/>
                </a:solidFill>
                <a:latin typeface="Bobby Jones" panose="020B0604020202020204" charset="0"/>
              </a:rPr>
              <a:t> </a:t>
            </a:r>
          </a:p>
        </p:txBody>
      </p:sp>
      <p:sp>
        <p:nvSpPr>
          <p:cNvPr id="15363" name="Rectangle 3">
            <a:extLst>
              <a:ext uri="{FF2B5EF4-FFF2-40B4-BE49-F238E27FC236}">
                <a16:creationId xmlns:a16="http://schemas.microsoft.com/office/drawing/2014/main" id="{AE3830C8-B178-4917-9733-64BBE3F39EC0}"/>
              </a:ext>
            </a:extLst>
          </p:cNvPr>
          <p:cNvSpPr>
            <a:spLocks noGrp="1" noChangeArrowheads="1"/>
          </p:cNvSpPr>
          <p:nvPr>
            <p:ph idx="4294967295"/>
          </p:nvPr>
        </p:nvSpPr>
        <p:spPr>
          <a:xfrm>
            <a:off x="3138488" y="2119313"/>
            <a:ext cx="12239625" cy="5765007"/>
          </a:xfrm>
          <a:noFill/>
        </p:spPr>
        <p:txBody>
          <a:bodyPr rtlCol="0">
            <a:normAutofit/>
          </a:bodyPr>
          <a:lstStyle/>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P.E Kit</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Black shorts/leggings</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Navy T Shirt</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School hoodie or school jumper/cardigan(woolly hats are useful in the winter months!)</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Trainers (Velcro helps with independence) </a:t>
            </a:r>
          </a:p>
          <a:p>
            <a:pPr>
              <a:lnSpc>
                <a:spcPct val="80000"/>
              </a:lnSpc>
              <a:buFont typeface="Wingdings 3" charset="2"/>
              <a:buChar char=""/>
              <a:defRPr/>
            </a:pPr>
            <a:r>
              <a:rPr lang="en-GB" sz="6600" b="1" dirty="0">
                <a:solidFill>
                  <a:schemeClr val="accent2">
                    <a:lumMod val="60000"/>
                    <a:lumOff val="40000"/>
                  </a:schemeClr>
                </a:solidFill>
                <a:latin typeface="KG Primary Penmanship" panose="020B0604020202020204" charset="0"/>
              </a:rPr>
              <a:t>Please put your child’s name in every item!</a:t>
            </a:r>
          </a:p>
          <a:p>
            <a:pPr>
              <a:lnSpc>
                <a:spcPct val="80000"/>
              </a:lnSpc>
              <a:buFont typeface="Wingdings 3" charset="2"/>
              <a:buChar char=""/>
              <a:defRPr/>
            </a:pPr>
            <a:endParaRPr lang="en-GB" sz="4400" dirty="0">
              <a:solidFill>
                <a:schemeClr val="tx2"/>
              </a:solidFill>
              <a:latin typeface="KG Primary Penmanship" panose="020B0604020202020204" charset="0"/>
            </a:endParaRPr>
          </a:p>
        </p:txBody>
      </p:sp>
      <p:sp>
        <p:nvSpPr>
          <p:cNvPr id="40964" name="Rectangle 4"/>
          <p:cNvSpPr>
            <a:spLocks noChangeArrowheads="1"/>
          </p:cNvSpPr>
          <p:nvPr/>
        </p:nvSpPr>
        <p:spPr bwMode="auto">
          <a:xfrm>
            <a:off x="5460207" y="7884320"/>
            <a:ext cx="75223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en-US" sz="3600" dirty="0">
                <a:solidFill>
                  <a:schemeClr val="tx1"/>
                </a:solidFill>
                <a:latin typeface="KG Primary Penmanship" panose="020B0604020202020204" charset="0"/>
              </a:rPr>
              <a:t>Please remove children’s jewellery </a:t>
            </a:r>
          </a:p>
          <a:p>
            <a:pPr algn="ctr" eaLnBrk="1" hangingPunct="1">
              <a:spcBef>
                <a:spcPct val="0"/>
              </a:spcBef>
              <a:spcAft>
                <a:spcPct val="0"/>
              </a:spcAft>
              <a:buClrTx/>
              <a:buSzTx/>
              <a:buFontTx/>
              <a:buNone/>
            </a:pPr>
            <a:r>
              <a:rPr lang="en-GB" altLang="en-US" sz="3600" dirty="0">
                <a:solidFill>
                  <a:schemeClr val="tx1"/>
                </a:solidFill>
                <a:latin typeface="KG Primary Penmanship" panose="020B0604020202020204" charset="0"/>
              </a:rPr>
              <a:t>before coming to school on these days</a:t>
            </a:r>
            <a:r>
              <a:rPr lang="en-GB" altLang="en-US" sz="3600" dirty="0">
                <a:solidFill>
                  <a:schemeClr val="tx2"/>
                </a:solidFill>
                <a:latin typeface="KG Primary Penmanship" panose="020B0604020202020204" charset="0"/>
              </a:rPr>
              <a:t>.</a:t>
            </a:r>
          </a:p>
        </p:txBody>
      </p:sp>
    </p:spTree>
    <p:extLst>
      <p:ext uri="{BB962C8B-B14F-4D97-AF65-F5344CB8AC3E}">
        <p14:creationId xmlns:p14="http://schemas.microsoft.com/office/powerpoint/2010/main" val="41568543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228600" y="-342900"/>
            <a:ext cx="19955561" cy="13860044"/>
          </a:xfrm>
          <a:custGeom>
            <a:avLst/>
            <a:gdLst/>
            <a:ahLst/>
            <a:cxnLst/>
            <a:rect l="l" t="t" r="r" b="b"/>
            <a:pathLst>
              <a:path w="19955561" h="13860044">
                <a:moveTo>
                  <a:pt x="0" y="0"/>
                </a:moveTo>
                <a:lnTo>
                  <a:pt x="19955561" y="0"/>
                </a:lnTo>
                <a:lnTo>
                  <a:pt x="19955561" y="13860044"/>
                </a:lnTo>
                <a:lnTo>
                  <a:pt x="0" y="13860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1986" name="Rectangle 2"/>
          <p:cNvSpPr>
            <a:spLocks noGrp="1"/>
          </p:cNvSpPr>
          <p:nvPr>
            <p:ph type="title" idx="4294967295"/>
          </p:nvPr>
        </p:nvSpPr>
        <p:spPr>
          <a:xfrm>
            <a:off x="3990975" y="609600"/>
            <a:ext cx="10306050" cy="1459707"/>
          </a:xfrm>
        </p:spPr>
        <p:txBody>
          <a:bodyPr>
            <a:normAutofit/>
          </a:bodyPr>
          <a:lstStyle/>
          <a:p>
            <a:pPr eaLnBrk="1" hangingPunct="1"/>
            <a:r>
              <a:rPr lang="en-GB" altLang="en-US" sz="8000" dirty="0">
                <a:latin typeface="Bobby Jones" panose="020B0604020202020204" charset="0"/>
              </a:rPr>
              <a:t>Year 6 buddy</a:t>
            </a:r>
            <a:r>
              <a:rPr lang="en-GB" altLang="en-US" sz="8000" dirty="0">
                <a:solidFill>
                  <a:schemeClr val="tx2"/>
                </a:solidFill>
                <a:latin typeface="Bobby Jones" panose="020B0604020202020204" charset="0"/>
              </a:rPr>
              <a:t> </a:t>
            </a:r>
          </a:p>
        </p:txBody>
      </p:sp>
      <p:sp>
        <p:nvSpPr>
          <p:cNvPr id="15363" name="Rectangle 3">
            <a:extLst>
              <a:ext uri="{FF2B5EF4-FFF2-40B4-BE49-F238E27FC236}">
                <a16:creationId xmlns:a16="http://schemas.microsoft.com/office/drawing/2014/main" id="{AE3830C8-B178-4917-9733-64BBE3F39EC0}"/>
              </a:ext>
            </a:extLst>
          </p:cNvPr>
          <p:cNvSpPr>
            <a:spLocks noGrp="1" noChangeArrowheads="1"/>
          </p:cNvSpPr>
          <p:nvPr>
            <p:ph idx="4294967295"/>
          </p:nvPr>
        </p:nvSpPr>
        <p:spPr>
          <a:xfrm>
            <a:off x="762000" y="2552700"/>
            <a:ext cx="17526000" cy="5536406"/>
          </a:xfrm>
          <a:noFill/>
        </p:spPr>
        <p:txBody>
          <a:bodyPr rtlCol="0">
            <a:normAutofit/>
          </a:bodyPr>
          <a:lstStyle/>
          <a:p>
            <a:pPr marL="0" indent="0">
              <a:lnSpc>
                <a:spcPct val="80000"/>
              </a:lnSpc>
              <a:buNone/>
              <a:defRPr/>
            </a:pPr>
            <a:endParaRPr lang="en-GB" dirty="0">
              <a:solidFill>
                <a:schemeClr val="accent2">
                  <a:lumMod val="60000"/>
                  <a:lumOff val="40000"/>
                </a:schemeClr>
              </a:solidFill>
              <a:latin typeface="KG Primary Penmanship" panose="020B0604020202020204" charset="0"/>
            </a:endParaRPr>
          </a:p>
          <a:p>
            <a:pPr marL="0" indent="0" algn="ctr">
              <a:lnSpc>
                <a:spcPct val="80000"/>
              </a:lnSpc>
              <a:buNone/>
              <a:defRPr/>
            </a:pPr>
            <a:r>
              <a:rPr lang="en-GB" sz="6000" dirty="0">
                <a:solidFill>
                  <a:schemeClr val="accent2">
                    <a:lumMod val="60000"/>
                    <a:lumOff val="40000"/>
                  </a:schemeClr>
                </a:solidFill>
                <a:latin typeface="KG Primary Penmanship" panose="020B0604020202020204" charset="0"/>
              </a:rPr>
              <a:t>We will pair your child with a Year 6 buddy as another form of pastoral care. It is a wonderful system and the Year 6 children assist during play and lunch times as well as through some learning times (e.g. listening to the Reception children read).</a:t>
            </a:r>
          </a:p>
          <a:p>
            <a:pPr>
              <a:lnSpc>
                <a:spcPct val="80000"/>
              </a:lnSpc>
              <a:buFont typeface="Wingdings 3" charset="2"/>
              <a:buChar char=""/>
              <a:defRPr/>
            </a:pPr>
            <a:endParaRPr lang="en-GB" sz="6000" b="1" dirty="0">
              <a:solidFill>
                <a:schemeClr val="accent2">
                  <a:lumMod val="60000"/>
                  <a:lumOff val="40000"/>
                </a:schemeClr>
              </a:solidFill>
            </a:endParaRPr>
          </a:p>
          <a:p>
            <a:pPr marL="0" indent="0">
              <a:lnSpc>
                <a:spcPct val="80000"/>
              </a:lnSpc>
              <a:buNone/>
              <a:defRPr/>
            </a:pPr>
            <a:endParaRPr lang="en-GB" dirty="0">
              <a:solidFill>
                <a:schemeClr val="tx2"/>
              </a:solidFill>
            </a:endParaRPr>
          </a:p>
        </p:txBody>
      </p:sp>
    </p:spTree>
    <p:extLst>
      <p:ext uri="{BB962C8B-B14F-4D97-AF65-F5344CB8AC3E}">
        <p14:creationId xmlns:p14="http://schemas.microsoft.com/office/powerpoint/2010/main" val="42574440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302" y="-667610"/>
            <a:ext cx="19955561" cy="13860044"/>
          </a:xfrm>
          <a:custGeom>
            <a:avLst/>
            <a:gdLst/>
            <a:ahLst/>
            <a:cxnLst/>
            <a:rect l="l" t="t" r="r" b="b"/>
            <a:pathLst>
              <a:path w="19955561" h="13860044">
                <a:moveTo>
                  <a:pt x="0" y="0"/>
                </a:moveTo>
                <a:lnTo>
                  <a:pt x="19955561" y="0"/>
                </a:lnTo>
                <a:lnTo>
                  <a:pt x="19955561" y="13860044"/>
                </a:lnTo>
                <a:lnTo>
                  <a:pt x="0" y="13860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p:cNvSpPr/>
          <p:nvPr/>
        </p:nvSpPr>
        <p:spPr>
          <a:xfrm>
            <a:off x="1238368" y="5802164"/>
            <a:ext cx="6811262" cy="3757072"/>
          </a:xfrm>
          <a:custGeom>
            <a:avLst/>
            <a:gdLst/>
            <a:ahLst/>
            <a:cxnLst/>
            <a:rect l="l" t="t" r="r" b="b"/>
            <a:pathLst>
              <a:path w="6811262" h="3757072">
                <a:moveTo>
                  <a:pt x="0" y="0"/>
                </a:moveTo>
                <a:lnTo>
                  <a:pt x="6811262" y="0"/>
                </a:lnTo>
                <a:lnTo>
                  <a:pt x="6811262" y="3757072"/>
                </a:lnTo>
                <a:lnTo>
                  <a:pt x="0" y="3757072"/>
                </a:lnTo>
                <a:lnTo>
                  <a:pt x="0" y="0"/>
                </a:lnTo>
                <a:close/>
              </a:path>
            </a:pathLst>
          </a:custGeom>
          <a:blipFill>
            <a:blip r:embed="rId4"/>
            <a:stretch>
              <a:fillRect/>
            </a:stretch>
          </a:blipFill>
        </p:spPr>
        <p:txBody>
          <a:bodyPr/>
          <a:lstStyle/>
          <a:p>
            <a:endParaRPr lang="en-GB" dirty="0"/>
          </a:p>
        </p:txBody>
      </p:sp>
      <p:sp>
        <p:nvSpPr>
          <p:cNvPr id="4" name="Freeform 4"/>
          <p:cNvSpPr/>
          <p:nvPr/>
        </p:nvSpPr>
        <p:spPr>
          <a:xfrm>
            <a:off x="10556451" y="5802164"/>
            <a:ext cx="7089727" cy="3691921"/>
          </a:xfrm>
          <a:custGeom>
            <a:avLst/>
            <a:gdLst/>
            <a:ahLst/>
            <a:cxnLst/>
            <a:rect l="l" t="t" r="r" b="b"/>
            <a:pathLst>
              <a:path w="7089727" h="3691921">
                <a:moveTo>
                  <a:pt x="0" y="0"/>
                </a:moveTo>
                <a:lnTo>
                  <a:pt x="7089727" y="0"/>
                </a:lnTo>
                <a:lnTo>
                  <a:pt x="7089727" y="3691921"/>
                </a:lnTo>
                <a:lnTo>
                  <a:pt x="0" y="3691921"/>
                </a:lnTo>
                <a:lnTo>
                  <a:pt x="0" y="0"/>
                </a:lnTo>
                <a:close/>
              </a:path>
            </a:pathLst>
          </a:custGeom>
          <a:blipFill>
            <a:blip r:embed="rId5"/>
            <a:stretch>
              <a:fillRect/>
            </a:stretch>
          </a:blipFill>
        </p:spPr>
        <p:txBody>
          <a:bodyPr/>
          <a:lstStyle/>
          <a:p>
            <a:endParaRPr lang="en-GB" dirty="0"/>
          </a:p>
        </p:txBody>
      </p:sp>
      <p:sp>
        <p:nvSpPr>
          <p:cNvPr id="5" name="TextBox 5"/>
          <p:cNvSpPr txBox="1"/>
          <p:nvPr/>
        </p:nvSpPr>
        <p:spPr>
          <a:xfrm>
            <a:off x="1028700" y="114611"/>
            <a:ext cx="16230600" cy="1628152"/>
          </a:xfrm>
          <a:prstGeom prst="rect">
            <a:avLst/>
          </a:prstGeom>
        </p:spPr>
        <p:txBody>
          <a:bodyPr lIns="0" tIns="0" rIns="0" bIns="0" rtlCol="0" anchor="t">
            <a:spAutoFit/>
          </a:bodyPr>
          <a:lstStyle/>
          <a:p>
            <a:pPr algn="ctr">
              <a:lnSpc>
                <a:spcPts val="13159"/>
              </a:lnSpc>
            </a:pPr>
            <a:r>
              <a:rPr lang="en-US" sz="9399" dirty="0">
                <a:solidFill>
                  <a:srgbClr val="D66A69"/>
                </a:solidFill>
                <a:latin typeface="Bobby Jones"/>
              </a:rPr>
              <a:t>Class Dojo</a:t>
            </a:r>
          </a:p>
        </p:txBody>
      </p:sp>
      <p:sp>
        <p:nvSpPr>
          <p:cNvPr id="6" name="TextBox 6"/>
          <p:cNvSpPr txBox="1"/>
          <p:nvPr/>
        </p:nvSpPr>
        <p:spPr>
          <a:xfrm>
            <a:off x="745446" y="1940382"/>
            <a:ext cx="16797107" cy="3049361"/>
          </a:xfrm>
          <a:prstGeom prst="rect">
            <a:avLst/>
          </a:prstGeom>
        </p:spPr>
        <p:txBody>
          <a:bodyPr lIns="0" tIns="0" rIns="0" bIns="0" rtlCol="0" anchor="t">
            <a:spAutoFit/>
          </a:bodyPr>
          <a:lstStyle/>
          <a:p>
            <a:pPr algn="ctr">
              <a:lnSpc>
                <a:spcPts val="5965"/>
              </a:lnSpc>
            </a:pPr>
            <a:r>
              <a:rPr lang="en-US" sz="4261" dirty="0">
                <a:solidFill>
                  <a:srgbClr val="333333"/>
                </a:solidFill>
                <a:latin typeface="KG Primary Penmanship"/>
              </a:rPr>
              <a:t>We are excited to be using Class Dojo in EYFS, KS1 and KS2. This is a school/home communication app that can be used to share work, information, and achievements! You will be able to see what we get up to in school and any team points your child has earnt. I will go into more detail at the end of the meeting.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a:xfrm>
            <a:off x="3595688" y="614363"/>
            <a:ext cx="11125200" cy="1564482"/>
          </a:xfrm>
        </p:spPr>
        <p:txBody>
          <a:bodyPr>
            <a:normAutofit/>
          </a:bodyPr>
          <a:lstStyle/>
          <a:p>
            <a:pPr eaLnBrk="1" hangingPunct="1"/>
            <a:r>
              <a:rPr lang="en-GB" altLang="en-US" sz="6600" dirty="0">
                <a:ln>
                  <a:noFill/>
                </a:ln>
                <a:latin typeface="Bobby Jones" panose="020B0604020202020204" charset="0"/>
              </a:rPr>
              <a:t>Our doors are always open.</a:t>
            </a:r>
          </a:p>
        </p:txBody>
      </p:sp>
      <p:sp>
        <p:nvSpPr>
          <p:cNvPr id="24579" name="Rectangle 3">
            <a:extLst>
              <a:ext uri="{FF2B5EF4-FFF2-40B4-BE49-F238E27FC236}">
                <a16:creationId xmlns:a16="http://schemas.microsoft.com/office/drawing/2014/main" id="{A1A38E6C-FD6A-4B82-977C-83722471F673}"/>
              </a:ext>
            </a:extLst>
          </p:cNvPr>
          <p:cNvSpPr>
            <a:spLocks noGrp="1" noChangeArrowheads="1"/>
          </p:cNvSpPr>
          <p:nvPr>
            <p:ph idx="4294967295"/>
          </p:nvPr>
        </p:nvSpPr>
        <p:spPr>
          <a:xfrm>
            <a:off x="1219200" y="2933700"/>
            <a:ext cx="14816137" cy="6550821"/>
          </a:xfrm>
          <a:noFill/>
        </p:spPr>
        <p:txBody>
          <a:bodyPr rtlCol="0">
            <a:normAutofit fontScale="25000" lnSpcReduction="20000"/>
          </a:bodyPr>
          <a:lstStyle/>
          <a:p>
            <a:pPr>
              <a:buFont typeface="Wingdings 3" charset="2"/>
              <a:buChar char=""/>
              <a:defRPr/>
            </a:pPr>
            <a:r>
              <a:rPr lang="en-GB" sz="21600" dirty="0">
                <a:solidFill>
                  <a:schemeClr val="tx1">
                    <a:lumMod val="75000"/>
                    <a:lumOff val="25000"/>
                  </a:schemeClr>
                </a:solidFill>
                <a:latin typeface="KG Primary Penmanship" panose="020B0604020202020204" charset="0"/>
              </a:rPr>
              <a:t>Come and see us or use the planners to write and tell us about anything you are concerned about.</a:t>
            </a:r>
          </a:p>
          <a:p>
            <a:pPr>
              <a:buFont typeface="Wingdings 3" charset="2"/>
              <a:buChar char=""/>
              <a:defRPr/>
            </a:pPr>
            <a:r>
              <a:rPr lang="en-GB" sz="21600" dirty="0">
                <a:solidFill>
                  <a:schemeClr val="tx1">
                    <a:lumMod val="75000"/>
                    <a:lumOff val="25000"/>
                  </a:schemeClr>
                </a:solidFill>
                <a:latin typeface="KG Primary Penmanship" panose="020B0604020202020204" charset="0"/>
              </a:rPr>
              <a:t>Tell us </a:t>
            </a:r>
            <a:r>
              <a:rPr lang="en-GB" sz="21600" b="1" dirty="0">
                <a:solidFill>
                  <a:schemeClr val="tx1">
                    <a:lumMod val="75000"/>
                    <a:lumOff val="25000"/>
                  </a:schemeClr>
                </a:solidFill>
                <a:latin typeface="KG Primary Penmanship" panose="020B0604020202020204" charset="0"/>
              </a:rPr>
              <a:t>before</a:t>
            </a:r>
            <a:r>
              <a:rPr lang="en-GB" sz="21600" dirty="0">
                <a:solidFill>
                  <a:schemeClr val="tx1">
                    <a:lumMod val="75000"/>
                    <a:lumOff val="25000"/>
                  </a:schemeClr>
                </a:solidFill>
                <a:latin typeface="KG Primary Penmanship" panose="020B0604020202020204" charset="0"/>
              </a:rPr>
              <a:t> it becomes a bigger issue.</a:t>
            </a:r>
          </a:p>
          <a:p>
            <a:pPr>
              <a:buFont typeface="Wingdings 3" charset="2"/>
              <a:buChar char=""/>
              <a:defRPr/>
            </a:pPr>
            <a:r>
              <a:rPr lang="en-GB" sz="21600" dirty="0">
                <a:solidFill>
                  <a:schemeClr val="tx1">
                    <a:lumMod val="75000"/>
                    <a:lumOff val="25000"/>
                  </a:schemeClr>
                </a:solidFill>
                <a:latin typeface="KG Primary Penmanship" panose="020B0604020202020204" charset="0"/>
              </a:rPr>
              <a:t>Tell us the good things as well!</a:t>
            </a:r>
          </a:p>
          <a:p>
            <a:pPr>
              <a:buFont typeface="Wingdings 3" charset="2"/>
              <a:buChar char=""/>
              <a:defRPr/>
            </a:pPr>
            <a:r>
              <a:rPr lang="en-GB" sz="21600" b="1" dirty="0">
                <a:solidFill>
                  <a:schemeClr val="tx1">
                    <a:lumMod val="75000"/>
                    <a:lumOff val="25000"/>
                  </a:schemeClr>
                </a:solidFill>
                <a:latin typeface="KG Primary Penmanship" panose="020B0604020202020204" charset="0"/>
              </a:rPr>
              <a:t>Together</a:t>
            </a:r>
            <a:r>
              <a:rPr lang="en-GB" sz="21600" dirty="0">
                <a:solidFill>
                  <a:schemeClr val="tx1">
                    <a:lumMod val="75000"/>
                    <a:lumOff val="25000"/>
                  </a:schemeClr>
                </a:solidFill>
                <a:latin typeface="KG Primary Penmanship" panose="020B0604020202020204" charset="0"/>
              </a:rPr>
              <a:t> we can support your child on their exciting journey.</a:t>
            </a:r>
          </a:p>
          <a:p>
            <a:pPr>
              <a:buFont typeface="Wingdings 3" charset="2"/>
              <a:buChar char=""/>
              <a:defRPr/>
            </a:pPr>
            <a:endParaRPr lang="en-GB" sz="14400"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marL="0" indent="0">
              <a:buNone/>
              <a:defRPr/>
            </a:pPr>
            <a:r>
              <a:rPr lang="en-GB" dirty="0">
                <a:solidFill>
                  <a:schemeClr val="tx1">
                    <a:lumMod val="75000"/>
                    <a:lumOff val="25000"/>
                  </a:schemeClr>
                </a:solidFill>
              </a:rPr>
              <a:t>                                                       </a:t>
            </a: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a:buNone/>
              <a:defRPr/>
            </a:pPr>
            <a:r>
              <a:rPr lang="en-GB" dirty="0">
                <a:solidFill>
                  <a:schemeClr val="tx1">
                    <a:lumMod val="75000"/>
                    <a:lumOff val="25000"/>
                  </a:schemeClr>
                </a:solidFill>
              </a:rPr>
              <a:t>                               </a:t>
            </a:r>
          </a:p>
          <a:p>
            <a:pPr>
              <a:buNone/>
              <a:defRPr/>
            </a:pPr>
            <a:endParaRPr lang="en-GB" b="1" dirty="0">
              <a:solidFill>
                <a:schemeClr val="tx1">
                  <a:lumMod val="75000"/>
                  <a:lumOff val="25000"/>
                </a:schemeClr>
              </a:solidFill>
            </a:endParaRPr>
          </a:p>
          <a:p>
            <a:pPr>
              <a:buNone/>
              <a:defRPr/>
            </a:pPr>
            <a:r>
              <a:rPr lang="en-GB" b="1" dirty="0">
                <a:solidFill>
                  <a:schemeClr val="tx1">
                    <a:lumMod val="75000"/>
                    <a:lumOff val="25000"/>
                  </a:schemeClr>
                </a:solidFill>
              </a:rPr>
              <a:t>                              </a:t>
            </a:r>
            <a:endParaRPr lang="en-GB" dirty="0">
              <a:solidFill>
                <a:schemeClr val="tx1">
                  <a:lumMod val="75000"/>
                  <a:lumOff val="25000"/>
                </a:schemeClr>
              </a:solidFill>
            </a:endParaRPr>
          </a:p>
        </p:txBody>
      </p:sp>
    </p:spTree>
    <p:extLst>
      <p:ext uri="{BB962C8B-B14F-4D97-AF65-F5344CB8AC3E}">
        <p14:creationId xmlns:p14="http://schemas.microsoft.com/office/powerpoint/2010/main" val="7363923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C21DC8-DBD6-4747-8BBC-195EABC4709B}"/>
              </a:ext>
            </a:extLst>
          </p:cNvPr>
          <p:cNvSpPr>
            <a:spLocks noGrp="1"/>
          </p:cNvSpPr>
          <p:nvPr>
            <p:ph type="title"/>
          </p:nvPr>
        </p:nvSpPr>
        <p:spPr>
          <a:xfrm>
            <a:off x="2986054" y="165476"/>
            <a:ext cx="12192569" cy="1988345"/>
          </a:xfrm>
        </p:spPr>
        <p:txBody>
          <a:bodyPr/>
          <a:lstStyle/>
          <a:p>
            <a:pPr algn="ctr"/>
            <a:r>
              <a:rPr lang="en-US" b="1" u="sng" dirty="0"/>
              <a:t>Home - School Communication</a:t>
            </a:r>
          </a:p>
        </p:txBody>
      </p:sp>
      <p:sp>
        <p:nvSpPr>
          <p:cNvPr id="5" name="TextBox 4">
            <a:extLst>
              <a:ext uri="{FF2B5EF4-FFF2-40B4-BE49-F238E27FC236}">
                <a16:creationId xmlns:a16="http://schemas.microsoft.com/office/drawing/2014/main" id="{36B07FBD-B253-4969-92CA-D3B8CC078D9F}"/>
              </a:ext>
            </a:extLst>
          </p:cNvPr>
          <p:cNvSpPr txBox="1"/>
          <p:nvPr/>
        </p:nvSpPr>
        <p:spPr>
          <a:xfrm>
            <a:off x="2501063" y="2575760"/>
            <a:ext cx="13162548" cy="5816977"/>
          </a:xfrm>
          <a:prstGeom prst="rect">
            <a:avLst/>
          </a:prstGeom>
          <a:noFill/>
        </p:spPr>
        <p:txBody>
          <a:bodyPr wrap="square" rtlCol="0">
            <a:spAutoFit/>
          </a:bodyPr>
          <a:lstStyle/>
          <a:p>
            <a:r>
              <a:rPr lang="en-US" sz="2100" dirty="0"/>
              <a:t>It is really important that as a school we keep strong communications between home and school. You can use the methods below to share information with staff at Sound. </a:t>
            </a:r>
          </a:p>
          <a:p>
            <a:endParaRPr lang="en-US" sz="2100" dirty="0"/>
          </a:p>
          <a:p>
            <a:pPr marL="428625" indent="-428625">
              <a:buFont typeface="Wingdings" pitchFamily="2" charset="2"/>
              <a:buChar char="Ø"/>
            </a:pPr>
            <a:r>
              <a:rPr lang="en-US" sz="2100" dirty="0"/>
              <a:t>Use the children’s diaries/planners to record reading through the week. </a:t>
            </a:r>
          </a:p>
          <a:p>
            <a:pPr marL="428625" indent="-428625">
              <a:buFont typeface="Wingdings" pitchFamily="2" charset="2"/>
              <a:buChar char="Ø"/>
            </a:pPr>
            <a:r>
              <a:rPr lang="en-US" sz="2100" dirty="0"/>
              <a:t>If you wish to speak directly to a member of staff (and it is something you would rather not share in the planner or SHOULD NOT BE SHARED ON CLASS DOJO) either ring the school office  (01270780270)  to arrange a meeting or email </a:t>
            </a:r>
            <a:r>
              <a:rPr lang="en-US" sz="2100" dirty="0">
                <a:hlinkClick r:id="rId2"/>
              </a:rPr>
              <a:t>admin@sound.cheshire.sch.uk</a:t>
            </a:r>
            <a:r>
              <a:rPr lang="en-US" sz="2100" dirty="0"/>
              <a:t> . They will then get back to you as soon as possible. Please add for the attention of (add teacher/staff member it is for)</a:t>
            </a:r>
          </a:p>
          <a:p>
            <a:pPr marL="428625" indent="-428625">
              <a:buFont typeface="Wingdings" pitchFamily="2" charset="2"/>
              <a:buChar char="Ø"/>
            </a:pPr>
            <a:r>
              <a:rPr lang="en-US" sz="2100" dirty="0"/>
              <a:t>All communications should first and foremost go through to the class teacher, unless it is something which is needed to be directed to the Deputy, Headteacher. </a:t>
            </a:r>
          </a:p>
          <a:p>
            <a:pPr marL="428625" indent="-428625">
              <a:buFont typeface="Wingdings" pitchFamily="2" charset="2"/>
              <a:buChar char="Ø"/>
            </a:pPr>
            <a:r>
              <a:rPr lang="en-US" sz="2100" dirty="0"/>
              <a:t>We will be keeping you regularly updated through the website, Facebook, Class Dojo and newsletter about what your child is doing in class. </a:t>
            </a:r>
          </a:p>
          <a:p>
            <a:pPr marL="428625" indent="-428625">
              <a:buFont typeface="Wingdings" pitchFamily="2" charset="2"/>
              <a:buChar char="Ø"/>
            </a:pPr>
            <a:r>
              <a:rPr lang="en-US" sz="2100" dirty="0"/>
              <a:t>Reminders, or other general information will go through our teachers2parentsapp and Class Dojo.  We will be keeping both running as we trial its use for the whole school. Microsoft Teams will be used for Virtual Parent Meetings.</a:t>
            </a:r>
          </a:p>
          <a:p>
            <a:r>
              <a:rPr lang="en-US" sz="2850" dirty="0"/>
              <a:t> </a:t>
            </a:r>
          </a:p>
          <a:p>
            <a:pPr algn="ctr"/>
            <a:r>
              <a:rPr lang="en-US" sz="2850" dirty="0">
                <a:hlinkClick r:id="rId3"/>
              </a:rPr>
              <a:t>https://soundprimary.co.uk</a:t>
            </a:r>
            <a:r>
              <a:rPr lang="en-US" sz="2850" dirty="0"/>
              <a:t>  </a:t>
            </a:r>
          </a:p>
        </p:txBody>
      </p:sp>
      <p:pic>
        <p:nvPicPr>
          <p:cNvPr id="6" name="Picture 5">
            <a:extLst>
              <a:ext uri="{FF2B5EF4-FFF2-40B4-BE49-F238E27FC236}">
                <a16:creationId xmlns:a16="http://schemas.microsoft.com/office/drawing/2014/main" id="{8D51C5E6-79EB-4529-A9E8-507E710209EE}"/>
              </a:ext>
            </a:extLst>
          </p:cNvPr>
          <p:cNvPicPr>
            <a:picLocks noChangeAspect="1"/>
          </p:cNvPicPr>
          <p:nvPr/>
        </p:nvPicPr>
        <p:blipFill rotWithShape="1">
          <a:blip r:embed="rId4"/>
          <a:srcRect l="6693" t="9905" r="6828" b="10309"/>
          <a:stretch/>
        </p:blipFill>
        <p:spPr>
          <a:xfrm>
            <a:off x="14657267" y="7903892"/>
            <a:ext cx="1125732" cy="1458000"/>
          </a:xfrm>
          <a:prstGeom prst="rect">
            <a:avLst/>
          </a:prstGeom>
        </p:spPr>
      </p:pic>
      <p:pic>
        <p:nvPicPr>
          <p:cNvPr id="7" name="Picture 6">
            <a:extLst>
              <a:ext uri="{FF2B5EF4-FFF2-40B4-BE49-F238E27FC236}">
                <a16:creationId xmlns:a16="http://schemas.microsoft.com/office/drawing/2014/main" id="{5CC1A994-A0CA-49D0-BBB3-B113537ADC2B}"/>
              </a:ext>
            </a:extLst>
          </p:cNvPr>
          <p:cNvPicPr>
            <a:picLocks noChangeAspect="1"/>
          </p:cNvPicPr>
          <p:nvPr/>
        </p:nvPicPr>
        <p:blipFill>
          <a:blip r:embed="rId5"/>
          <a:stretch>
            <a:fillRect/>
          </a:stretch>
        </p:blipFill>
        <p:spPr>
          <a:xfrm>
            <a:off x="2878067" y="8093666"/>
            <a:ext cx="979040" cy="1266573"/>
          </a:xfrm>
          <a:prstGeom prst="rect">
            <a:avLst/>
          </a:prstGeom>
        </p:spPr>
      </p:pic>
    </p:spTree>
    <p:extLst>
      <p:ext uri="{BB962C8B-B14F-4D97-AF65-F5344CB8AC3E}">
        <p14:creationId xmlns:p14="http://schemas.microsoft.com/office/powerpoint/2010/main" val="337309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902" y="311729"/>
            <a:ext cx="11315700" cy="847899"/>
          </a:xfrm>
        </p:spPr>
        <p:txBody>
          <a:bodyPr>
            <a:normAutofit fontScale="90000"/>
          </a:bodyPr>
          <a:lstStyle/>
          <a:p>
            <a:pPr algn="ctr"/>
            <a:r>
              <a:rPr lang="en-GB" sz="5400" dirty="0"/>
              <a:t>Sound School Communications</a:t>
            </a:r>
          </a:p>
        </p:txBody>
      </p:sp>
      <p:graphicFrame>
        <p:nvGraphicFramePr>
          <p:cNvPr id="4" name="Content Placeholder 3"/>
          <p:cNvGraphicFramePr>
            <a:graphicFrameLocks noGrp="1"/>
          </p:cNvGraphicFramePr>
          <p:nvPr>
            <p:ph idx="1"/>
          </p:nvPr>
        </p:nvGraphicFramePr>
        <p:xfrm>
          <a:off x="2610194" y="2606042"/>
          <a:ext cx="13267120" cy="7034082"/>
        </p:xfrm>
        <a:graphic>
          <a:graphicData uri="http://schemas.openxmlformats.org/drawingml/2006/table">
            <a:tbl>
              <a:tblPr firstRow="1" bandRow="1">
                <a:tableStyleId>{5C22544A-7EE6-4342-B048-85BDC9FD1C3A}</a:tableStyleId>
              </a:tblPr>
              <a:tblGrid>
                <a:gridCol w="2653424">
                  <a:extLst>
                    <a:ext uri="{9D8B030D-6E8A-4147-A177-3AD203B41FA5}">
                      <a16:colId xmlns:a16="http://schemas.microsoft.com/office/drawing/2014/main" val="3092907032"/>
                    </a:ext>
                  </a:extLst>
                </a:gridCol>
                <a:gridCol w="3384077">
                  <a:extLst>
                    <a:ext uri="{9D8B030D-6E8A-4147-A177-3AD203B41FA5}">
                      <a16:colId xmlns:a16="http://schemas.microsoft.com/office/drawing/2014/main" val="3674886384"/>
                    </a:ext>
                  </a:extLst>
                </a:gridCol>
                <a:gridCol w="2345780">
                  <a:extLst>
                    <a:ext uri="{9D8B030D-6E8A-4147-A177-3AD203B41FA5}">
                      <a16:colId xmlns:a16="http://schemas.microsoft.com/office/drawing/2014/main" val="2549991946"/>
                    </a:ext>
                  </a:extLst>
                </a:gridCol>
                <a:gridCol w="2499602">
                  <a:extLst>
                    <a:ext uri="{9D8B030D-6E8A-4147-A177-3AD203B41FA5}">
                      <a16:colId xmlns:a16="http://schemas.microsoft.com/office/drawing/2014/main" val="2369629639"/>
                    </a:ext>
                  </a:extLst>
                </a:gridCol>
                <a:gridCol w="2384237">
                  <a:extLst>
                    <a:ext uri="{9D8B030D-6E8A-4147-A177-3AD203B41FA5}">
                      <a16:colId xmlns:a16="http://schemas.microsoft.com/office/drawing/2014/main" val="3422301811"/>
                    </a:ext>
                  </a:extLst>
                </a:gridCol>
              </a:tblGrid>
              <a:tr h="868680">
                <a:tc>
                  <a:txBody>
                    <a:bodyPr/>
                    <a:lstStyle/>
                    <a:p>
                      <a:pPr algn="ctr"/>
                      <a:r>
                        <a:rPr lang="en-GB" sz="2400" dirty="0"/>
                        <a:t>Teacher2Parents</a:t>
                      </a:r>
                    </a:p>
                    <a:p>
                      <a:pPr algn="ctr"/>
                      <a:r>
                        <a:rPr lang="en-GB" sz="2400" dirty="0"/>
                        <a:t>(</a:t>
                      </a:r>
                      <a:r>
                        <a:rPr lang="en-GB" sz="2400" dirty="0" err="1"/>
                        <a:t>Eduspot</a:t>
                      </a:r>
                      <a:r>
                        <a:rPr lang="en-GB" sz="2400" dirty="0"/>
                        <a:t>)</a:t>
                      </a:r>
                    </a:p>
                  </a:txBody>
                  <a:tcPr marL="137160" marR="137160" marT="68580" marB="68580"/>
                </a:tc>
                <a:tc>
                  <a:txBody>
                    <a:bodyPr/>
                    <a:lstStyle/>
                    <a:p>
                      <a:r>
                        <a:rPr lang="en-GB" sz="2400" dirty="0"/>
                        <a:t>Class Dojo</a:t>
                      </a:r>
                    </a:p>
                  </a:txBody>
                  <a:tcPr marL="137160" marR="137160" marT="68580" marB="68580"/>
                </a:tc>
                <a:tc>
                  <a:txBody>
                    <a:bodyPr/>
                    <a:lstStyle/>
                    <a:p>
                      <a:r>
                        <a:rPr lang="en-GB" sz="2400" dirty="0"/>
                        <a:t>School</a:t>
                      </a:r>
                      <a:r>
                        <a:rPr lang="en-GB" sz="2400" baseline="0" dirty="0"/>
                        <a:t> Website </a:t>
                      </a:r>
                      <a:endParaRPr lang="en-GB" sz="2400" dirty="0"/>
                    </a:p>
                  </a:txBody>
                  <a:tcPr marL="137160" marR="137160" marT="68580" marB="68580"/>
                </a:tc>
                <a:tc>
                  <a:txBody>
                    <a:bodyPr/>
                    <a:lstStyle/>
                    <a:p>
                      <a:r>
                        <a:rPr lang="en-GB" sz="2400" dirty="0"/>
                        <a:t>School</a:t>
                      </a:r>
                      <a:r>
                        <a:rPr lang="en-GB" sz="2400" baseline="0" dirty="0"/>
                        <a:t> Facebook </a:t>
                      </a:r>
                    </a:p>
                  </a:txBody>
                  <a:tcPr marL="137160" marR="137160" marT="68580" marB="68580"/>
                </a:tc>
                <a:tc>
                  <a:txBody>
                    <a:bodyPr/>
                    <a:lstStyle/>
                    <a:p>
                      <a:r>
                        <a:rPr lang="en-GB" sz="2400" dirty="0"/>
                        <a:t>Face to Face </a:t>
                      </a:r>
                    </a:p>
                  </a:txBody>
                  <a:tcPr marL="137160" marR="137160" marT="68580" marB="68580"/>
                </a:tc>
                <a:extLst>
                  <a:ext uri="{0D108BD9-81ED-4DB2-BD59-A6C34878D82A}">
                    <a16:rowId xmlns:a16="http://schemas.microsoft.com/office/drawing/2014/main" val="3662133735"/>
                  </a:ext>
                </a:extLst>
              </a:tr>
              <a:tr h="1234440">
                <a:tc>
                  <a:txBody>
                    <a:bodyPr/>
                    <a:lstStyle/>
                    <a:p>
                      <a:r>
                        <a:rPr lang="en-GB" sz="1800" dirty="0"/>
                        <a:t>Admin/Staff  emails</a:t>
                      </a:r>
                    </a:p>
                  </a:txBody>
                  <a:tcPr marL="137160" marR="137160" marT="68580" marB="68580"/>
                </a:tc>
                <a:tc>
                  <a:txBody>
                    <a:bodyPr/>
                    <a:lstStyle/>
                    <a:p>
                      <a:r>
                        <a:rPr lang="en-GB" sz="1800" dirty="0"/>
                        <a:t>Children's Dojos for</a:t>
                      </a:r>
                      <a:r>
                        <a:rPr lang="en-GB" sz="1800" baseline="0" dirty="0"/>
                        <a:t> Positive Behaviour </a:t>
                      </a:r>
                      <a:endParaRPr lang="en-GB" sz="1800" dirty="0"/>
                    </a:p>
                  </a:txBody>
                  <a:tcPr marL="137160" marR="137160" marT="68580" marB="68580"/>
                </a:tc>
                <a:tc>
                  <a:txBody>
                    <a:bodyPr/>
                    <a:lstStyle/>
                    <a:p>
                      <a:r>
                        <a:rPr lang="en-GB" sz="1800" dirty="0"/>
                        <a:t>Whole School</a:t>
                      </a:r>
                      <a:r>
                        <a:rPr lang="en-GB" sz="1800" baseline="0" dirty="0"/>
                        <a:t> key documents</a:t>
                      </a:r>
                      <a:endParaRPr lang="en-GB" sz="1800" dirty="0"/>
                    </a:p>
                  </a:txBody>
                  <a:tcPr marL="137160" marR="137160" marT="68580" marB="68580"/>
                </a:tc>
                <a:tc>
                  <a:txBody>
                    <a:bodyPr/>
                    <a:lstStyle/>
                    <a:p>
                      <a:r>
                        <a:rPr lang="en-GB" sz="1800" dirty="0"/>
                        <a:t>Weekly highlights of school events &amp; achievements for our wider</a:t>
                      </a:r>
                      <a:r>
                        <a:rPr lang="en-GB" sz="1800" baseline="0" dirty="0"/>
                        <a:t> community</a:t>
                      </a:r>
                      <a:endParaRPr lang="en-GB" sz="1800" dirty="0"/>
                    </a:p>
                  </a:txBody>
                  <a:tcPr marL="137160" marR="137160" marT="68580" marB="68580"/>
                </a:tc>
                <a:tc>
                  <a:txBody>
                    <a:bodyPr/>
                    <a:lstStyle/>
                    <a:p>
                      <a:r>
                        <a:rPr lang="en-GB" sz="1800" dirty="0"/>
                        <a:t>Staf</a:t>
                      </a:r>
                      <a:r>
                        <a:rPr lang="en-GB" sz="1800" baseline="0" dirty="0"/>
                        <a:t>f/Headteacher on the playground at the beginning and end of day – quick memos. </a:t>
                      </a:r>
                      <a:endParaRPr lang="en-GB" sz="1800" dirty="0"/>
                    </a:p>
                  </a:txBody>
                  <a:tcPr marL="137160" marR="137160" marT="68580" marB="68580"/>
                </a:tc>
                <a:extLst>
                  <a:ext uri="{0D108BD9-81ED-4DB2-BD59-A6C34878D82A}">
                    <a16:rowId xmlns:a16="http://schemas.microsoft.com/office/drawing/2014/main" val="1478266531"/>
                  </a:ext>
                </a:extLst>
              </a:tr>
              <a:tr h="685800">
                <a:tc>
                  <a:txBody>
                    <a:bodyPr/>
                    <a:lstStyle/>
                    <a:p>
                      <a:r>
                        <a:rPr lang="en-GB" sz="1800" dirty="0"/>
                        <a:t>Electronic letters </a:t>
                      </a:r>
                    </a:p>
                  </a:txBody>
                  <a:tcPr marL="137160" marR="137160" marT="68580" marB="68580"/>
                </a:tc>
                <a:tc>
                  <a:txBody>
                    <a:bodyPr/>
                    <a:lstStyle/>
                    <a:p>
                      <a:r>
                        <a:rPr lang="en-GB" sz="1800" dirty="0"/>
                        <a:t>Share pupils work and achievement</a:t>
                      </a:r>
                      <a:r>
                        <a:rPr lang="en-GB" sz="1800" baseline="0" dirty="0"/>
                        <a:t>s</a:t>
                      </a:r>
                      <a:endParaRPr lang="en-GB" sz="1800" dirty="0"/>
                    </a:p>
                  </a:txBody>
                  <a:tcPr marL="137160" marR="137160" marT="68580" marB="68580"/>
                </a:tc>
                <a:tc>
                  <a:txBody>
                    <a:bodyPr/>
                    <a:lstStyle/>
                    <a:p>
                      <a:r>
                        <a:rPr lang="en-GB" sz="1800" dirty="0"/>
                        <a:t>School Policies/Procedures </a:t>
                      </a:r>
                    </a:p>
                  </a:txBody>
                  <a:tcPr marL="137160" marR="137160" marT="68580" marB="68580"/>
                </a:tc>
                <a:tc>
                  <a:txBody>
                    <a:bodyPr/>
                    <a:lstStyle/>
                    <a:p>
                      <a:endParaRPr lang="en-GB" sz="1800" dirty="0"/>
                    </a:p>
                  </a:txBody>
                  <a:tcPr marL="137160" marR="137160" marT="68580" marB="68580"/>
                </a:tc>
                <a:tc>
                  <a:txBody>
                    <a:bodyPr/>
                    <a:lstStyle/>
                    <a:p>
                      <a:r>
                        <a:rPr lang="en-GB" sz="1800" dirty="0"/>
                        <a:t>In</a:t>
                      </a:r>
                      <a:r>
                        <a:rPr lang="en-GB" sz="1800" baseline="0" dirty="0"/>
                        <a:t> person Parent Meetings</a:t>
                      </a:r>
                      <a:endParaRPr lang="en-GB" sz="1800" dirty="0"/>
                    </a:p>
                  </a:txBody>
                  <a:tcPr marL="137160" marR="137160" marT="68580" marB="68580"/>
                </a:tc>
                <a:extLst>
                  <a:ext uri="{0D108BD9-81ED-4DB2-BD59-A6C34878D82A}">
                    <a16:rowId xmlns:a16="http://schemas.microsoft.com/office/drawing/2014/main" val="1436511748"/>
                  </a:ext>
                </a:extLst>
              </a:tr>
              <a:tr h="1486722">
                <a:tc>
                  <a:txBody>
                    <a:bodyPr/>
                    <a:lstStyle/>
                    <a:p>
                      <a:r>
                        <a:rPr lang="en-GB" sz="1800" dirty="0"/>
                        <a:t>Confidential</a:t>
                      </a:r>
                      <a:r>
                        <a:rPr lang="en-GB" sz="1800" baseline="0" dirty="0"/>
                        <a:t> Documents </a:t>
                      </a:r>
                      <a:endParaRPr lang="en-GB" sz="1800" dirty="0"/>
                    </a:p>
                  </a:txBody>
                  <a:tcPr marL="137160" marR="137160" marT="68580" marB="68580"/>
                </a:tc>
                <a:tc>
                  <a:txBody>
                    <a:bodyPr/>
                    <a:lstStyle/>
                    <a:p>
                      <a:r>
                        <a:rPr lang="en-GB" sz="1800" dirty="0"/>
                        <a:t>Sharing pictures of the</a:t>
                      </a:r>
                      <a:r>
                        <a:rPr lang="en-GB" sz="1800" baseline="0" dirty="0"/>
                        <a:t> curriculum in action! </a:t>
                      </a:r>
                      <a:endParaRPr lang="en-GB" sz="1800" dirty="0"/>
                    </a:p>
                  </a:txBody>
                  <a:tcPr marL="137160" marR="137160" marT="68580" marB="68580"/>
                </a:tc>
                <a:tc>
                  <a:txBody>
                    <a:bodyPr/>
                    <a:lstStyle/>
                    <a:p>
                      <a:r>
                        <a:rPr lang="en-GB" sz="1800" dirty="0"/>
                        <a:t>Galleries of achievements/</a:t>
                      </a:r>
                      <a:r>
                        <a:rPr lang="en-GB" sz="1800" baseline="0" dirty="0"/>
                        <a:t> events over the whole year </a:t>
                      </a:r>
                      <a:endParaRPr lang="en-GB" sz="1800" dirty="0"/>
                    </a:p>
                  </a:txBody>
                  <a:tcPr marL="137160" marR="137160" marT="68580" marB="68580"/>
                </a:tc>
                <a:tc>
                  <a:txBody>
                    <a:bodyPr/>
                    <a:lstStyle/>
                    <a:p>
                      <a:endParaRPr lang="en-GB" sz="1800"/>
                    </a:p>
                  </a:txBody>
                  <a:tcPr marL="137160" marR="137160" marT="68580" marB="68580"/>
                </a:tc>
                <a:tc>
                  <a:txBody>
                    <a:bodyPr/>
                    <a:lstStyle/>
                    <a:p>
                      <a:r>
                        <a:rPr lang="en-GB" sz="1800" dirty="0"/>
                        <a:t>Open Days </a:t>
                      </a:r>
                    </a:p>
                  </a:txBody>
                  <a:tcPr marL="137160" marR="137160" marT="68580" marB="68580"/>
                </a:tc>
                <a:extLst>
                  <a:ext uri="{0D108BD9-81ED-4DB2-BD59-A6C34878D82A}">
                    <a16:rowId xmlns:a16="http://schemas.microsoft.com/office/drawing/2014/main" val="236280852"/>
                  </a:ext>
                </a:extLst>
              </a:tr>
              <a:tr h="960120">
                <a:tc>
                  <a:txBody>
                    <a:bodyPr/>
                    <a:lstStyle/>
                    <a:p>
                      <a:r>
                        <a:rPr lang="en-GB" sz="1800" dirty="0"/>
                        <a:t>School Dinners</a:t>
                      </a:r>
                      <a:r>
                        <a:rPr lang="en-GB" sz="1800" baseline="0" dirty="0"/>
                        <a:t> </a:t>
                      </a:r>
                      <a:endParaRPr lang="en-GB" sz="1800" dirty="0"/>
                    </a:p>
                  </a:txBody>
                  <a:tcPr marL="137160" marR="137160" marT="68580" marB="68580"/>
                </a:tc>
                <a:tc>
                  <a:txBody>
                    <a:bodyPr/>
                    <a:lstStyle/>
                    <a:p>
                      <a:r>
                        <a:rPr lang="en-GB" sz="1800" dirty="0"/>
                        <a:t>Class/whole school announcement/</a:t>
                      </a:r>
                      <a:r>
                        <a:rPr lang="en-GB" sz="1800" baseline="0" dirty="0"/>
                        <a:t> reminders of events etc..</a:t>
                      </a:r>
                      <a:endParaRPr lang="en-GB" sz="1800" dirty="0"/>
                    </a:p>
                  </a:txBody>
                  <a:tcPr marL="137160" marR="137160" marT="68580" marB="68580"/>
                </a:tc>
                <a:tc>
                  <a:txBody>
                    <a:bodyPr/>
                    <a:lstStyle/>
                    <a:p>
                      <a:r>
                        <a:rPr lang="en-GB" sz="1800" dirty="0"/>
                        <a:t>Attendance</a:t>
                      </a:r>
                      <a:r>
                        <a:rPr lang="en-GB" sz="1800" baseline="0" dirty="0"/>
                        <a:t> Information</a:t>
                      </a:r>
                      <a:endParaRPr lang="en-GB" sz="1800" dirty="0"/>
                    </a:p>
                  </a:txBody>
                  <a:tcPr marL="137160" marR="137160" marT="68580" marB="68580"/>
                </a:tc>
                <a:tc>
                  <a:txBody>
                    <a:bodyPr/>
                    <a:lstStyle/>
                    <a:p>
                      <a:endParaRPr lang="en-GB" sz="1800"/>
                    </a:p>
                  </a:txBody>
                  <a:tcPr marL="137160" marR="137160" marT="68580" marB="68580"/>
                </a:tc>
                <a:tc>
                  <a:txBody>
                    <a:bodyPr/>
                    <a:lstStyle/>
                    <a:p>
                      <a:endParaRPr lang="en-GB" sz="1800"/>
                    </a:p>
                  </a:txBody>
                  <a:tcPr marL="137160" marR="137160" marT="68580" marB="68580"/>
                </a:tc>
                <a:extLst>
                  <a:ext uri="{0D108BD9-81ED-4DB2-BD59-A6C34878D82A}">
                    <a16:rowId xmlns:a16="http://schemas.microsoft.com/office/drawing/2014/main" val="2753824566"/>
                  </a:ext>
                </a:extLst>
              </a:tr>
              <a:tr h="685800">
                <a:tc>
                  <a:txBody>
                    <a:bodyPr/>
                    <a:lstStyle/>
                    <a:p>
                      <a:r>
                        <a:rPr lang="en-GB" sz="1800" dirty="0"/>
                        <a:t>Parent Bookings </a:t>
                      </a:r>
                    </a:p>
                  </a:txBody>
                  <a:tcPr marL="137160" marR="137160" marT="68580" marB="68580"/>
                </a:tc>
                <a:tc>
                  <a:txBody>
                    <a:bodyPr/>
                    <a:lstStyle/>
                    <a:p>
                      <a:endParaRPr lang="en-GB" sz="1800" dirty="0"/>
                    </a:p>
                  </a:txBody>
                  <a:tcPr marL="137160" marR="137160" marT="68580" marB="68580"/>
                </a:tc>
                <a:tc>
                  <a:txBody>
                    <a:bodyPr/>
                    <a:lstStyle/>
                    <a:p>
                      <a:r>
                        <a:rPr lang="en-GB" sz="1800" dirty="0"/>
                        <a:t>School Curriculum overviews</a:t>
                      </a:r>
                      <a:r>
                        <a:rPr lang="en-GB" sz="1800" baseline="0" dirty="0"/>
                        <a:t> </a:t>
                      </a:r>
                      <a:endParaRPr lang="en-GB" sz="1800" dirty="0"/>
                    </a:p>
                  </a:txBody>
                  <a:tcPr marL="137160" marR="137160" marT="68580" marB="68580"/>
                </a:tc>
                <a:tc>
                  <a:txBody>
                    <a:bodyPr/>
                    <a:lstStyle/>
                    <a:p>
                      <a:endParaRPr lang="en-GB" sz="1800"/>
                    </a:p>
                  </a:txBody>
                  <a:tcPr marL="137160" marR="137160" marT="68580" marB="68580"/>
                </a:tc>
                <a:tc>
                  <a:txBody>
                    <a:bodyPr/>
                    <a:lstStyle/>
                    <a:p>
                      <a:endParaRPr lang="en-GB" sz="1800" dirty="0"/>
                    </a:p>
                  </a:txBody>
                  <a:tcPr marL="137160" marR="137160" marT="68580" marB="68580"/>
                </a:tc>
                <a:extLst>
                  <a:ext uri="{0D108BD9-81ED-4DB2-BD59-A6C34878D82A}">
                    <a16:rowId xmlns:a16="http://schemas.microsoft.com/office/drawing/2014/main" val="1586225146"/>
                  </a:ext>
                </a:extLst>
              </a:tr>
              <a:tr h="556260">
                <a:tc>
                  <a:txBody>
                    <a:bodyPr/>
                    <a:lstStyle/>
                    <a:p>
                      <a:r>
                        <a:rPr lang="en-GB" sz="1800" dirty="0"/>
                        <a:t>Confidential emails</a:t>
                      </a:r>
                      <a:r>
                        <a:rPr lang="en-GB" sz="1800" baseline="0" dirty="0"/>
                        <a:t> </a:t>
                      </a:r>
                      <a:endParaRPr lang="en-GB" sz="1800" dirty="0"/>
                    </a:p>
                  </a:txBody>
                  <a:tcPr marL="137160" marR="137160" marT="68580" marB="68580"/>
                </a:tc>
                <a:tc>
                  <a:txBody>
                    <a:bodyPr/>
                    <a:lstStyle/>
                    <a:p>
                      <a:endParaRPr lang="en-GB" sz="1800" dirty="0"/>
                    </a:p>
                  </a:txBody>
                  <a:tcPr marL="137160" marR="137160" marT="68580" marB="68580"/>
                </a:tc>
                <a:tc>
                  <a:txBody>
                    <a:bodyPr/>
                    <a:lstStyle/>
                    <a:p>
                      <a:endParaRPr lang="en-GB" sz="1800" dirty="0"/>
                    </a:p>
                  </a:txBody>
                  <a:tcPr marL="137160" marR="137160" marT="68580" marB="68580"/>
                </a:tc>
                <a:tc>
                  <a:txBody>
                    <a:bodyPr/>
                    <a:lstStyle/>
                    <a:p>
                      <a:endParaRPr lang="en-GB" sz="1800" dirty="0"/>
                    </a:p>
                  </a:txBody>
                  <a:tcPr marL="137160" marR="137160" marT="68580" marB="68580"/>
                </a:tc>
                <a:tc>
                  <a:txBody>
                    <a:bodyPr/>
                    <a:lstStyle/>
                    <a:p>
                      <a:endParaRPr lang="en-GB" sz="1800" dirty="0"/>
                    </a:p>
                  </a:txBody>
                  <a:tcPr marL="137160" marR="137160" marT="68580" marB="68580"/>
                </a:tc>
                <a:extLst>
                  <a:ext uri="{0D108BD9-81ED-4DB2-BD59-A6C34878D82A}">
                    <a16:rowId xmlns:a16="http://schemas.microsoft.com/office/drawing/2014/main" val="1449416699"/>
                  </a:ext>
                </a:extLst>
              </a:tr>
              <a:tr h="556260">
                <a:tc>
                  <a:txBody>
                    <a:bodyPr/>
                    <a:lstStyle/>
                    <a:p>
                      <a:r>
                        <a:rPr lang="en-GB" sz="1800" dirty="0"/>
                        <a:t>All</a:t>
                      </a:r>
                      <a:r>
                        <a:rPr lang="en-GB" sz="1800" baseline="0" dirty="0"/>
                        <a:t> attendance queries</a:t>
                      </a:r>
                      <a:endParaRPr lang="en-GB" sz="1800" dirty="0"/>
                    </a:p>
                  </a:txBody>
                  <a:tcPr marL="137160" marR="137160" marT="68580" marB="68580"/>
                </a:tc>
                <a:tc>
                  <a:txBody>
                    <a:bodyPr/>
                    <a:lstStyle/>
                    <a:p>
                      <a:endParaRPr lang="en-GB" sz="2100" dirty="0"/>
                    </a:p>
                  </a:txBody>
                  <a:tcPr marL="137160" marR="137160" marT="68580" marB="68580"/>
                </a:tc>
                <a:tc>
                  <a:txBody>
                    <a:bodyPr/>
                    <a:lstStyle/>
                    <a:p>
                      <a:endParaRPr lang="en-GB" sz="2100" dirty="0"/>
                    </a:p>
                  </a:txBody>
                  <a:tcPr marL="137160" marR="137160" marT="68580" marB="68580"/>
                </a:tc>
                <a:tc>
                  <a:txBody>
                    <a:bodyPr/>
                    <a:lstStyle/>
                    <a:p>
                      <a:endParaRPr lang="en-GB" sz="2700" dirty="0"/>
                    </a:p>
                  </a:txBody>
                  <a:tcPr marL="137160" marR="137160" marT="68580" marB="68580"/>
                </a:tc>
                <a:tc>
                  <a:txBody>
                    <a:bodyPr/>
                    <a:lstStyle/>
                    <a:p>
                      <a:endParaRPr lang="en-GB" sz="2700" dirty="0"/>
                    </a:p>
                  </a:txBody>
                  <a:tcPr marL="137160" marR="137160" marT="68580" marB="68580"/>
                </a:tc>
                <a:extLst>
                  <a:ext uri="{0D108BD9-81ED-4DB2-BD59-A6C34878D82A}">
                    <a16:rowId xmlns:a16="http://schemas.microsoft.com/office/drawing/2014/main" val="2856685155"/>
                  </a:ext>
                </a:extLst>
              </a:tr>
            </a:tbl>
          </a:graphicData>
        </a:graphic>
      </p:graphicFrame>
      <p:sp>
        <p:nvSpPr>
          <p:cNvPr id="5" name="TextBox 4"/>
          <p:cNvSpPr txBox="1"/>
          <p:nvPr/>
        </p:nvSpPr>
        <p:spPr>
          <a:xfrm>
            <a:off x="3271058" y="1670858"/>
            <a:ext cx="12294525" cy="507831"/>
          </a:xfrm>
          <a:prstGeom prst="rect">
            <a:avLst/>
          </a:prstGeom>
          <a:noFill/>
        </p:spPr>
        <p:txBody>
          <a:bodyPr wrap="square" rtlCol="0">
            <a:spAutoFit/>
          </a:bodyPr>
          <a:lstStyle/>
          <a:p>
            <a:r>
              <a:rPr lang="en-GB" sz="2700" dirty="0"/>
              <a:t>Please see below the communications that will be used by Sound School and what for. </a:t>
            </a:r>
          </a:p>
        </p:txBody>
      </p:sp>
    </p:spTree>
    <p:extLst>
      <p:ext uri="{BB962C8B-B14F-4D97-AF65-F5344CB8AC3E}">
        <p14:creationId xmlns:p14="http://schemas.microsoft.com/office/powerpoint/2010/main" val="3870473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Reading Diaries </a:t>
            </a:r>
          </a:p>
        </p:txBody>
      </p:sp>
      <p:sp>
        <p:nvSpPr>
          <p:cNvPr id="3" name="Content Placeholder 2"/>
          <p:cNvSpPr>
            <a:spLocks noGrp="1"/>
          </p:cNvSpPr>
          <p:nvPr>
            <p:ph idx="1"/>
          </p:nvPr>
        </p:nvSpPr>
        <p:spPr>
          <a:xfrm>
            <a:off x="3162389" y="3700071"/>
            <a:ext cx="5458832" cy="1480836"/>
          </a:xfrm>
        </p:spPr>
        <p:txBody>
          <a:bodyPr>
            <a:normAutofit fontScale="70000" lnSpcReduction="20000"/>
          </a:bodyPr>
          <a:lstStyle/>
          <a:p>
            <a:pPr marL="0" indent="0">
              <a:buNone/>
            </a:pPr>
            <a:r>
              <a:rPr lang="en-GB" dirty="0"/>
              <a:t>It is crucial that we continue with home and school using the diaries to show the reading they do at home and school. Please write in their diary when you hear your child read. </a:t>
            </a:r>
          </a:p>
          <a:p>
            <a:pPr>
              <a:buFont typeface="Wingdings" panose="05000000000000000000" pitchFamily="2" charset="2"/>
              <a:buChar char="Ø"/>
            </a:pPr>
            <a:endParaRPr lang="en-GB" dirty="0"/>
          </a:p>
          <a:p>
            <a:pPr>
              <a:buFont typeface="Wingdings" panose="05000000000000000000" pitchFamily="2" charset="2"/>
              <a:buChar char="Ø"/>
            </a:pPr>
            <a:endParaRPr lang="en-GB" dirty="0"/>
          </a:p>
        </p:txBody>
      </p:sp>
      <p:pic>
        <p:nvPicPr>
          <p:cNvPr id="1026" name="Picture 2" descr="Why Is Reading Important? | Wry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8926" y="478075"/>
            <a:ext cx="3578630" cy="26749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289" y="3201224"/>
            <a:ext cx="5302481" cy="6565473"/>
          </a:xfrm>
          <a:prstGeom prst="rect">
            <a:avLst/>
          </a:prstGeom>
        </p:spPr>
      </p:pic>
    </p:spTree>
    <p:extLst>
      <p:ext uri="{BB962C8B-B14F-4D97-AF65-F5344CB8AC3E}">
        <p14:creationId xmlns:p14="http://schemas.microsoft.com/office/powerpoint/2010/main" val="530573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0439" y="2768601"/>
            <a:ext cx="11315702" cy="6595686"/>
          </a:xfrm>
        </p:spPr>
        <p:txBody>
          <a:bodyPr>
            <a:normAutofit/>
          </a:bodyPr>
          <a:lstStyle/>
          <a:p>
            <a:r>
              <a:rPr lang="en-US" sz="2100" dirty="0">
                <a:solidFill>
                  <a:srgbClr val="333333"/>
                </a:solidFill>
                <a:latin typeface="Calibri" panose="020F0502020204030204" pitchFamily="34" charset="0"/>
                <a:cs typeface="Calibri" panose="020F0502020204030204" pitchFamily="34" charset="0"/>
              </a:rPr>
              <a:t>We are excited to be trialing Class Dojo for the whole school. This is a school/home communication app that can be used to share work, information, and achievements! You will be able to see what we get up to in school and any team points your child has earnt. I will go into more detail at the end of the meeting. </a:t>
            </a:r>
          </a:p>
          <a:p>
            <a:r>
              <a:rPr lang="en-GB" sz="2100" b="1" dirty="0"/>
              <a:t>We DO use this for:</a:t>
            </a:r>
          </a:p>
          <a:p>
            <a:pPr>
              <a:buFont typeface="Wingdings" panose="05000000000000000000" pitchFamily="2" charset="2"/>
              <a:buChar char="Ø"/>
            </a:pPr>
            <a:r>
              <a:rPr lang="en-GB" sz="2100" dirty="0"/>
              <a:t>Sharing your children’s learning and achievements with class dojos! </a:t>
            </a:r>
          </a:p>
          <a:p>
            <a:pPr>
              <a:buFont typeface="Wingdings" panose="05000000000000000000" pitchFamily="2" charset="2"/>
              <a:buChar char="Ø"/>
            </a:pPr>
            <a:r>
              <a:rPr lang="en-GB" sz="2100" dirty="0"/>
              <a:t>Whole class/school announcements of events or reminders</a:t>
            </a:r>
          </a:p>
          <a:p>
            <a:pPr marL="0" indent="0">
              <a:buNone/>
            </a:pPr>
            <a:r>
              <a:rPr lang="en-GB" sz="2100" b="1" dirty="0"/>
              <a:t>We DO NO use it for : </a:t>
            </a:r>
          </a:p>
          <a:p>
            <a:pPr>
              <a:buFont typeface="Wingdings" panose="05000000000000000000" pitchFamily="2" charset="2"/>
              <a:buChar char="Ø"/>
            </a:pPr>
            <a:r>
              <a:rPr lang="en-GB" sz="2100" dirty="0"/>
              <a:t>Concerns/complaints through private messaging – these STILL go through the schools central email.</a:t>
            </a:r>
          </a:p>
          <a:p>
            <a:pPr>
              <a:buFont typeface="Wingdings" panose="05000000000000000000" pitchFamily="2" charset="2"/>
              <a:buChar char="Ø"/>
            </a:pPr>
            <a:r>
              <a:rPr lang="en-GB" sz="2100" dirty="0"/>
              <a:t>Urgent, quick response messages – these still go through the school office</a:t>
            </a:r>
          </a:p>
          <a:p>
            <a:pPr>
              <a:buFont typeface="Wingdings" panose="05000000000000000000" pitchFamily="2" charset="2"/>
              <a:buChar char="Ø"/>
            </a:pPr>
            <a:r>
              <a:rPr lang="en-GB" sz="2100" dirty="0"/>
              <a:t>Any attendance queries or absences – these still go through the school office</a:t>
            </a:r>
          </a:p>
          <a:p>
            <a:pPr marL="0" indent="0">
              <a:buNone/>
            </a:pPr>
            <a:r>
              <a:rPr lang="en-GB" sz="2100" b="1" dirty="0">
                <a:solidFill>
                  <a:schemeClr val="accent2"/>
                </a:solidFill>
              </a:rPr>
              <a:t>PLEASE REFER TO THE CLASS DOJO CODE OF CONDUCT SO THIS GREAT APP CAN CONTINUE TO BE A GREAT SUCCESS!</a:t>
            </a:r>
          </a:p>
        </p:txBody>
      </p:sp>
      <p:sp>
        <p:nvSpPr>
          <p:cNvPr id="4" name="TextBox 5"/>
          <p:cNvSpPr txBox="1">
            <a:spLocks noGrp="1"/>
          </p:cNvSpPr>
          <p:nvPr>
            <p:ph type="title"/>
          </p:nvPr>
        </p:nvSpPr>
        <p:spPr>
          <a:xfrm>
            <a:off x="3520440" y="429906"/>
            <a:ext cx="11315700" cy="2071336"/>
          </a:xfrm>
          <a:prstGeom prst="rect">
            <a:avLst/>
          </a:prstGeom>
        </p:spPr>
        <p:txBody>
          <a:bodyPr vert="horz" lIns="0" tIns="0" rIns="0" bIns="0" rtlCol="0" anchor="t">
            <a:spAutoFit/>
          </a:bodyPr>
          <a:lstStyle/>
          <a:p>
            <a:pPr>
              <a:lnSpc>
                <a:spcPts val="19739"/>
              </a:lnSpc>
            </a:pPr>
            <a:r>
              <a:rPr lang="en-US" sz="6000" dirty="0">
                <a:solidFill>
                  <a:srgbClr val="D66A69"/>
                </a:solidFill>
                <a:latin typeface="Bobby Jones"/>
              </a:rPr>
              <a:t>Class Dojo</a:t>
            </a:r>
          </a:p>
        </p:txBody>
      </p:sp>
      <p:sp>
        <p:nvSpPr>
          <p:cNvPr id="5" name="Freeform 3"/>
          <p:cNvSpPr/>
          <p:nvPr/>
        </p:nvSpPr>
        <p:spPr>
          <a:xfrm>
            <a:off x="11612881" y="286790"/>
            <a:ext cx="3566504" cy="1816796"/>
          </a:xfrm>
          <a:custGeom>
            <a:avLst/>
            <a:gdLst/>
            <a:ahLst/>
            <a:cxnLst/>
            <a:rect l="l" t="t" r="r" b="b"/>
            <a:pathLst>
              <a:path w="6811262" h="3757072">
                <a:moveTo>
                  <a:pt x="0" y="0"/>
                </a:moveTo>
                <a:lnTo>
                  <a:pt x="6811262" y="0"/>
                </a:lnTo>
                <a:lnTo>
                  <a:pt x="6811262" y="3757072"/>
                </a:lnTo>
                <a:lnTo>
                  <a:pt x="0" y="3757072"/>
                </a:lnTo>
                <a:lnTo>
                  <a:pt x="0" y="0"/>
                </a:lnTo>
                <a:close/>
              </a:path>
            </a:pathLst>
          </a:custGeom>
          <a:blipFill>
            <a:blip r:embed="rId2"/>
            <a:stretch>
              <a:fillRect/>
            </a:stretch>
          </a:blipFill>
        </p:spPr>
        <p:txBody>
          <a:bodyPr/>
          <a:lstStyle/>
          <a:p>
            <a:endParaRPr lang="en-GB" sz="2700"/>
          </a:p>
        </p:txBody>
      </p:sp>
      <p:sp>
        <p:nvSpPr>
          <p:cNvPr id="6" name="Freeform 4"/>
          <p:cNvSpPr/>
          <p:nvPr/>
        </p:nvSpPr>
        <p:spPr>
          <a:xfrm>
            <a:off x="2734887" y="286790"/>
            <a:ext cx="3111039" cy="1945041"/>
          </a:xfrm>
          <a:custGeom>
            <a:avLst/>
            <a:gdLst/>
            <a:ahLst/>
            <a:cxnLst/>
            <a:rect l="l" t="t" r="r" b="b"/>
            <a:pathLst>
              <a:path w="7089727" h="3691921">
                <a:moveTo>
                  <a:pt x="0" y="0"/>
                </a:moveTo>
                <a:lnTo>
                  <a:pt x="7089727" y="0"/>
                </a:lnTo>
                <a:lnTo>
                  <a:pt x="7089727" y="3691921"/>
                </a:lnTo>
                <a:lnTo>
                  <a:pt x="0" y="3691921"/>
                </a:lnTo>
                <a:lnTo>
                  <a:pt x="0" y="0"/>
                </a:lnTo>
                <a:close/>
              </a:path>
            </a:pathLst>
          </a:custGeom>
          <a:blipFill>
            <a:blip r:embed="rId3"/>
            <a:stretch>
              <a:fillRect/>
            </a:stretch>
          </a:blipFill>
        </p:spPr>
        <p:txBody>
          <a:bodyPr/>
          <a:lstStyle/>
          <a:p>
            <a:endParaRPr lang="en-GB" sz="2700"/>
          </a:p>
        </p:txBody>
      </p:sp>
    </p:spTree>
    <p:extLst>
      <p:ext uri="{BB962C8B-B14F-4D97-AF65-F5344CB8AC3E}">
        <p14:creationId xmlns:p14="http://schemas.microsoft.com/office/powerpoint/2010/main" val="405635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680" y="1"/>
            <a:ext cx="11315700" cy="1525019"/>
          </a:xfrm>
        </p:spPr>
        <p:txBody>
          <a:bodyPr/>
          <a:lstStyle/>
          <a:p>
            <a:pPr algn="ctr"/>
            <a:r>
              <a:rPr lang="en-GB" dirty="0"/>
              <a:t>Online Safety (Safeguarding)</a:t>
            </a:r>
          </a:p>
        </p:txBody>
      </p:sp>
      <p:sp>
        <p:nvSpPr>
          <p:cNvPr id="3" name="Content Placeholder 2"/>
          <p:cNvSpPr>
            <a:spLocks noGrp="1"/>
          </p:cNvSpPr>
          <p:nvPr>
            <p:ph idx="1"/>
          </p:nvPr>
        </p:nvSpPr>
        <p:spPr>
          <a:xfrm>
            <a:off x="2490952" y="2727435"/>
            <a:ext cx="11114690" cy="5596758"/>
          </a:xfrm>
        </p:spPr>
        <p:txBody>
          <a:bodyPr>
            <a:normAutofit lnSpcReduction="10000"/>
          </a:bodyPr>
          <a:lstStyle/>
          <a:p>
            <a:r>
              <a:rPr lang="en-GB" dirty="0"/>
              <a:t>Online Safety at Sound </a:t>
            </a:r>
          </a:p>
          <a:p>
            <a:r>
              <a:rPr lang="en-GB" dirty="0"/>
              <a:t>- Built into the Curriculum Plans &amp; special awareness days and weeks</a:t>
            </a:r>
          </a:p>
          <a:p>
            <a:r>
              <a:rPr lang="en-GB" dirty="0"/>
              <a:t>- Continual Staff CPD </a:t>
            </a:r>
          </a:p>
          <a:p>
            <a:r>
              <a:rPr lang="en-GB" dirty="0"/>
              <a:t>- School Safeguarding Team – pupil safeguarding leads work with the DSL, Safeguarding Governor,  PC Jarvis &amp; other external organisations</a:t>
            </a:r>
          </a:p>
          <a:p>
            <a:r>
              <a:rPr lang="en-GB" dirty="0"/>
              <a:t>- Parental workshops and guides shared on our school platforms.</a:t>
            </a:r>
          </a:p>
          <a:p>
            <a:r>
              <a:rPr lang="en-GB" dirty="0">
                <a:hlinkClick r:id="rId2"/>
              </a:rPr>
              <a:t>Online Safety - Sound and District Primary School (soundprimary.co.uk)</a:t>
            </a:r>
            <a:endParaRPr lang="en-GB" dirty="0"/>
          </a:p>
        </p:txBody>
      </p:sp>
      <p:sp>
        <p:nvSpPr>
          <p:cNvPr id="4" name="TextBox 3"/>
          <p:cNvSpPr txBox="1"/>
          <p:nvPr/>
        </p:nvSpPr>
        <p:spPr>
          <a:xfrm>
            <a:off x="2900854" y="1525019"/>
            <a:ext cx="12549353" cy="923330"/>
          </a:xfrm>
          <a:prstGeom prst="rect">
            <a:avLst/>
          </a:prstGeom>
          <a:noFill/>
        </p:spPr>
        <p:txBody>
          <a:bodyPr wrap="square" rtlCol="0">
            <a:spAutoFit/>
          </a:bodyPr>
          <a:lstStyle/>
          <a:p>
            <a:r>
              <a:rPr lang="en-GB" sz="2700" dirty="0"/>
              <a:t>Safeguarding Lead (DSL) : Mrs Minshall-Thomas Deputy Safeguarding Lead : Mrs Wagg,</a:t>
            </a:r>
          </a:p>
          <a:p>
            <a:pPr algn="ctr"/>
            <a:r>
              <a:rPr lang="en-GB" sz="2700" dirty="0"/>
              <a:t>Online Safety : Mrs Minshall-Thomas</a:t>
            </a:r>
          </a:p>
        </p:txBody>
      </p:sp>
      <p:pic>
        <p:nvPicPr>
          <p:cNvPr id="1026" name="Picture 2" descr="E-Safety for Parents | Dunnington Church of England Primary Schoo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148441" y="5920878"/>
            <a:ext cx="2644968" cy="373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8721495B-2092-40E4-9397-20B09979CB31}"/>
              </a:ext>
            </a:extLst>
          </p:cNvPr>
          <p:cNvSpPr>
            <a:spLocks noGrp="1" noChangeArrowheads="1"/>
          </p:cNvSpPr>
          <p:nvPr>
            <p:ph idx="4294967295"/>
          </p:nvPr>
        </p:nvSpPr>
        <p:spPr>
          <a:xfrm>
            <a:off x="790683" y="278607"/>
            <a:ext cx="14470857" cy="8179596"/>
          </a:xfrm>
        </p:spPr>
        <p:txBody>
          <a:bodyPr rtlCol="0">
            <a:noAutofit/>
          </a:bodyPr>
          <a:lstStyle/>
          <a:p>
            <a:pPr marL="0" indent="0">
              <a:lnSpc>
                <a:spcPct val="80000"/>
              </a:lnSpc>
              <a:buNone/>
              <a:defRPr/>
            </a:pPr>
            <a:endParaRPr lang="en-GB" sz="4400" dirty="0">
              <a:solidFill>
                <a:schemeClr val="tx1">
                  <a:lumMod val="75000"/>
                  <a:lumOff val="25000"/>
                </a:schemeClr>
              </a:solidFill>
              <a:latin typeface="KG Primary Penmanship" panose="020B0604020202020204" charset="0"/>
            </a:endParaRPr>
          </a:p>
          <a:p>
            <a:pPr marL="0" indent="0">
              <a:lnSpc>
                <a:spcPct val="80000"/>
              </a:lnSpc>
              <a:buNone/>
              <a:defRPr/>
            </a:pPr>
            <a:r>
              <a:rPr lang="en-GB" sz="4800" dirty="0">
                <a:solidFill>
                  <a:schemeClr val="tx1">
                    <a:lumMod val="75000"/>
                    <a:lumOff val="25000"/>
                  </a:schemeClr>
                </a:solidFill>
                <a:latin typeface="KG Primary Penmanship" panose="020B0604020202020204" charset="0"/>
              </a:rPr>
              <a:t>Our Sound Superstars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Resilient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Curious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Independent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Caring</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a Team Player  </a:t>
            </a:r>
          </a:p>
        </p:txBody>
      </p:sp>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219759"/>
            <a:ext cx="2859406" cy="281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89030" y="1284989"/>
            <a:ext cx="2538627" cy="249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4839" y="3700666"/>
            <a:ext cx="2774752" cy="24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0" y="5981700"/>
            <a:ext cx="2774751" cy="272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598526"/>
            <a:ext cx="2215645" cy="220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14968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7085" y="436418"/>
            <a:ext cx="13322942" cy="9088326"/>
          </a:xfrm>
          <a:prstGeom prst="rect">
            <a:avLst/>
          </a:prstGeom>
        </p:spPr>
      </p:pic>
      <p:sp>
        <p:nvSpPr>
          <p:cNvPr id="2" name="TextBox 1"/>
          <p:cNvSpPr txBox="1"/>
          <p:nvPr/>
        </p:nvSpPr>
        <p:spPr>
          <a:xfrm>
            <a:off x="5186855" y="8781393"/>
            <a:ext cx="7740870" cy="923330"/>
          </a:xfrm>
          <a:prstGeom prst="rect">
            <a:avLst/>
          </a:prstGeom>
          <a:noFill/>
        </p:spPr>
        <p:txBody>
          <a:bodyPr wrap="square" rtlCol="0">
            <a:spAutoFit/>
          </a:bodyPr>
          <a:lstStyle/>
          <a:p>
            <a:r>
              <a:rPr lang="en-GB" sz="2700" dirty="0"/>
              <a:t>As well as the school office we now have the following contact : </a:t>
            </a:r>
            <a:r>
              <a:rPr lang="en-GB" sz="2700" u="sng" dirty="0"/>
              <a:t>info@friendsofsoundschool.com</a:t>
            </a:r>
            <a:endParaRPr lang="en-GB" sz="2700" dirty="0"/>
          </a:p>
        </p:txBody>
      </p:sp>
    </p:spTree>
    <p:extLst>
      <p:ext uri="{BB962C8B-B14F-4D97-AF65-F5344CB8AC3E}">
        <p14:creationId xmlns:p14="http://schemas.microsoft.com/office/powerpoint/2010/main" val="2382482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a:xfrm>
            <a:off x="3124200" y="1604963"/>
            <a:ext cx="12863512" cy="2319337"/>
          </a:xfrm>
        </p:spPr>
        <p:txBody>
          <a:bodyPr>
            <a:noAutofit/>
          </a:bodyPr>
          <a:lstStyle/>
          <a:p>
            <a:pPr eaLnBrk="1" hangingPunct="1"/>
            <a:r>
              <a:rPr lang="en-GB" altLang="en-US" sz="8000" dirty="0">
                <a:ln>
                  <a:noFill/>
                </a:ln>
                <a:latin typeface="Bobby Jones" panose="020B0604020202020204" charset="0"/>
              </a:rPr>
              <a:t>Our doors are always open.</a:t>
            </a:r>
          </a:p>
        </p:txBody>
      </p:sp>
      <p:sp>
        <p:nvSpPr>
          <p:cNvPr id="24579" name="Rectangle 3">
            <a:extLst>
              <a:ext uri="{FF2B5EF4-FFF2-40B4-BE49-F238E27FC236}">
                <a16:creationId xmlns:a16="http://schemas.microsoft.com/office/drawing/2014/main" id="{A1A38E6C-FD6A-4B82-977C-83722471F673}"/>
              </a:ext>
            </a:extLst>
          </p:cNvPr>
          <p:cNvSpPr>
            <a:spLocks noGrp="1" noChangeArrowheads="1"/>
          </p:cNvSpPr>
          <p:nvPr>
            <p:ph idx="4294967295"/>
          </p:nvPr>
        </p:nvSpPr>
        <p:spPr>
          <a:xfrm>
            <a:off x="3783806" y="4305300"/>
            <a:ext cx="11544300" cy="7027070"/>
          </a:xfrm>
          <a:noFill/>
        </p:spPr>
        <p:txBody>
          <a:bodyPr rtlCol="0">
            <a:normAutofit fontScale="47500" lnSpcReduction="20000"/>
          </a:bodyPr>
          <a:lstStyle/>
          <a:p>
            <a:pPr>
              <a:buFont typeface="Wingdings 3" charset="2"/>
              <a:buChar char=""/>
              <a:defRPr/>
            </a:pPr>
            <a:endParaRPr lang="en-GB" sz="14400" dirty="0">
              <a:solidFill>
                <a:schemeClr val="tx1">
                  <a:lumMod val="75000"/>
                  <a:lumOff val="25000"/>
                </a:schemeClr>
              </a:solidFill>
              <a:latin typeface="KG Primary Penmanship" panose="020B0604020202020204" charset="0"/>
            </a:endParaRPr>
          </a:p>
          <a:p>
            <a:pPr marL="0" indent="0" algn="ctr">
              <a:buNone/>
              <a:defRPr/>
            </a:pPr>
            <a:r>
              <a:rPr lang="en-GB" sz="14400" dirty="0">
                <a:solidFill>
                  <a:schemeClr val="tx1">
                    <a:lumMod val="75000"/>
                    <a:lumOff val="25000"/>
                  </a:schemeClr>
                </a:solidFill>
                <a:latin typeface="KG Primary Penmanship" panose="020B0604020202020204" charset="0"/>
              </a:rPr>
              <a:t>Thank you for coming – do you have any questions?</a:t>
            </a:r>
          </a:p>
          <a:p>
            <a:pPr>
              <a:buFont typeface="Wingdings 3" charset="2"/>
              <a:buChar char=""/>
              <a:defRPr/>
            </a:pPr>
            <a:endParaRPr lang="en-GB" dirty="0">
              <a:solidFill>
                <a:schemeClr val="tx1">
                  <a:lumMod val="75000"/>
                  <a:lumOff val="25000"/>
                </a:schemeClr>
              </a:solidFill>
              <a:latin typeface="KG Primary Penmanship" panose="020B0604020202020204" charset="0"/>
            </a:endParaRPr>
          </a:p>
          <a:p>
            <a:pPr>
              <a:buFont typeface="Wingdings 3" charset="2"/>
              <a:buChar char=""/>
              <a:defRPr/>
            </a:pPr>
            <a:endParaRPr lang="en-GB" dirty="0">
              <a:solidFill>
                <a:schemeClr val="tx1">
                  <a:lumMod val="75000"/>
                  <a:lumOff val="25000"/>
                </a:schemeClr>
              </a:solidFill>
              <a:latin typeface="KG Primary Penmanship" panose="020B0604020202020204" charset="0"/>
            </a:endParaRPr>
          </a:p>
          <a:p>
            <a:pPr marL="0" indent="0">
              <a:buNone/>
              <a:defRPr/>
            </a:pPr>
            <a:r>
              <a:rPr lang="en-GB" dirty="0">
                <a:solidFill>
                  <a:schemeClr val="tx1">
                    <a:lumMod val="75000"/>
                    <a:lumOff val="25000"/>
                  </a:schemeClr>
                </a:solidFill>
                <a:latin typeface="KG Primary Penmanship" panose="020B0604020202020204" charset="0"/>
              </a:rPr>
              <a:t>                                                       </a:t>
            </a: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a:buFont typeface="Wingdings 3" charset="2"/>
              <a:buChar char=""/>
              <a:defRPr/>
            </a:pPr>
            <a:endParaRPr lang="en-GB" dirty="0">
              <a:solidFill>
                <a:schemeClr val="tx1">
                  <a:lumMod val="75000"/>
                  <a:lumOff val="25000"/>
                </a:schemeClr>
              </a:solidFill>
              <a:latin typeface="KG Primary Penmanship" panose="020B0604020202020204" charset="0"/>
            </a:endParaRPr>
          </a:p>
          <a:p>
            <a:pPr>
              <a:buNone/>
              <a:defRPr/>
            </a:pPr>
            <a:r>
              <a:rPr lang="en-GB" dirty="0">
                <a:solidFill>
                  <a:schemeClr val="tx1">
                    <a:lumMod val="75000"/>
                    <a:lumOff val="25000"/>
                  </a:schemeClr>
                </a:solidFill>
                <a:latin typeface="KG Primary Penmanship" panose="020B0604020202020204" charset="0"/>
              </a:rPr>
              <a:t>                               </a:t>
            </a:r>
          </a:p>
          <a:p>
            <a:pPr>
              <a:buNone/>
              <a:defRPr/>
            </a:pPr>
            <a:endParaRPr lang="en-GB" b="1" dirty="0">
              <a:solidFill>
                <a:schemeClr val="tx1">
                  <a:lumMod val="75000"/>
                  <a:lumOff val="25000"/>
                </a:schemeClr>
              </a:solidFill>
              <a:latin typeface="KG Primary Penmanship" panose="020B0604020202020204" charset="0"/>
            </a:endParaRPr>
          </a:p>
          <a:p>
            <a:pPr>
              <a:buNone/>
              <a:defRPr/>
            </a:pPr>
            <a:r>
              <a:rPr lang="en-GB" b="1" dirty="0">
                <a:solidFill>
                  <a:schemeClr val="tx1">
                    <a:lumMod val="75000"/>
                    <a:lumOff val="25000"/>
                  </a:schemeClr>
                </a:solidFill>
                <a:latin typeface="KG Primary Penmanship" panose="020B0604020202020204" charset="0"/>
              </a:rPr>
              <a:t>                              </a:t>
            </a:r>
            <a:endParaRPr lang="en-GB"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16262639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3314700" y="533400"/>
            <a:ext cx="11658600" cy="2400300"/>
          </a:xfrm>
        </p:spPr>
        <p:txBody>
          <a:bodyPr rtlCol="0">
            <a:normAutofit/>
          </a:bodyPr>
          <a:lstStyle/>
          <a:p>
            <a:pPr>
              <a:defRPr/>
            </a:pPr>
            <a:r>
              <a:rPr lang="en-GB" sz="5400" dirty="0">
                <a:solidFill>
                  <a:schemeClr val="accent2">
                    <a:lumMod val="60000"/>
                    <a:lumOff val="40000"/>
                  </a:schemeClr>
                </a:solidFill>
                <a:latin typeface="Bobby Jones" panose="020B0604020202020204" charset="0"/>
              </a:rPr>
              <a:t>Key notes about school</a:t>
            </a:r>
            <a:br>
              <a:rPr lang="en-GB" sz="5400" dirty="0">
                <a:solidFill>
                  <a:schemeClr val="accent2">
                    <a:lumMod val="60000"/>
                    <a:lumOff val="40000"/>
                  </a:schemeClr>
                </a:solidFill>
              </a:rPr>
            </a:br>
            <a:endParaRPr lang="en-GB" sz="5400" dirty="0">
              <a:solidFill>
                <a:schemeClr val="accent2">
                  <a:lumMod val="60000"/>
                  <a:lumOff val="40000"/>
                </a:schemeClr>
              </a:solidFill>
            </a:endParaRPr>
          </a:p>
        </p:txBody>
      </p:sp>
      <p:sp>
        <p:nvSpPr>
          <p:cNvPr id="10243" name="Rectangle 80">
            <a:extLst>
              <a:ext uri="{FF2B5EF4-FFF2-40B4-BE49-F238E27FC236}">
                <a16:creationId xmlns:a16="http://schemas.microsoft.com/office/drawing/2014/main" id="{7CBE47EB-E5B6-4CA5-BCFB-B0A332F2D803}"/>
              </a:ext>
            </a:extLst>
          </p:cNvPr>
          <p:cNvSpPr>
            <a:spLocks noGrp="1" noChangeArrowheads="1"/>
          </p:cNvSpPr>
          <p:nvPr>
            <p:ph type="body" sz="half" idx="1"/>
          </p:nvPr>
        </p:nvSpPr>
        <p:spPr>
          <a:xfrm>
            <a:off x="381000" y="2019300"/>
            <a:ext cx="17145000" cy="7124700"/>
          </a:xfrm>
          <a:noFill/>
        </p:spPr>
        <p:txBody>
          <a:bodyPr rtlCol="0">
            <a:noAutofit/>
          </a:bodyPr>
          <a:lstStyle/>
          <a:p>
            <a:pPr marL="0" indent="0">
              <a:buNone/>
              <a:defRPr/>
            </a:pPr>
            <a:r>
              <a:rPr lang="en-GB" sz="4400" dirty="0">
                <a:solidFill>
                  <a:srgbClr val="002060"/>
                </a:solidFill>
                <a:latin typeface="KG Primary Penmanship" panose="020B0604020202020204" charset="0"/>
              </a:rPr>
              <a:t>School starts 8.30am (children need to be lined up on the yellow line ready). If your child is at Breakfast club, they will be supervised so they can join the line at 8.30am.</a:t>
            </a:r>
          </a:p>
          <a:p>
            <a:pPr marL="0" indent="0">
              <a:buNone/>
              <a:defRPr/>
            </a:pPr>
            <a:endParaRPr lang="en-GB" sz="4400" dirty="0">
              <a:solidFill>
                <a:srgbClr val="002060"/>
              </a:solidFill>
              <a:latin typeface="KG Primary Penmanship" panose="020B0604020202020204" charset="0"/>
            </a:endParaRPr>
          </a:p>
          <a:p>
            <a:pPr marL="0" indent="0">
              <a:buNone/>
              <a:defRPr/>
            </a:pPr>
            <a:r>
              <a:rPr lang="en-GB" sz="4400" dirty="0">
                <a:solidFill>
                  <a:srgbClr val="002060"/>
                </a:solidFill>
                <a:latin typeface="KG Primary Penmanship" panose="020B0604020202020204" charset="0"/>
              </a:rPr>
              <a:t>You are welcome to use the school drop off from 8.20am at the car park.</a:t>
            </a:r>
          </a:p>
          <a:p>
            <a:pPr marL="0" indent="0">
              <a:buNone/>
              <a:defRPr/>
            </a:pPr>
            <a:endParaRPr lang="en-GB" sz="4400" dirty="0">
              <a:solidFill>
                <a:srgbClr val="002060"/>
              </a:solidFill>
              <a:latin typeface="KG Primary Penmanship" panose="020B0604020202020204" charset="0"/>
            </a:endParaRPr>
          </a:p>
          <a:p>
            <a:pPr marL="0" indent="0">
              <a:buNone/>
              <a:defRPr/>
            </a:pPr>
            <a:r>
              <a:rPr lang="en-GB" sz="4400" dirty="0">
                <a:solidFill>
                  <a:srgbClr val="002060"/>
                </a:solidFill>
                <a:latin typeface="KG Primary Penmanship" panose="020B0604020202020204" charset="0"/>
              </a:rPr>
              <a:t>School finishes at 3.00pm.</a:t>
            </a:r>
          </a:p>
          <a:p>
            <a:pPr marL="0" indent="0">
              <a:buNone/>
              <a:defRPr/>
            </a:pPr>
            <a:endParaRPr lang="en-GB" sz="4400" dirty="0">
              <a:solidFill>
                <a:srgbClr val="002060"/>
              </a:solidFill>
              <a:latin typeface="KG Primary Penmanship" panose="020B0604020202020204" charset="0"/>
            </a:endParaRPr>
          </a:p>
          <a:p>
            <a:pPr marL="0" indent="0">
              <a:buNone/>
              <a:defRPr/>
            </a:pPr>
            <a:r>
              <a:rPr lang="en-GB" sz="4400" dirty="0">
                <a:solidFill>
                  <a:srgbClr val="002060"/>
                </a:solidFill>
                <a:latin typeface="KG Primary Penmanship" panose="020B0604020202020204" charset="0"/>
              </a:rPr>
              <a:t>Mrs Ashley runs our before school and after school wraparound care at Outdoor Fun. </a:t>
            </a:r>
          </a:p>
          <a:p>
            <a:pPr marL="0" indent="0">
              <a:buNone/>
              <a:defRPr/>
            </a:pPr>
            <a:endParaRPr lang="en-GB" sz="5400" dirty="0">
              <a:solidFill>
                <a:srgbClr val="002060"/>
              </a:solidFill>
            </a:endParaRPr>
          </a:p>
          <a:p>
            <a:pPr marL="0" indent="0">
              <a:buNone/>
              <a:defRPr/>
            </a:pPr>
            <a:endParaRPr lang="en-GB" sz="6600" dirty="0">
              <a:solidFill>
                <a:srgbClr val="002060"/>
              </a:solidFill>
            </a:endParaRPr>
          </a:p>
        </p:txBody>
      </p:sp>
    </p:spTree>
    <p:extLst>
      <p:ext uri="{BB962C8B-B14F-4D97-AF65-F5344CB8AC3E}">
        <p14:creationId xmlns:p14="http://schemas.microsoft.com/office/powerpoint/2010/main" val="3747055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8297CD2-8175-4631-8294-7633C33CD4C2}"/>
              </a:ext>
            </a:extLst>
          </p:cNvPr>
          <p:cNvSpPr>
            <a:spLocks noGrp="1"/>
          </p:cNvSpPr>
          <p:nvPr>
            <p:ph type="title"/>
          </p:nvPr>
        </p:nvSpPr>
        <p:spPr>
          <a:xfrm>
            <a:off x="4045743" y="266700"/>
            <a:ext cx="10196513" cy="1955006"/>
          </a:xfrm>
        </p:spPr>
        <p:txBody>
          <a:bodyPr>
            <a:normAutofit/>
          </a:bodyPr>
          <a:lstStyle/>
          <a:p>
            <a:pPr eaLnBrk="1" hangingPunct="1">
              <a:defRPr/>
            </a:pPr>
            <a:r>
              <a:rPr lang="en-GB" altLang="en-US" sz="6600" dirty="0">
                <a:ln>
                  <a:noFill/>
                </a:ln>
                <a:solidFill>
                  <a:schemeClr val="accent3">
                    <a:lumMod val="60000"/>
                    <a:lumOff val="40000"/>
                  </a:schemeClr>
                </a:solidFill>
                <a:latin typeface="Bobby Jones" panose="020B0604020202020204" charset="0"/>
              </a:rPr>
              <a:t>Collecting children</a:t>
            </a:r>
          </a:p>
        </p:txBody>
      </p:sp>
      <p:sp>
        <p:nvSpPr>
          <p:cNvPr id="23555" name="Rectangle 3"/>
          <p:cNvSpPr txBox="1">
            <a:spLocks noChangeArrowheads="1"/>
          </p:cNvSpPr>
          <p:nvPr/>
        </p:nvSpPr>
        <p:spPr bwMode="auto">
          <a:xfrm>
            <a:off x="152400" y="2019300"/>
            <a:ext cx="17449800" cy="6350795"/>
          </a:xfrm>
          <a:prstGeom prst="rect">
            <a:avLst/>
          </a:prstGeom>
          <a:noFill/>
          <a:ln>
            <a:noFill/>
          </a:ln>
        </p:spPr>
        <p:txBody>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eaLnBrk="1" hangingPunct="1">
              <a:lnSpc>
                <a:spcPct val="90000"/>
              </a:lnSpc>
              <a:spcAft>
                <a:spcPct val="0"/>
              </a:spcAft>
              <a:buClrTx/>
              <a:buSzTx/>
            </a:pPr>
            <a:r>
              <a:rPr lang="en-GB" altLang="en-US" sz="4800" dirty="0">
                <a:solidFill>
                  <a:schemeClr val="tx1"/>
                </a:solidFill>
                <a:latin typeface="KG Primary Penmanship" panose="020B0604020202020204" charset="0"/>
              </a:rPr>
              <a:t>Please let us know if someone different from usual is collecting your child. You can either ring the school office or speak to the member of staff in the morning to pass on the message.</a:t>
            </a:r>
          </a:p>
          <a:p>
            <a:pPr eaLnBrk="1" hangingPunct="1">
              <a:lnSpc>
                <a:spcPct val="90000"/>
              </a:lnSpc>
              <a:spcAft>
                <a:spcPct val="0"/>
              </a:spcAft>
              <a:buClrTx/>
              <a:buSzTx/>
            </a:pPr>
            <a:endParaRPr lang="en-GB" altLang="en-US" dirty="0">
              <a:solidFill>
                <a:schemeClr val="tx1"/>
              </a:solidFill>
              <a:latin typeface="KG Primary Penmanship" panose="020B0604020202020204" charset="0"/>
            </a:endParaRPr>
          </a:p>
          <a:p>
            <a:pPr eaLnBrk="1" hangingPunct="1">
              <a:lnSpc>
                <a:spcPct val="90000"/>
              </a:lnSpc>
              <a:spcAft>
                <a:spcPct val="0"/>
              </a:spcAft>
              <a:buClrTx/>
              <a:buSzTx/>
            </a:pPr>
            <a:r>
              <a:rPr lang="en-GB" altLang="en-US" sz="4800" dirty="0">
                <a:solidFill>
                  <a:schemeClr val="tx1"/>
                </a:solidFill>
                <a:latin typeface="KG Primary Penmanship" panose="020B0604020202020204" charset="0"/>
              </a:rPr>
              <a:t>Please also let us know if someone on a regular basis will be collecting your child (e.g. Grandparents on a Tuesday).</a:t>
            </a:r>
          </a:p>
          <a:p>
            <a:pPr eaLnBrk="1" hangingPunct="1">
              <a:lnSpc>
                <a:spcPct val="90000"/>
              </a:lnSpc>
              <a:spcAft>
                <a:spcPct val="0"/>
              </a:spcAft>
              <a:buClrTx/>
              <a:buSzTx/>
            </a:pPr>
            <a:endParaRPr lang="en-GB" altLang="en-US" sz="1800" dirty="0">
              <a:solidFill>
                <a:schemeClr val="tx1"/>
              </a:solidFill>
              <a:latin typeface="KG Primary Penmanship" panose="020B0604020202020204" charset="0"/>
            </a:endParaRPr>
          </a:p>
          <a:p>
            <a:pPr eaLnBrk="1" hangingPunct="1">
              <a:lnSpc>
                <a:spcPct val="90000"/>
              </a:lnSpc>
              <a:spcAft>
                <a:spcPct val="0"/>
              </a:spcAft>
              <a:buClrTx/>
              <a:buSzTx/>
            </a:pPr>
            <a:r>
              <a:rPr lang="en-GB" altLang="en-US" sz="4800" dirty="0">
                <a:solidFill>
                  <a:schemeClr val="tx1"/>
                </a:solidFill>
                <a:latin typeface="KG Primary Penmanship" panose="020B0604020202020204" charset="0"/>
              </a:rPr>
              <a:t>If someone comes to collect your child and we do not know who they are, we will not be able to send your child with them</a:t>
            </a:r>
            <a:r>
              <a:rPr lang="en-US" altLang="en-US" sz="4800" dirty="0">
                <a:solidFill>
                  <a:schemeClr val="tx1"/>
                </a:solidFill>
                <a:latin typeface="KG Primary Penmanship" panose="020B0604020202020204" charset="0"/>
              </a:rPr>
              <a:t> until this has been checked with you.</a:t>
            </a:r>
            <a:endParaRPr lang="en-GB" altLang="en-US" sz="48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5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5400" dirty="0">
              <a:solidFill>
                <a:schemeClr val="tx1"/>
              </a:solidFill>
              <a:latin typeface="KG Primary Penmanship" panose="020B0604020202020204" charset="0"/>
            </a:endParaRPr>
          </a:p>
        </p:txBody>
      </p:sp>
    </p:spTree>
    <p:extLst>
      <p:ext uri="{BB962C8B-B14F-4D97-AF65-F5344CB8AC3E}">
        <p14:creationId xmlns:p14="http://schemas.microsoft.com/office/powerpoint/2010/main" val="2295915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21107400" cy="153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itle 1"/>
          <p:cNvSpPr>
            <a:spLocks noGrp="1"/>
          </p:cNvSpPr>
          <p:nvPr>
            <p:ph type="title"/>
          </p:nvPr>
        </p:nvSpPr>
        <p:spPr>
          <a:xfrm>
            <a:off x="4221958" y="390526"/>
            <a:ext cx="9844088" cy="1166813"/>
          </a:xfrm>
          <a:solidFill>
            <a:srgbClr val="FFE181"/>
          </a:solidFill>
        </p:spPr>
        <p:txBody>
          <a:bodyPr/>
          <a:lstStyle/>
          <a:p>
            <a:pPr eaLnBrk="1" hangingPunct="1"/>
            <a:r>
              <a:rPr lang="en-GB" altLang="en-US" sz="4200" dirty="0">
                <a:latin typeface="Century Gothic" panose="020B0502020202020204" pitchFamily="34" charset="0"/>
              </a:rPr>
              <a:t>Sound and District Primary School</a:t>
            </a:r>
          </a:p>
        </p:txBody>
      </p:sp>
      <p:sp>
        <p:nvSpPr>
          <p:cNvPr id="24580" name="Title 1"/>
          <p:cNvSpPr txBox="1">
            <a:spLocks noChangeArrowheads="1"/>
          </p:cNvSpPr>
          <p:nvPr/>
        </p:nvSpPr>
        <p:spPr bwMode="auto">
          <a:xfrm>
            <a:off x="3181350" y="8267701"/>
            <a:ext cx="12344400" cy="1166813"/>
          </a:xfrm>
          <a:prstGeom prst="rect">
            <a:avLst/>
          </a:prstGeom>
          <a:solidFill>
            <a:srgbClr val="69D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dirty="0">
                <a:solidFill>
                  <a:srgbClr val="000000"/>
                </a:solidFill>
                <a:latin typeface="Century Gothic" panose="020B0502020202020204" pitchFamily="34" charset="0"/>
              </a:rPr>
              <a:t>Learning more about expectations in Reception</a:t>
            </a:r>
          </a:p>
        </p:txBody>
      </p:sp>
      <p:sp>
        <p:nvSpPr>
          <p:cNvPr id="5" name="5-Point Star 4">
            <a:extLst>
              <a:ext uri="{FF2B5EF4-FFF2-40B4-BE49-F238E27FC236}">
                <a16:creationId xmlns:a16="http://schemas.microsoft.com/office/drawing/2014/main" id="{00281FC4-684C-4614-9CA1-716F4CA452FA}"/>
              </a:ext>
            </a:extLst>
          </p:cNvPr>
          <p:cNvSpPr/>
          <p:nvPr/>
        </p:nvSpPr>
        <p:spPr>
          <a:xfrm>
            <a:off x="2547938" y="216695"/>
            <a:ext cx="1112045"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6" name="5-Point Star 5">
            <a:extLst>
              <a:ext uri="{FF2B5EF4-FFF2-40B4-BE49-F238E27FC236}">
                <a16:creationId xmlns:a16="http://schemas.microsoft.com/office/drawing/2014/main" id="{CCA81961-4CCB-4925-924C-D76A6CEE6615}"/>
              </a:ext>
            </a:extLst>
          </p:cNvPr>
          <p:cNvSpPr/>
          <p:nvPr/>
        </p:nvSpPr>
        <p:spPr>
          <a:xfrm>
            <a:off x="14413707" y="297657"/>
            <a:ext cx="1112043"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7" name="5-Point Star 6">
            <a:extLst>
              <a:ext uri="{FF2B5EF4-FFF2-40B4-BE49-F238E27FC236}">
                <a16:creationId xmlns:a16="http://schemas.microsoft.com/office/drawing/2014/main" id="{B32E91AC-B148-4DC2-BBFF-6ACC69EBFF77}"/>
              </a:ext>
            </a:extLst>
          </p:cNvPr>
          <p:cNvSpPr/>
          <p:nvPr/>
        </p:nvSpPr>
        <p:spPr>
          <a:xfrm>
            <a:off x="14889958" y="10739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8" name="5-Point Star 7">
            <a:extLst>
              <a:ext uri="{FF2B5EF4-FFF2-40B4-BE49-F238E27FC236}">
                <a16:creationId xmlns:a16="http://schemas.microsoft.com/office/drawing/2014/main" id="{9A9F02DE-0463-452F-90AD-9DBAC542B273}"/>
              </a:ext>
            </a:extLst>
          </p:cNvPr>
          <p:cNvSpPr/>
          <p:nvPr/>
        </p:nvSpPr>
        <p:spPr>
          <a:xfrm>
            <a:off x="2474120" y="13025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Tree>
    <p:extLst>
      <p:ext uri="{BB962C8B-B14F-4D97-AF65-F5344CB8AC3E}">
        <p14:creationId xmlns:p14="http://schemas.microsoft.com/office/powerpoint/2010/main" val="300000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124200" y="2857500"/>
            <a:ext cx="12573000" cy="2986089"/>
          </a:xfrm>
        </p:spPr>
        <p:txBody>
          <a:bodyPr>
            <a:normAutofit/>
          </a:bodyPr>
          <a:lstStyle/>
          <a:p>
            <a:r>
              <a:rPr lang="en-GB" altLang="en-US" sz="6600" dirty="0">
                <a:ln>
                  <a:noFill/>
                </a:ln>
                <a:latin typeface="Bobby Jones" panose="020B0604020202020204" charset="0"/>
              </a:rPr>
              <a:t>What is the Early Years Foundation Stage?</a:t>
            </a:r>
          </a:p>
        </p:txBody>
      </p:sp>
    </p:spTree>
    <p:extLst>
      <p:ext uri="{BB962C8B-B14F-4D97-AF65-F5344CB8AC3E}">
        <p14:creationId xmlns:p14="http://schemas.microsoft.com/office/powerpoint/2010/main" val="260479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143001" y="419100"/>
            <a:ext cx="14263688" cy="1838325"/>
          </a:xfrm>
          <a:noFill/>
        </p:spPr>
        <p:txBody>
          <a:bodyPr/>
          <a:lstStyle/>
          <a:p>
            <a:pPr eaLnBrk="1" hangingPunct="1"/>
            <a:r>
              <a:rPr lang="en-GB" altLang="en-US" sz="4800" dirty="0">
                <a:latin typeface="Bobby Jones" panose="020B0604020202020204" charset="0"/>
              </a:rPr>
              <a:t>The Early Years Foundation Stage (EYFS)</a:t>
            </a:r>
            <a:br>
              <a:rPr lang="en-GB" altLang="en-US" sz="4800" dirty="0">
                <a:latin typeface="Bobby Jones" panose="020B0604020202020204" charset="0"/>
              </a:rPr>
            </a:br>
            <a:r>
              <a:rPr lang="en-GB" altLang="en-US" sz="4800" dirty="0">
                <a:latin typeface="Bobby Jones" panose="020B0604020202020204" charset="0"/>
              </a:rPr>
              <a:t>Areas of learning</a:t>
            </a:r>
          </a:p>
        </p:txBody>
      </p:sp>
      <p:sp>
        <p:nvSpPr>
          <p:cNvPr id="3" name="Rectangle 3">
            <a:extLst>
              <a:ext uri="{FF2B5EF4-FFF2-40B4-BE49-F238E27FC236}">
                <a16:creationId xmlns:a16="http://schemas.microsoft.com/office/drawing/2014/main" id="{19575025-CF97-4D85-801A-C7F244CFC345}"/>
              </a:ext>
            </a:extLst>
          </p:cNvPr>
          <p:cNvSpPr txBox="1">
            <a:spLocks noChangeArrowheads="1"/>
          </p:cNvSpPr>
          <p:nvPr/>
        </p:nvSpPr>
        <p:spPr>
          <a:xfrm>
            <a:off x="1295400" y="2257426"/>
            <a:ext cx="12918282" cy="7158038"/>
          </a:xfrm>
          <a:prstGeom prst="rect">
            <a:avLst/>
          </a:prstGeom>
          <a:noFill/>
        </p:spPr>
        <p:txBody>
          <a:bodyPr>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85800" indent="-685800" algn="l">
              <a:defRPr/>
            </a:pPr>
            <a:r>
              <a:rPr lang="en-GB" sz="3600" u="sng" dirty="0">
                <a:solidFill>
                  <a:schemeClr val="tx1"/>
                </a:solidFill>
                <a:latin typeface="KG Primary Penmanship" panose="020B0604020202020204" charset="0"/>
              </a:rPr>
              <a:t>The Foundation Stage Curriculum (revised 2012)</a:t>
            </a:r>
          </a:p>
          <a:p>
            <a:pPr marL="685800" indent="-685800" algn="l">
              <a:defRPr/>
            </a:pPr>
            <a:endParaRPr lang="en-GB" sz="3600" dirty="0">
              <a:solidFill>
                <a:schemeClr val="tx1"/>
              </a:solidFill>
              <a:latin typeface="KG Primary Penmanship" panose="020B0604020202020204" charset="0"/>
            </a:endParaRPr>
          </a:p>
          <a:p>
            <a:pPr marL="685800" indent="-685800" algn="l">
              <a:defRPr/>
            </a:pPr>
            <a:r>
              <a:rPr lang="en-GB" sz="3600" dirty="0">
                <a:solidFill>
                  <a:schemeClr val="tx1"/>
                </a:solidFill>
                <a:latin typeface="KG Primary Penmanship" panose="020B0604020202020204" charset="0"/>
              </a:rPr>
              <a:t>There are </a:t>
            </a:r>
            <a:r>
              <a:rPr lang="en-GB" sz="3600" b="1" dirty="0">
                <a:solidFill>
                  <a:schemeClr val="tx1"/>
                </a:solidFill>
                <a:latin typeface="KG Primary Penmanship" panose="020B0604020202020204" charset="0"/>
              </a:rPr>
              <a:t>3 Prime Areas</a:t>
            </a:r>
          </a:p>
          <a:p>
            <a:pPr marL="59532" algn="l">
              <a:defRPr/>
            </a:pPr>
            <a:r>
              <a:rPr lang="en-US" sz="3600" dirty="0">
                <a:solidFill>
                  <a:schemeClr val="tx1"/>
                </a:solidFill>
                <a:latin typeface="KG Primary Penmanship" panose="020B0604020202020204" charset="0"/>
                <a:sym typeface="Comic Sans MS" pitchFamily="66" charset="0"/>
              </a:rPr>
              <a:t>1. Personal, Social and Emotional Development</a:t>
            </a:r>
          </a:p>
          <a:p>
            <a:pPr marL="59532" algn="l">
              <a:defRPr/>
            </a:pPr>
            <a:r>
              <a:rPr lang="en-US" sz="3600" dirty="0">
                <a:solidFill>
                  <a:schemeClr val="tx1"/>
                </a:solidFill>
                <a:latin typeface="KG Primary Penmanship" panose="020B0604020202020204" charset="0"/>
                <a:sym typeface="Comic Sans MS" pitchFamily="66" charset="0"/>
              </a:rPr>
              <a:t>2. Communication and Language </a:t>
            </a:r>
          </a:p>
          <a:p>
            <a:pPr marL="59532" algn="l">
              <a:defRPr/>
            </a:pPr>
            <a:r>
              <a:rPr lang="en-US" sz="3600" dirty="0">
                <a:solidFill>
                  <a:schemeClr val="tx1"/>
                </a:solidFill>
                <a:latin typeface="KG Primary Penmanship" panose="020B0604020202020204" charset="0"/>
                <a:sym typeface="Comic Sans MS" pitchFamily="66" charset="0"/>
              </a:rPr>
              <a:t>3. Physical Development</a:t>
            </a:r>
          </a:p>
          <a:p>
            <a:pPr marL="59532" algn="l">
              <a:defRPr/>
            </a:pPr>
            <a:endParaRPr lang="en-US" sz="3600" i="1" dirty="0">
              <a:solidFill>
                <a:schemeClr val="tx1"/>
              </a:solidFill>
              <a:latin typeface="KG Primary Penmanship" panose="020B0604020202020204" charset="0"/>
              <a:sym typeface="Comic Sans MS" pitchFamily="66" charset="0"/>
            </a:endParaRPr>
          </a:p>
          <a:p>
            <a:pPr marL="59532" algn="l">
              <a:defRPr/>
            </a:pPr>
            <a:r>
              <a:rPr lang="en-US" sz="3600" dirty="0">
                <a:solidFill>
                  <a:schemeClr val="tx1"/>
                </a:solidFill>
                <a:latin typeface="KG Primary Penmanship" panose="020B0604020202020204" charset="0"/>
                <a:sym typeface="Comic Sans MS" pitchFamily="66" charset="0"/>
              </a:rPr>
              <a:t>Then there are </a:t>
            </a:r>
            <a:r>
              <a:rPr lang="en-US" sz="3600" b="1" dirty="0">
                <a:solidFill>
                  <a:schemeClr val="tx1"/>
                </a:solidFill>
                <a:latin typeface="KG Primary Penmanship" panose="020B0604020202020204" charset="0"/>
                <a:sym typeface="Comic Sans MS" pitchFamily="66" charset="0"/>
              </a:rPr>
              <a:t>4 Specific Areas</a:t>
            </a:r>
          </a:p>
          <a:p>
            <a:pPr marL="59532" algn="l">
              <a:defRPr/>
            </a:pPr>
            <a:r>
              <a:rPr lang="en-US" sz="3600" dirty="0">
                <a:solidFill>
                  <a:schemeClr val="tx1"/>
                </a:solidFill>
                <a:latin typeface="KG Primary Penmanship" panose="020B0604020202020204" charset="0"/>
                <a:sym typeface="Comic Sans MS" pitchFamily="66" charset="0"/>
              </a:rPr>
              <a:t>4.  </a:t>
            </a:r>
            <a:r>
              <a:rPr lang="en-US" sz="3600" dirty="0">
                <a:solidFill>
                  <a:schemeClr val="tx1"/>
                </a:solidFill>
                <a:latin typeface="KG Primary Penmanship" panose="020B0604020202020204" charset="0"/>
                <a:ea typeface="MS PGothic" pitchFamily="34" charset="-128"/>
                <a:sym typeface="Marker Felt" charset="0"/>
              </a:rPr>
              <a:t>Literacy; </a:t>
            </a:r>
          </a:p>
          <a:p>
            <a:pPr marL="685800" indent="-685800" algn="l">
              <a:defRPr/>
            </a:pPr>
            <a:r>
              <a:rPr lang="en-US" sz="3600" dirty="0">
                <a:solidFill>
                  <a:schemeClr val="tx1"/>
                </a:solidFill>
                <a:latin typeface="KG Primary Penmanship" panose="020B0604020202020204" charset="0"/>
                <a:ea typeface="MS PGothic" pitchFamily="34" charset="-128"/>
                <a:sym typeface="Marker Felt" charset="0"/>
              </a:rPr>
              <a:t>5.  Mathematics; </a:t>
            </a:r>
          </a:p>
          <a:p>
            <a:pPr marL="685800" indent="-685800" algn="l">
              <a:defRPr/>
            </a:pPr>
            <a:r>
              <a:rPr lang="en-US" sz="3600" dirty="0">
                <a:solidFill>
                  <a:schemeClr val="tx1"/>
                </a:solidFill>
                <a:latin typeface="KG Primary Penmanship" panose="020B0604020202020204" charset="0"/>
                <a:ea typeface="MS PGothic" pitchFamily="34" charset="-128"/>
                <a:sym typeface="Marker Felt" charset="0"/>
              </a:rPr>
              <a:t>6.  Understanding the World; </a:t>
            </a:r>
          </a:p>
          <a:p>
            <a:pPr marL="685800" indent="-685800" algn="l">
              <a:defRPr/>
            </a:pPr>
            <a:r>
              <a:rPr lang="en-US" sz="3600" dirty="0">
                <a:solidFill>
                  <a:schemeClr val="tx1"/>
                </a:solidFill>
                <a:latin typeface="KG Primary Penmanship" panose="020B0604020202020204" charset="0"/>
                <a:ea typeface="MS PGothic" pitchFamily="34" charset="-128"/>
                <a:sym typeface="Marker Felt" charset="0"/>
              </a:rPr>
              <a:t>7.  Expressive Arts and Design</a:t>
            </a:r>
          </a:p>
        </p:txBody>
      </p:sp>
    </p:spTree>
    <p:extLst>
      <p:ext uri="{BB962C8B-B14F-4D97-AF65-F5344CB8AC3E}">
        <p14:creationId xmlns:p14="http://schemas.microsoft.com/office/powerpoint/2010/main" val="119449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64658" y="762001"/>
            <a:ext cx="11070431" cy="1919288"/>
          </a:xfrm>
        </p:spPr>
        <p:txBody>
          <a:bodyPr rtlCol="0">
            <a:normAutofit/>
          </a:bodyPr>
          <a:lstStyle/>
          <a:p>
            <a:pPr>
              <a:defRPr/>
            </a:pPr>
            <a:r>
              <a:rPr lang="en-GB" sz="5400" dirty="0">
                <a:solidFill>
                  <a:schemeClr val="accent2">
                    <a:lumMod val="60000"/>
                    <a:lumOff val="40000"/>
                  </a:schemeClr>
                </a:solidFill>
                <a:latin typeface="Bobby Jones" panose="020B0604020202020204" charset="0"/>
              </a:rPr>
              <a:t>        National Expectations</a:t>
            </a:r>
            <a:br>
              <a:rPr lang="en-GB" sz="5400" dirty="0">
                <a:solidFill>
                  <a:schemeClr val="accent2">
                    <a:lumMod val="60000"/>
                    <a:lumOff val="40000"/>
                  </a:schemeClr>
                </a:solidFill>
                <a:latin typeface="Bobby Jones" panose="020B0604020202020204" charset="0"/>
              </a:rPr>
            </a:br>
            <a:endParaRPr lang="en-GB" sz="5400"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3314700" y="2452688"/>
            <a:ext cx="11544300" cy="6431757"/>
          </a:xfrm>
        </p:spPr>
        <p:txBody>
          <a:bodyPr rtlCol="0">
            <a:normAutofit fontScale="77500" lnSpcReduction="20000"/>
          </a:bodyPr>
          <a:lstStyle/>
          <a:p>
            <a:pPr>
              <a:buFont typeface="Wingdings 3" charset="2"/>
              <a:buChar char=""/>
              <a:defRPr/>
            </a:pPr>
            <a:r>
              <a:rPr lang="en-GB" sz="6000" dirty="0">
                <a:latin typeface="KG Primary Penmanship" panose="020B0604020202020204" charset="0"/>
              </a:rPr>
              <a:t> By the end of the Reception year the goal is for your child to be able to:</a:t>
            </a:r>
            <a:br>
              <a:rPr lang="en-GB" sz="6000" dirty="0">
                <a:latin typeface="KG Primary Penmanship" panose="020B0604020202020204" charset="0"/>
              </a:rPr>
            </a:br>
            <a:endParaRPr lang="en-GB" sz="6000" dirty="0">
              <a:latin typeface="KG Primary Penmanship" panose="020B0604020202020204" charset="0"/>
            </a:endParaRPr>
          </a:p>
          <a:p>
            <a:pPr marL="0" indent="0">
              <a:buNone/>
              <a:defRPr/>
            </a:pPr>
            <a:r>
              <a:rPr lang="en-GB" sz="6000" dirty="0">
                <a:latin typeface="KG Primary Penmanship" panose="020B0604020202020204" charset="0"/>
              </a:rPr>
              <a:t>	</a:t>
            </a:r>
            <a:r>
              <a:rPr lang="en-GB" sz="5100" dirty="0">
                <a:latin typeface="KG Primary Penmanship" panose="020B0604020202020204" charset="0"/>
              </a:rPr>
              <a:t>•</a:t>
            </a:r>
            <a:r>
              <a:rPr lang="en-GB" sz="6000" dirty="0">
                <a:latin typeface="KG Primary Penmanship" panose="020B0604020202020204" charset="0"/>
              </a:rPr>
              <a:t> </a:t>
            </a:r>
            <a:r>
              <a:rPr lang="en-GB" sz="4800" dirty="0">
                <a:latin typeface="KG Primary Penmanship" panose="020B0604020202020204" charset="0"/>
              </a:rPr>
              <a:t>Read simple sentences without help</a:t>
            </a:r>
          </a:p>
          <a:p>
            <a:pPr marL="0" indent="0">
              <a:buNone/>
              <a:defRPr/>
            </a:pPr>
            <a:r>
              <a:rPr lang="en-GB" sz="4800" dirty="0">
                <a:latin typeface="KG Primary Penmanship" panose="020B0604020202020204" charset="0"/>
              </a:rPr>
              <a:t>	• Write in sentences without help</a:t>
            </a:r>
          </a:p>
          <a:p>
            <a:pPr marL="0" indent="0">
              <a:buNone/>
              <a:defRPr/>
            </a:pPr>
            <a:r>
              <a:rPr lang="en-GB" sz="4800" dirty="0">
                <a:latin typeface="KG Primary Penmanship" panose="020B0604020202020204" charset="0"/>
              </a:rPr>
              <a:t>	• Order, recognise and write numbers 0-20 </a:t>
            </a:r>
          </a:p>
          <a:p>
            <a:pPr marL="0" indent="0">
              <a:buNone/>
              <a:defRPr/>
            </a:pPr>
            <a:r>
              <a:rPr lang="en-GB" sz="4800" dirty="0">
                <a:latin typeface="KG Primary Penmanship" panose="020B0604020202020204" charset="0"/>
              </a:rPr>
              <a:t>	• Add and subtract with simple numbers equally </a:t>
            </a:r>
          </a:p>
          <a:p>
            <a:pPr marL="0" indent="0">
              <a:buNone/>
              <a:defRPr/>
            </a:pPr>
            <a:r>
              <a:rPr lang="en-GB" sz="4800" dirty="0">
                <a:latin typeface="KG Primary Penmanship" panose="020B0604020202020204" charset="0"/>
              </a:rPr>
              <a:t>	• Double and halve and share amounts</a:t>
            </a:r>
            <a:br>
              <a:rPr lang="en-GB" sz="4800" dirty="0">
                <a:latin typeface="KG Primary Penmanship" panose="020B0604020202020204" charset="0"/>
              </a:rPr>
            </a:br>
            <a:br>
              <a:rPr lang="en-GB" sz="4800" dirty="0">
                <a:latin typeface="KG Primary Penmanship" panose="020B0604020202020204" charset="0"/>
              </a:rPr>
            </a:br>
            <a:endParaRPr lang="en-GB" sz="4800" dirty="0">
              <a:latin typeface="KG Primary Penmanship" panose="020B0604020202020204" charset="0"/>
            </a:endParaRPr>
          </a:p>
          <a:p>
            <a:pPr marL="0" indent="0" algn="ctr">
              <a:buNone/>
              <a:defRPr/>
            </a:pPr>
            <a:r>
              <a:rPr lang="en-GB" sz="4350" dirty="0">
                <a:latin typeface="KG Primary Penmanship" panose="020B0604020202020204" charset="0"/>
              </a:rPr>
              <a:t>Regular attendance is crucial in order to help support children achieve this.</a:t>
            </a:r>
            <a:endParaRPr lang="en-GB" sz="435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360483034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TotalTime>
  <Words>1952</Words>
  <Application>Microsoft Office PowerPoint</Application>
  <PresentationFormat>Custom</PresentationFormat>
  <Paragraphs>237</Paragraphs>
  <Slides>31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Bobby Jones</vt:lpstr>
      <vt:lpstr>Wingdings</vt:lpstr>
      <vt:lpstr>Comic Sans MS</vt:lpstr>
      <vt:lpstr>Wingdings 3</vt:lpstr>
      <vt:lpstr>Arial</vt:lpstr>
      <vt:lpstr>Calibri</vt:lpstr>
      <vt:lpstr>Century Gothic</vt:lpstr>
      <vt:lpstr>KG Primary Penmanship</vt:lpstr>
      <vt:lpstr>Office Theme</vt:lpstr>
      <vt:lpstr>Sound and District Primary School</vt:lpstr>
      <vt:lpstr>        Meet The Teachers  </vt:lpstr>
      <vt:lpstr>PowerPoint Presentation</vt:lpstr>
      <vt:lpstr>Key notes about school </vt:lpstr>
      <vt:lpstr>Collecting children</vt:lpstr>
      <vt:lpstr>Sound and District Primary School</vt:lpstr>
      <vt:lpstr>What is the Early Years Foundation Stage?</vt:lpstr>
      <vt:lpstr>The Early Years Foundation Stage (EYFS) Areas of learning</vt:lpstr>
      <vt:lpstr>        National Expectations </vt:lpstr>
      <vt:lpstr>        Baseline assessment </vt:lpstr>
      <vt:lpstr>        The EYFS Profile </vt:lpstr>
      <vt:lpstr>Sound and District Primary School</vt:lpstr>
      <vt:lpstr>Classroom routines </vt:lpstr>
      <vt:lpstr>Mathematics – Number  </vt:lpstr>
      <vt:lpstr>PowerPoint Presentation</vt:lpstr>
      <vt:lpstr>Positive Discipline </vt:lpstr>
      <vt:lpstr>PowerPoint Presentation</vt:lpstr>
      <vt:lpstr>Book bags and PE kits</vt:lpstr>
      <vt:lpstr>Class website and Dojo</vt:lpstr>
      <vt:lpstr>Fruit and water</vt:lpstr>
      <vt:lpstr>P.E. </vt:lpstr>
      <vt:lpstr>Year 6 buddy </vt:lpstr>
      <vt:lpstr>PowerPoint Presentation</vt:lpstr>
      <vt:lpstr>Our doors are always open.</vt:lpstr>
      <vt:lpstr>Home - School Communication</vt:lpstr>
      <vt:lpstr>Sound School Communications</vt:lpstr>
      <vt:lpstr>Reading Diaries </vt:lpstr>
      <vt:lpstr>Class Dojo</vt:lpstr>
      <vt:lpstr>Online Safety (Safeguarding)</vt:lpstr>
      <vt:lpstr>PowerPoint Presentation</vt:lpstr>
      <vt:lpstr>Our doors are always open.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Opal Class</dc:title>
  <dc:creator>Sound Head</dc:creator>
  <cp:lastModifiedBy>Eleanor  Billingham</cp:lastModifiedBy>
  <cp:revision>19</cp:revision>
  <dcterms:created xsi:type="dcterms:W3CDTF">2006-08-16T00:00:00Z</dcterms:created>
  <dcterms:modified xsi:type="dcterms:W3CDTF">2025-09-08T06:42:33Z</dcterms:modified>
  <dc:identifier>DAFqk2s6loM</dc:identifier>
</cp:coreProperties>
</file>