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28"/>
  </p:notesMasterIdLst>
  <p:handoutMasterIdLst>
    <p:handoutMasterId r:id="rId29"/>
  </p:handoutMasterIdLst>
  <p:sldIdLst>
    <p:sldId id="256" r:id="rId2"/>
    <p:sldId id="261" r:id="rId3"/>
    <p:sldId id="272" r:id="rId4"/>
    <p:sldId id="258" r:id="rId5"/>
    <p:sldId id="267" r:id="rId6"/>
    <p:sldId id="262" r:id="rId7"/>
    <p:sldId id="297" r:id="rId8"/>
    <p:sldId id="279" r:id="rId9"/>
    <p:sldId id="280" r:id="rId10"/>
    <p:sldId id="264" r:id="rId11"/>
    <p:sldId id="285" r:id="rId12"/>
    <p:sldId id="282" r:id="rId13"/>
    <p:sldId id="281" r:id="rId14"/>
    <p:sldId id="287" r:id="rId15"/>
    <p:sldId id="274" r:id="rId16"/>
    <p:sldId id="302" r:id="rId17"/>
    <p:sldId id="303" r:id="rId18"/>
    <p:sldId id="293" r:id="rId19"/>
    <p:sldId id="294" r:id="rId20"/>
    <p:sldId id="301" r:id="rId21"/>
    <p:sldId id="269" r:id="rId22"/>
    <p:sldId id="286" r:id="rId23"/>
    <p:sldId id="299" r:id="rId24"/>
    <p:sldId id="270" r:id="rId25"/>
    <p:sldId id="296" r:id="rId26"/>
    <p:sldId id="271" r:id="rId2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22027E"/>
    <a:srgbClr val="8F6BF3"/>
    <a:srgbClr val="317F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72" autoAdjust="0"/>
    <p:restoredTop sz="94660"/>
  </p:normalViewPr>
  <p:slideViewPr>
    <p:cSldViewPr>
      <p:cViewPr varScale="1">
        <p:scale>
          <a:sx n="60" d="100"/>
          <a:sy n="60" d="100"/>
        </p:scale>
        <p:origin x="108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FD00D58-7874-46AF-81AD-D84A885B9031}" type="datetimeFigureOut">
              <a:rPr lang="en-GB" smtClean="0"/>
              <a:t>05/09/2025</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5FC0590-1363-4826-BE49-62733AAA6284}" type="slidenum">
              <a:rPr lang="en-GB" smtClean="0"/>
              <a:t>‹#›</a:t>
            </a:fld>
            <a:endParaRPr lang="en-GB"/>
          </a:p>
        </p:txBody>
      </p:sp>
    </p:spTree>
    <p:extLst>
      <p:ext uri="{BB962C8B-B14F-4D97-AF65-F5344CB8AC3E}">
        <p14:creationId xmlns:p14="http://schemas.microsoft.com/office/powerpoint/2010/main" val="2716378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BFF124F-C65A-4594-B723-00A615E7B2C4}" type="datetimeFigureOut">
              <a:rPr lang="en-GB"/>
              <a:pPr>
                <a:defRPr/>
              </a:pPr>
              <a:t>05/09/2025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DD15A24-C4D3-439A-8C95-233615C7DBD3}" type="slidenum">
              <a:rPr lang="en-GB"/>
              <a:pPr>
                <a:defRPr/>
              </a:pPr>
              <a:t>‹#›</a:t>
            </a:fld>
            <a:endParaRPr lang="en-GB"/>
          </a:p>
        </p:txBody>
      </p:sp>
    </p:spTree>
    <p:extLst>
      <p:ext uri="{BB962C8B-B14F-4D97-AF65-F5344CB8AC3E}">
        <p14:creationId xmlns:p14="http://schemas.microsoft.com/office/powerpoint/2010/main" val="909217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52EBA6-FA90-4DA5-84C4-B0EB10CB8990}" type="slidenum">
              <a:rPr lang="en-GB">
                <a:cs typeface="Arial" charset="0"/>
              </a:rPr>
              <a:pPr fontAlgn="base">
                <a:spcBef>
                  <a:spcPct val="0"/>
                </a:spcBef>
                <a:spcAft>
                  <a:spcPct val="0"/>
                </a:spcAft>
              </a:pPr>
              <a:t>1</a:t>
            </a:fld>
            <a:endParaRPr lang="en-GB">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25AF880E-8D46-4F72-B5DB-E62F9110D454}" type="datetimeFigureOut">
              <a:rPr lang="en-GB" smtClean="0"/>
              <a:pPr>
                <a:defRPr/>
              </a:pPr>
              <a:t>05/09/2025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CEAE37F5-D208-40FD-9A74-FF7F658ECB71}" type="slidenum">
              <a:rPr lang="en-GB" smtClean="0"/>
              <a:pPr>
                <a:defRPr/>
              </a:pPr>
              <a:t>‹#›</a:t>
            </a:fld>
            <a:endParaRPr lang="en-GB"/>
          </a:p>
        </p:txBody>
      </p:sp>
    </p:spTree>
    <p:extLst>
      <p:ext uri="{BB962C8B-B14F-4D97-AF65-F5344CB8AC3E}">
        <p14:creationId xmlns:p14="http://schemas.microsoft.com/office/powerpoint/2010/main" val="187234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4237B74-CEA4-4EEC-9787-E22A56D10BCA}" type="datetimeFigureOut">
              <a:rPr lang="en-GB" smtClean="0"/>
              <a:pPr>
                <a:defRPr/>
              </a:pPr>
              <a:t>05/09/2025</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950BF40F-FD23-4BF4-B702-57EB62643262}" type="slidenum">
              <a:rPr lang="en-GB" smtClean="0"/>
              <a:pPr>
                <a:defRPr/>
              </a:pPr>
              <a:t>‹#›</a:t>
            </a:fld>
            <a:endParaRPr lang="en-GB"/>
          </a:p>
        </p:txBody>
      </p:sp>
    </p:spTree>
    <p:extLst>
      <p:ext uri="{BB962C8B-B14F-4D97-AF65-F5344CB8AC3E}">
        <p14:creationId xmlns:p14="http://schemas.microsoft.com/office/powerpoint/2010/main" val="3816401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C4237B74-CEA4-4EEC-9787-E22A56D10BCA}" type="datetimeFigureOut">
              <a:rPr lang="en-GB" smtClean="0"/>
              <a:pPr>
                <a:defRPr/>
              </a:pPr>
              <a:t>05/09/2025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950BF40F-FD23-4BF4-B702-57EB62643262}" type="slidenum">
              <a:rPr lang="en-GB" smtClean="0"/>
              <a:pPr>
                <a:defRPr/>
              </a:pPr>
              <a:t>‹#›</a:t>
            </a:fld>
            <a:endParaRPr lang="en-GB"/>
          </a:p>
        </p:txBody>
      </p:sp>
    </p:spTree>
    <p:extLst>
      <p:ext uri="{BB962C8B-B14F-4D97-AF65-F5344CB8AC3E}">
        <p14:creationId xmlns:p14="http://schemas.microsoft.com/office/powerpoint/2010/main" val="2491957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C4237B74-CEA4-4EEC-9787-E22A56D10BCA}" type="datetimeFigureOut">
              <a:rPr lang="en-GB" smtClean="0"/>
              <a:pPr>
                <a:defRPr/>
              </a:pPr>
              <a:t>05/09/2025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950BF40F-FD23-4BF4-B702-57EB62643262}" type="slidenum">
              <a:rPr lang="en-GB" smtClean="0"/>
              <a:pPr>
                <a:defRPr/>
              </a:pPr>
              <a:t>‹#›</a:t>
            </a:fld>
            <a:endParaRPr lang="en-GB"/>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434648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C4237B74-CEA4-4EEC-9787-E22A56D10BCA}" type="datetimeFigureOut">
              <a:rPr lang="en-GB" smtClean="0"/>
              <a:pPr>
                <a:defRPr/>
              </a:pPr>
              <a:t>05/09/2025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950BF40F-FD23-4BF4-B702-57EB62643262}" type="slidenum">
              <a:rPr lang="en-GB" smtClean="0"/>
              <a:pPr>
                <a:defRPr/>
              </a:pPr>
              <a:t>‹#›</a:t>
            </a:fld>
            <a:endParaRPr lang="en-GB"/>
          </a:p>
        </p:txBody>
      </p:sp>
    </p:spTree>
    <p:extLst>
      <p:ext uri="{BB962C8B-B14F-4D97-AF65-F5344CB8AC3E}">
        <p14:creationId xmlns:p14="http://schemas.microsoft.com/office/powerpoint/2010/main" val="1012366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C4237B74-CEA4-4EEC-9787-E22A56D10BCA}" type="datetimeFigureOut">
              <a:rPr lang="en-GB" smtClean="0"/>
              <a:pPr>
                <a:defRPr/>
              </a:pPr>
              <a:t>05/09/2025</a:t>
            </a:fld>
            <a:endParaRPr lang="en-GB"/>
          </a:p>
        </p:txBody>
      </p:sp>
      <p:sp>
        <p:nvSpPr>
          <p:cNvPr id="4"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950BF40F-FD23-4BF4-B702-57EB62643262}" type="slidenum">
              <a:rPr lang="en-GB" smtClean="0"/>
              <a:pPr>
                <a:defRPr/>
              </a:pPr>
              <a:t>‹#›</a:t>
            </a:fld>
            <a:endParaRPr lang="en-GB"/>
          </a:p>
        </p:txBody>
      </p:sp>
    </p:spTree>
    <p:extLst>
      <p:ext uri="{BB962C8B-B14F-4D97-AF65-F5344CB8AC3E}">
        <p14:creationId xmlns:p14="http://schemas.microsoft.com/office/powerpoint/2010/main" val="138491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C4237B74-CEA4-4EEC-9787-E22A56D10BCA}" type="datetimeFigureOut">
              <a:rPr lang="en-GB" smtClean="0"/>
              <a:pPr>
                <a:defRPr/>
              </a:pPr>
              <a:t>05/09/2025</a:t>
            </a:fld>
            <a:endParaRPr lang="en-GB"/>
          </a:p>
        </p:txBody>
      </p:sp>
      <p:sp>
        <p:nvSpPr>
          <p:cNvPr id="4"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950BF40F-FD23-4BF4-B702-57EB62643262}" type="slidenum">
              <a:rPr lang="en-GB" smtClean="0"/>
              <a:pPr>
                <a:defRPr/>
              </a:pPr>
              <a:t>‹#›</a:t>
            </a:fld>
            <a:endParaRPr lang="en-GB"/>
          </a:p>
        </p:txBody>
      </p:sp>
    </p:spTree>
    <p:extLst>
      <p:ext uri="{BB962C8B-B14F-4D97-AF65-F5344CB8AC3E}">
        <p14:creationId xmlns:p14="http://schemas.microsoft.com/office/powerpoint/2010/main" val="480199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4ACD066-C132-4E73-A058-A01742D235F8}" type="datetimeFigureOut">
              <a:rPr lang="en-GB" smtClean="0"/>
              <a:pPr>
                <a:defRPr/>
              </a:pPr>
              <a:t>05/09/2025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0163AE29-4B57-477E-8A85-0B07D6044213}" type="slidenum">
              <a:rPr lang="en-GB" smtClean="0"/>
              <a:pPr>
                <a:defRPr/>
              </a:pPr>
              <a:t>‹#›</a:t>
            </a:fld>
            <a:endParaRPr lang="en-GB"/>
          </a:p>
        </p:txBody>
      </p:sp>
    </p:spTree>
    <p:extLst>
      <p:ext uri="{BB962C8B-B14F-4D97-AF65-F5344CB8AC3E}">
        <p14:creationId xmlns:p14="http://schemas.microsoft.com/office/powerpoint/2010/main" val="3914909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AA10BA6-BE46-451C-8301-1F3B2EE4B64E}" type="datetimeFigureOut">
              <a:rPr lang="en-GB" smtClean="0"/>
              <a:pPr>
                <a:defRPr/>
              </a:pPr>
              <a:t>05/09/2025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67A86107-D714-4F50-9F46-23A56D235ABA}" type="slidenum">
              <a:rPr lang="en-GB" smtClean="0"/>
              <a:pPr>
                <a:defRPr/>
              </a:pPr>
              <a:t>‹#›</a:t>
            </a:fld>
            <a:endParaRPr lang="en-GB"/>
          </a:p>
        </p:txBody>
      </p:sp>
    </p:spTree>
    <p:extLst>
      <p:ext uri="{BB962C8B-B14F-4D97-AF65-F5344CB8AC3E}">
        <p14:creationId xmlns:p14="http://schemas.microsoft.com/office/powerpoint/2010/main" val="1581055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a:defRPr/>
            </a:pPr>
            <a:fld id="{8E33E7A0-AEF2-428F-89BA-D0CF397845CC}" type="datetimeFigureOut">
              <a:rPr lang="en-GB" smtClean="0"/>
              <a:pPr>
                <a:defRPr/>
              </a:pPr>
              <a:t>05/09/2025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60C88FA7-5DB2-4E1F-A3BF-4659688A8E2A}" type="slidenum">
              <a:rPr lang="en-GB" smtClean="0"/>
              <a:pPr>
                <a:defRPr/>
              </a:pPr>
              <a:t>‹#›</a:t>
            </a:fld>
            <a:endParaRPr lang="en-GB"/>
          </a:p>
        </p:txBody>
      </p:sp>
    </p:spTree>
    <p:extLst>
      <p:ext uri="{BB962C8B-B14F-4D97-AF65-F5344CB8AC3E}">
        <p14:creationId xmlns:p14="http://schemas.microsoft.com/office/powerpoint/2010/main" val="2526416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AAB2915A-4F7E-4234-9F9A-6D5F5EAD69E3}" type="datetimeFigureOut">
              <a:rPr lang="en-GB" smtClean="0"/>
              <a:pPr>
                <a:defRPr/>
              </a:pPr>
              <a:t>05/09/2025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068CEEAB-ADB4-4A34-AF2C-2DCD9CF5C492}" type="slidenum">
              <a:rPr lang="en-GB" smtClean="0"/>
              <a:pPr>
                <a:defRPr/>
              </a:pPr>
              <a:t>‹#›</a:t>
            </a:fld>
            <a:endParaRPr lang="en-GB"/>
          </a:p>
        </p:txBody>
      </p:sp>
    </p:spTree>
    <p:extLst>
      <p:ext uri="{BB962C8B-B14F-4D97-AF65-F5344CB8AC3E}">
        <p14:creationId xmlns:p14="http://schemas.microsoft.com/office/powerpoint/2010/main" val="993802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075AFF7E-8CD5-4E31-B441-362CB70D01E8}" type="datetimeFigureOut">
              <a:rPr lang="en-GB" smtClean="0"/>
              <a:pPr>
                <a:defRPr/>
              </a:pPr>
              <a:t>05/09/2025</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B11BA3FB-B1C3-492C-80A1-53F80449639D}" type="slidenum">
              <a:rPr lang="en-GB" smtClean="0"/>
              <a:pPr>
                <a:defRPr/>
              </a:pPr>
              <a:t>‹#›</a:t>
            </a:fld>
            <a:endParaRPr lang="en-GB"/>
          </a:p>
        </p:txBody>
      </p:sp>
    </p:spTree>
    <p:extLst>
      <p:ext uri="{BB962C8B-B14F-4D97-AF65-F5344CB8AC3E}">
        <p14:creationId xmlns:p14="http://schemas.microsoft.com/office/powerpoint/2010/main" val="3365165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D2300929-AA27-4393-8699-B59D5E175ADF}" type="datetimeFigureOut">
              <a:rPr lang="en-GB" smtClean="0"/>
              <a:pPr>
                <a:defRPr/>
              </a:pPr>
              <a:t>05/09/2025</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C0150C5C-B400-43BC-9273-A01E21C9027A}" type="slidenum">
              <a:rPr lang="en-GB" smtClean="0"/>
              <a:pPr>
                <a:defRPr/>
              </a:pPr>
              <a:t>‹#›</a:t>
            </a:fld>
            <a:endParaRPr lang="en-GB"/>
          </a:p>
        </p:txBody>
      </p:sp>
    </p:spTree>
    <p:extLst>
      <p:ext uri="{BB962C8B-B14F-4D97-AF65-F5344CB8AC3E}">
        <p14:creationId xmlns:p14="http://schemas.microsoft.com/office/powerpoint/2010/main" val="995975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fld id="{96F8CD07-EC29-4296-BFC7-C9ED63C46848}" type="datetimeFigureOut">
              <a:rPr lang="en-GB" smtClean="0"/>
              <a:pPr>
                <a:defRPr/>
              </a:pPr>
              <a:t>05/09/2025</a:t>
            </a:fld>
            <a:endParaRPr lang="en-GB"/>
          </a:p>
        </p:txBody>
      </p:sp>
      <p:sp>
        <p:nvSpPr>
          <p:cNvPr id="5" name="Footer Placeholder 3"/>
          <p:cNvSpPr>
            <a:spLocks noGrp="1"/>
          </p:cNvSpPr>
          <p:nvPr>
            <p:ph type="ftr" sz="quarter" idx="11"/>
          </p:nvPr>
        </p:nvSpPr>
        <p:spPr/>
        <p:txBody>
          <a:bodyPr/>
          <a:lstStyle/>
          <a:p>
            <a:pPr>
              <a:defRPr/>
            </a:pPr>
            <a:endParaRPr lang="en-GB"/>
          </a:p>
        </p:txBody>
      </p:sp>
      <p:sp>
        <p:nvSpPr>
          <p:cNvPr id="6" name="Slide Number Placeholder 4"/>
          <p:cNvSpPr>
            <a:spLocks noGrp="1"/>
          </p:cNvSpPr>
          <p:nvPr>
            <p:ph type="sldNum" sz="quarter" idx="12"/>
          </p:nvPr>
        </p:nvSpPr>
        <p:spPr/>
        <p:txBody>
          <a:bodyPr/>
          <a:lstStyle/>
          <a:p>
            <a:pPr>
              <a:defRPr/>
            </a:pPr>
            <a:fld id="{08CA8A46-B2E8-4A24-B60C-642F487B8634}" type="slidenum">
              <a:rPr lang="en-GB" smtClean="0"/>
              <a:pPr>
                <a:defRPr/>
              </a:pPr>
              <a:t>‹#›</a:t>
            </a:fld>
            <a:endParaRPr lang="en-GB"/>
          </a:p>
        </p:txBody>
      </p:sp>
    </p:spTree>
    <p:extLst>
      <p:ext uri="{BB962C8B-B14F-4D97-AF65-F5344CB8AC3E}">
        <p14:creationId xmlns:p14="http://schemas.microsoft.com/office/powerpoint/2010/main" val="2632659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fld id="{0CBF35FC-8A55-4C14-89AB-CC156B331263}" type="datetimeFigureOut">
              <a:rPr lang="en-GB" smtClean="0"/>
              <a:pPr>
                <a:defRPr/>
              </a:pPr>
              <a:t>05/09/2025</a:t>
            </a:fld>
            <a:endParaRPr lang="en-GB"/>
          </a:p>
        </p:txBody>
      </p:sp>
      <p:sp>
        <p:nvSpPr>
          <p:cNvPr id="5" name="Footer Placeholder 2"/>
          <p:cNvSpPr>
            <a:spLocks noGrp="1"/>
          </p:cNvSpPr>
          <p:nvPr>
            <p:ph type="ftr" sz="quarter" idx="11"/>
          </p:nvPr>
        </p:nvSpPr>
        <p:spPr/>
        <p:txBody>
          <a:bodyPr/>
          <a:lstStyle/>
          <a:p>
            <a:pPr>
              <a:defRPr/>
            </a:pPr>
            <a:endParaRPr lang="en-GB"/>
          </a:p>
        </p:txBody>
      </p:sp>
      <p:sp>
        <p:nvSpPr>
          <p:cNvPr id="6" name="Slide Number Placeholder 3"/>
          <p:cNvSpPr>
            <a:spLocks noGrp="1"/>
          </p:cNvSpPr>
          <p:nvPr>
            <p:ph type="sldNum" sz="quarter" idx="12"/>
          </p:nvPr>
        </p:nvSpPr>
        <p:spPr/>
        <p:txBody>
          <a:bodyPr/>
          <a:lstStyle/>
          <a:p>
            <a:pPr>
              <a:defRPr/>
            </a:pPr>
            <a:fld id="{9BB94DC7-A8BA-4528-80A4-754543E5ACB5}" type="slidenum">
              <a:rPr lang="en-GB" smtClean="0"/>
              <a:pPr>
                <a:defRPr/>
              </a:pPr>
              <a:t>‹#›</a:t>
            </a:fld>
            <a:endParaRPr lang="en-GB"/>
          </a:p>
        </p:txBody>
      </p:sp>
    </p:spTree>
    <p:extLst>
      <p:ext uri="{BB962C8B-B14F-4D97-AF65-F5344CB8AC3E}">
        <p14:creationId xmlns:p14="http://schemas.microsoft.com/office/powerpoint/2010/main" val="3466341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fld id="{3ADFB7D5-A2A3-410D-BEBD-FF8E2157FC87}" type="datetimeFigureOut">
              <a:rPr lang="en-GB" smtClean="0"/>
              <a:pPr>
                <a:defRPr/>
              </a:pPr>
              <a:t>05/09/2025</a:t>
            </a:fld>
            <a:endParaRPr lang="en-GB"/>
          </a:p>
        </p:txBody>
      </p:sp>
      <p:sp>
        <p:nvSpPr>
          <p:cNvPr id="5" name="Footer Placeholder 5"/>
          <p:cNvSpPr>
            <a:spLocks noGrp="1"/>
          </p:cNvSpPr>
          <p:nvPr>
            <p:ph type="ftr" sz="quarter" idx="11"/>
          </p:nvPr>
        </p:nvSpPr>
        <p:spPr/>
        <p:txBody>
          <a:bodyPr/>
          <a:lstStyle/>
          <a:p>
            <a:pPr>
              <a:defRPr/>
            </a:pPr>
            <a:endParaRPr lang="en-GB"/>
          </a:p>
        </p:txBody>
      </p:sp>
      <p:sp>
        <p:nvSpPr>
          <p:cNvPr id="6" name="Slide Number Placeholder 6"/>
          <p:cNvSpPr>
            <a:spLocks noGrp="1"/>
          </p:cNvSpPr>
          <p:nvPr>
            <p:ph type="sldNum" sz="quarter" idx="12"/>
          </p:nvPr>
        </p:nvSpPr>
        <p:spPr/>
        <p:txBody>
          <a:bodyPr/>
          <a:lstStyle/>
          <a:p>
            <a:pPr>
              <a:defRPr/>
            </a:pPr>
            <a:fld id="{160F843E-1FBE-4FFA-8B69-419C6FD66811}" type="slidenum">
              <a:rPr lang="en-GB" smtClean="0"/>
              <a:pPr>
                <a:defRPr/>
              </a:pPr>
              <a:t>‹#›</a:t>
            </a:fld>
            <a:endParaRPr lang="en-GB"/>
          </a:p>
        </p:txBody>
      </p:sp>
    </p:spTree>
    <p:extLst>
      <p:ext uri="{BB962C8B-B14F-4D97-AF65-F5344CB8AC3E}">
        <p14:creationId xmlns:p14="http://schemas.microsoft.com/office/powerpoint/2010/main" val="2479144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4237B74-CEA4-4EEC-9787-E22A56D10BCA}" type="datetimeFigureOut">
              <a:rPr lang="en-GB" smtClean="0"/>
              <a:pPr>
                <a:defRPr/>
              </a:pPr>
              <a:t>05/09/2025</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950BF40F-FD23-4BF4-B702-57EB62643262}" type="slidenum">
              <a:rPr lang="en-GB" smtClean="0"/>
              <a:pPr>
                <a:defRPr/>
              </a:pPr>
              <a:t>‹#›</a:t>
            </a:fld>
            <a:endParaRPr lang="en-GB"/>
          </a:p>
        </p:txBody>
      </p:sp>
    </p:spTree>
    <p:extLst>
      <p:ext uri="{BB962C8B-B14F-4D97-AF65-F5344CB8AC3E}">
        <p14:creationId xmlns:p14="http://schemas.microsoft.com/office/powerpoint/2010/main" val="2965235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C4237B74-CEA4-4EEC-9787-E22A56D10BCA}" type="datetimeFigureOut">
              <a:rPr lang="en-GB" smtClean="0"/>
              <a:pPr>
                <a:defRPr/>
              </a:pPr>
              <a:t>05/09/2025</a:t>
            </a:fld>
            <a:endParaRPr lang="en-GB"/>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GB"/>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950BF40F-FD23-4BF4-B702-57EB62643262}" type="slidenum">
              <a:rPr lang="en-GB" smtClean="0"/>
              <a:pPr>
                <a:defRPr/>
              </a:pPr>
              <a:t>‹#›</a:t>
            </a:fld>
            <a:endParaRPr lang="en-GB"/>
          </a:p>
        </p:txBody>
      </p:sp>
    </p:spTree>
    <p:extLst>
      <p:ext uri="{BB962C8B-B14F-4D97-AF65-F5344CB8AC3E}">
        <p14:creationId xmlns:p14="http://schemas.microsoft.com/office/powerpoint/2010/main" val="3131189181"/>
      </p:ext>
    </p:extLst>
  </p:cSld>
  <p:clrMap bg1="dk1" tx1="lt1" bg2="dk2"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www.google.co.uk/url?q=https://www.cherbourg.org.uk/category/uncategorized/page/4/&amp;sa=U&amp;ved=0ahUKEwiw1b-P2ZXWAhWLJMAKHTT8DVwQwW4IJjAI&amp;usg=AFQjCNElcMCibkN0V1ysSb9--8J8aUk_2w" TargetMode="Externa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hyperlink" Target="https://www.google.co.uk/url?q=http://www.stbernadettesprm.cardiff.sch.uk/year-1/&amp;sa=U&amp;ved=0ahUKEwik7pmg2ZXWAhWKKMAKHUaMDrM4FBDBbggcMAM&amp;usg=AFQjCNHdojz1ow60PhgBjXShG24CvDOSi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soundprimary.co.uk/" TargetMode="External"/><Relationship Id="rId2" Type="http://schemas.openxmlformats.org/officeDocument/2006/relationships/hyperlink" Target="mailto:admin@sound.cheshire.sch.uk" TargetMode="External"/><Relationship Id="rId1" Type="http://schemas.openxmlformats.org/officeDocument/2006/relationships/slideLayout" Target="../slideLayouts/slideLayout2.xml"/><Relationship Id="rId5" Type="http://schemas.openxmlformats.org/officeDocument/2006/relationships/image" Target="../media/image35.tiff"/><Relationship Id="rId4" Type="http://schemas.openxmlformats.org/officeDocument/2006/relationships/image" Target="../media/image34.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soundprimary.co.uk/parents/online-safety/"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100000"/>
                <a:shade val="100000"/>
                <a:hueMod val="100000"/>
                <a:satMod val="106000"/>
                <a:lumMod val="100000"/>
              </a:schemeClr>
            </a:gs>
            <a:gs pos="88000">
              <a:schemeClr val="bg2">
                <a:tint val="90000"/>
                <a:shade val="68000"/>
                <a:hueMod val="100000"/>
                <a:satMod val="114000"/>
                <a:lumMod val="74000"/>
              </a:schemeClr>
            </a:gs>
          </a:gsLst>
          <a:lin ang="5400000" scaled="1"/>
        </a:gradFill>
        <a:effectLst/>
      </p:bgPr>
    </p:bg>
    <p:spTree>
      <p:nvGrpSpPr>
        <p:cNvPr id="1" name=""/>
        <p:cNvGrpSpPr/>
        <p:nvPr/>
      </p:nvGrpSpPr>
      <p:grpSpPr>
        <a:xfrm>
          <a:off x="0" y="0"/>
          <a:ext cx="0" cy="0"/>
          <a:chOff x="0" y="0"/>
          <a:chExt cx="0" cy="0"/>
        </a:xfrm>
      </p:grpSpPr>
      <p:sp>
        <p:nvSpPr>
          <p:cNvPr id="14337" name="Title 1"/>
          <p:cNvSpPr>
            <a:spLocks noGrp="1"/>
          </p:cNvSpPr>
          <p:nvPr>
            <p:ph type="ctrTitle"/>
          </p:nvPr>
        </p:nvSpPr>
        <p:spPr>
          <a:xfrm>
            <a:off x="1116013" y="1997075"/>
            <a:ext cx="6913563" cy="2592388"/>
          </a:xfrm>
        </p:spPr>
        <p:txBody>
          <a:bodyPr/>
          <a:lstStyle/>
          <a:p>
            <a:pPr algn="ctr"/>
            <a:r>
              <a:rPr lang="en-GB" sz="8000" b="1" dirty="0"/>
              <a:t>               </a:t>
            </a:r>
            <a:br>
              <a:rPr lang="en-GB" sz="8000" b="1" dirty="0"/>
            </a:br>
            <a:br>
              <a:rPr lang="en-GB" sz="8000" b="1" dirty="0"/>
            </a:br>
            <a:br>
              <a:rPr lang="en-GB" sz="8000" b="1" dirty="0"/>
            </a:br>
            <a:r>
              <a:rPr lang="en-GB" sz="8000" b="1" dirty="0"/>
              <a:t>to </a:t>
            </a:r>
            <a:br>
              <a:rPr lang="en-GB" sz="8000" b="1" dirty="0"/>
            </a:br>
            <a:r>
              <a:rPr lang="en-GB" sz="8000" b="1" dirty="0"/>
              <a:t>Onyx Class</a:t>
            </a:r>
            <a:br>
              <a:rPr lang="en-GB" sz="8000" b="1" dirty="0"/>
            </a:br>
            <a:endParaRPr lang="en-GB" sz="2400" b="1" dirty="0"/>
          </a:p>
        </p:txBody>
      </p:sp>
      <p:sp>
        <p:nvSpPr>
          <p:cNvPr id="3" name="Subtitle 2"/>
          <p:cNvSpPr>
            <a:spLocks noGrp="1"/>
          </p:cNvSpPr>
          <p:nvPr>
            <p:ph type="subTitle" idx="1"/>
          </p:nvPr>
        </p:nvSpPr>
        <p:spPr>
          <a:xfrm>
            <a:off x="1692275" y="4149725"/>
            <a:ext cx="6172200" cy="1371600"/>
          </a:xfrm>
        </p:spPr>
        <p:txBody>
          <a:bodyPr rtlCol="0">
            <a:normAutofit fontScale="70000" lnSpcReduction="20000"/>
          </a:bodyPr>
          <a:lstStyle/>
          <a:p>
            <a:pPr fontAlgn="auto">
              <a:buClr>
                <a:schemeClr val="tx1">
                  <a:lumMod val="75000"/>
                  <a:lumOff val="25000"/>
                </a:schemeClr>
              </a:buClr>
              <a:buFont typeface="Wingdings 2" charset="2"/>
              <a:buNone/>
              <a:defRPr/>
            </a:pPr>
            <a:endParaRPr lang="en-GB" dirty="0"/>
          </a:p>
          <a:p>
            <a:pPr fontAlgn="auto">
              <a:buClr>
                <a:schemeClr val="tx1">
                  <a:lumMod val="75000"/>
                  <a:lumOff val="25000"/>
                </a:schemeClr>
              </a:buClr>
              <a:buFont typeface="Wingdings 2" charset="2"/>
              <a:buNone/>
              <a:defRPr/>
            </a:pPr>
            <a:endParaRPr lang="en-GB" dirty="0"/>
          </a:p>
          <a:p>
            <a:pPr fontAlgn="auto">
              <a:buClr>
                <a:schemeClr val="tx1">
                  <a:lumMod val="75000"/>
                  <a:lumOff val="25000"/>
                </a:schemeClr>
              </a:buClr>
              <a:buFont typeface="Wingdings 2" charset="2"/>
              <a:buNone/>
              <a:defRPr/>
            </a:pPr>
            <a:endParaRPr lang="en-GB" dirty="0"/>
          </a:p>
          <a:p>
            <a:pPr fontAlgn="auto">
              <a:buClr>
                <a:schemeClr val="tx1">
                  <a:lumMod val="75000"/>
                  <a:lumOff val="25000"/>
                </a:schemeClr>
              </a:buClr>
              <a:buFont typeface="Wingdings 2" charset="2"/>
              <a:buNone/>
              <a:defRPr/>
            </a:pPr>
            <a:r>
              <a:rPr lang="en-GB" sz="4000" i="1" dirty="0"/>
              <a:t>Monday 8th September 2025</a:t>
            </a:r>
          </a:p>
        </p:txBody>
      </p:sp>
      <p:pic>
        <p:nvPicPr>
          <p:cNvPr id="14339" name="Picture 3" descr="C:\Users\Kirsty\AppData\Local\Microsoft\Windows\Temporary Internet Files\Content.IE5\V8JAK225\welcome[1].png"/>
          <p:cNvPicPr>
            <a:picLocks noChangeAspect="1" noChangeArrowheads="1"/>
          </p:cNvPicPr>
          <p:nvPr/>
        </p:nvPicPr>
        <p:blipFill>
          <a:blip r:embed="rId3"/>
          <a:srcRect/>
          <a:stretch>
            <a:fillRect/>
          </a:stretch>
        </p:blipFill>
        <p:spPr bwMode="auto">
          <a:xfrm>
            <a:off x="1403648" y="215900"/>
            <a:ext cx="6046788" cy="1765300"/>
          </a:xfrm>
          <a:prstGeom prst="rect">
            <a:avLst/>
          </a:prstGeom>
          <a:noFill/>
          <a:ln w="9525">
            <a:noFill/>
            <a:miter lim="800000"/>
            <a:headEnd/>
            <a:tailEnd/>
          </a:ln>
        </p:spPr>
      </p:pic>
      <p:pic>
        <p:nvPicPr>
          <p:cNvPr id="14340" name="Picture 4"/>
          <p:cNvPicPr>
            <a:picLocks noChangeAspect="1" noChangeArrowheads="1"/>
          </p:cNvPicPr>
          <p:nvPr/>
        </p:nvPicPr>
        <p:blipFill>
          <a:blip r:embed="rId4"/>
          <a:srcRect/>
          <a:stretch>
            <a:fillRect/>
          </a:stretch>
        </p:blipFill>
        <p:spPr bwMode="auto">
          <a:xfrm>
            <a:off x="8015288" y="215900"/>
            <a:ext cx="868362" cy="1628775"/>
          </a:xfrm>
          <a:prstGeom prst="rect">
            <a:avLst/>
          </a:prstGeom>
          <a:noFill/>
          <a:ln w="9525">
            <a:noFill/>
            <a:miter lim="800000"/>
            <a:headEnd/>
            <a:tailEnd/>
          </a:ln>
        </p:spPr>
      </p:pic>
      <p:pic>
        <p:nvPicPr>
          <p:cNvPr id="14341" name="Picture 5"/>
          <p:cNvPicPr>
            <a:picLocks noChangeAspect="1" noChangeArrowheads="1"/>
          </p:cNvPicPr>
          <p:nvPr/>
        </p:nvPicPr>
        <p:blipFill>
          <a:blip r:embed="rId5"/>
          <a:srcRect/>
          <a:stretch>
            <a:fillRect/>
          </a:stretch>
        </p:blipFill>
        <p:spPr bwMode="auto">
          <a:xfrm>
            <a:off x="271505" y="248444"/>
            <a:ext cx="865188" cy="163353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endParaRPr lang="en-GB"/>
          </a:p>
        </p:txBody>
      </p:sp>
      <p:pic>
        <p:nvPicPr>
          <p:cNvPr id="22530" name="Picture 2"/>
          <p:cNvPicPr>
            <a:picLocks noGrp="1" noChangeAspect="1" noChangeArrowheads="1"/>
          </p:cNvPicPr>
          <p:nvPr>
            <p:ph idx="1"/>
          </p:nvPr>
        </p:nvPicPr>
        <p:blipFill>
          <a:blip r:embed="rId2"/>
          <a:srcRect/>
          <a:stretch>
            <a:fillRect/>
          </a:stretch>
        </p:blipFill>
        <p:spPr>
          <a:xfrm>
            <a:off x="0" y="188913"/>
            <a:ext cx="9217025" cy="65532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4E9530-C4AD-44F4-9237-763083190845}"/>
              </a:ext>
            </a:extLst>
          </p:cNvPr>
          <p:cNvPicPr>
            <a:picLocks noChangeAspect="1"/>
          </p:cNvPicPr>
          <p:nvPr/>
        </p:nvPicPr>
        <p:blipFill>
          <a:blip r:embed="rId2"/>
          <a:stretch>
            <a:fillRect/>
          </a:stretch>
        </p:blipFill>
        <p:spPr>
          <a:xfrm>
            <a:off x="568276" y="764704"/>
            <a:ext cx="8007447" cy="5328592"/>
          </a:xfrm>
          <a:prstGeom prst="rect">
            <a:avLst/>
          </a:prstGeom>
        </p:spPr>
      </p:pic>
    </p:spTree>
    <p:extLst>
      <p:ext uri="{BB962C8B-B14F-4D97-AF65-F5344CB8AC3E}">
        <p14:creationId xmlns:p14="http://schemas.microsoft.com/office/powerpoint/2010/main" val="2264069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AF815E-9729-4BE9-9033-A3BC0E6BF7E2}"/>
              </a:ext>
            </a:extLst>
          </p:cNvPr>
          <p:cNvPicPr>
            <a:picLocks noChangeAspect="1"/>
          </p:cNvPicPr>
          <p:nvPr/>
        </p:nvPicPr>
        <p:blipFill>
          <a:blip r:embed="rId2"/>
          <a:stretch>
            <a:fillRect/>
          </a:stretch>
        </p:blipFill>
        <p:spPr>
          <a:xfrm>
            <a:off x="6228184" y="0"/>
            <a:ext cx="2664296" cy="2652455"/>
          </a:xfrm>
          <a:prstGeom prst="rect">
            <a:avLst/>
          </a:prstGeom>
        </p:spPr>
      </p:pic>
      <p:sp>
        <p:nvSpPr>
          <p:cNvPr id="3" name="Content Placeholder 2">
            <a:extLst>
              <a:ext uri="{FF2B5EF4-FFF2-40B4-BE49-F238E27FC236}">
                <a16:creationId xmlns:a16="http://schemas.microsoft.com/office/drawing/2014/main" id="{8784407C-CF67-419B-B232-88076E8998A5}"/>
              </a:ext>
            </a:extLst>
          </p:cNvPr>
          <p:cNvSpPr>
            <a:spLocks noGrp="1"/>
          </p:cNvSpPr>
          <p:nvPr>
            <p:ph idx="1"/>
          </p:nvPr>
        </p:nvSpPr>
        <p:spPr>
          <a:xfrm>
            <a:off x="352078" y="177019"/>
            <a:ext cx="6711654" cy="4195481"/>
          </a:xfrm>
        </p:spPr>
        <p:txBody>
          <a:bodyPr>
            <a:normAutofit lnSpcReduction="10000"/>
          </a:bodyPr>
          <a:lstStyle/>
          <a:p>
            <a:pPr marL="0" indent="0">
              <a:lnSpc>
                <a:spcPct val="80000"/>
              </a:lnSpc>
              <a:buNone/>
              <a:defRPr/>
            </a:pPr>
            <a:endParaRPr lang="en-GB" altLang="en-US" sz="2400" b="1" dirty="0">
              <a:solidFill>
                <a:srgbClr val="FF0000"/>
              </a:solidFill>
              <a:latin typeface="Century Gothic" panose="020B0502020202020204" pitchFamily="34" charset="0"/>
            </a:endParaRPr>
          </a:p>
          <a:p>
            <a:pPr marL="0" indent="0">
              <a:lnSpc>
                <a:spcPct val="80000"/>
              </a:lnSpc>
              <a:buNone/>
              <a:defRPr/>
            </a:pPr>
            <a:r>
              <a:rPr lang="en-GB" altLang="en-US" sz="2800" b="1" dirty="0">
                <a:solidFill>
                  <a:srgbClr val="FF0000"/>
                </a:solidFill>
                <a:latin typeface="Century Gothic" panose="020B0502020202020204" pitchFamily="34" charset="0"/>
              </a:rPr>
              <a:t>Children are to continue to come </a:t>
            </a:r>
          </a:p>
          <a:p>
            <a:pPr marL="0" indent="0">
              <a:lnSpc>
                <a:spcPct val="80000"/>
              </a:lnSpc>
              <a:buNone/>
              <a:defRPr/>
            </a:pPr>
            <a:r>
              <a:rPr lang="en-GB" altLang="en-US" sz="2800" b="1" dirty="0">
                <a:solidFill>
                  <a:srgbClr val="FF0000"/>
                </a:solidFill>
                <a:latin typeface="Century Gothic" panose="020B0502020202020204" pitchFamily="34" charset="0"/>
              </a:rPr>
              <a:t>into school wearing their PE kits. </a:t>
            </a:r>
          </a:p>
          <a:p>
            <a:pPr marL="0" indent="0">
              <a:lnSpc>
                <a:spcPct val="80000"/>
              </a:lnSpc>
              <a:buNone/>
              <a:defRPr/>
            </a:pPr>
            <a:r>
              <a:rPr lang="en-GB" altLang="en-US" sz="2800" dirty="0">
                <a:solidFill>
                  <a:srgbClr val="FF0000"/>
                </a:solidFill>
                <a:latin typeface="Century Gothic" panose="020B0502020202020204" pitchFamily="34" charset="0"/>
              </a:rPr>
              <a:t>P.E. Kit:</a:t>
            </a:r>
          </a:p>
          <a:p>
            <a:pPr>
              <a:lnSpc>
                <a:spcPct val="80000"/>
              </a:lnSpc>
              <a:buFont typeface="Wingdings 3" pitchFamily="2" charset="2"/>
              <a:buChar char=""/>
              <a:defRPr/>
            </a:pPr>
            <a:r>
              <a:rPr lang="en-GB" altLang="en-US" sz="2800" dirty="0">
                <a:solidFill>
                  <a:srgbClr val="FF0000"/>
                </a:solidFill>
                <a:latin typeface="Century Gothic" panose="020B0502020202020204" pitchFamily="34" charset="0"/>
              </a:rPr>
              <a:t>Black shorts</a:t>
            </a:r>
          </a:p>
          <a:p>
            <a:pPr>
              <a:lnSpc>
                <a:spcPct val="80000"/>
              </a:lnSpc>
              <a:buFont typeface="Wingdings 3" pitchFamily="2" charset="2"/>
              <a:buChar char=""/>
              <a:defRPr/>
            </a:pPr>
            <a:r>
              <a:rPr lang="en-GB" altLang="en-US" sz="2800">
                <a:solidFill>
                  <a:srgbClr val="FF0000"/>
                </a:solidFill>
                <a:latin typeface="Century Gothic" panose="020B0502020202020204" pitchFamily="34" charset="0"/>
              </a:rPr>
              <a:t>Navy </a:t>
            </a:r>
            <a:r>
              <a:rPr lang="en-GB" altLang="en-US" sz="2800" dirty="0">
                <a:solidFill>
                  <a:srgbClr val="FF0000"/>
                </a:solidFill>
                <a:latin typeface="Century Gothic" panose="020B0502020202020204" pitchFamily="34" charset="0"/>
              </a:rPr>
              <a:t>T-Shirt</a:t>
            </a:r>
          </a:p>
          <a:p>
            <a:pPr>
              <a:lnSpc>
                <a:spcPct val="80000"/>
              </a:lnSpc>
              <a:buFont typeface="Wingdings 3" pitchFamily="2" charset="2"/>
              <a:buChar char=""/>
              <a:defRPr/>
            </a:pPr>
            <a:r>
              <a:rPr lang="en-GB" altLang="en-US" sz="2800" dirty="0">
                <a:solidFill>
                  <a:srgbClr val="FF0000"/>
                </a:solidFill>
                <a:latin typeface="Century Gothic" panose="020B0502020202020204" pitchFamily="34" charset="0"/>
              </a:rPr>
              <a:t>Sound Sports Hoodie</a:t>
            </a:r>
          </a:p>
          <a:p>
            <a:pPr>
              <a:lnSpc>
                <a:spcPct val="80000"/>
              </a:lnSpc>
              <a:buFont typeface="Wingdings 3" pitchFamily="2" charset="2"/>
              <a:buChar char=""/>
              <a:defRPr/>
            </a:pPr>
            <a:r>
              <a:rPr lang="en-GB" altLang="en-US" sz="2800" dirty="0">
                <a:solidFill>
                  <a:srgbClr val="FF0000"/>
                </a:solidFill>
                <a:latin typeface="Century Gothic" panose="020B0502020202020204" pitchFamily="34" charset="0"/>
              </a:rPr>
              <a:t>Dark Tracksuit (woolly hats are useful in the winter months!)</a:t>
            </a:r>
          </a:p>
          <a:p>
            <a:pPr>
              <a:lnSpc>
                <a:spcPct val="80000"/>
              </a:lnSpc>
              <a:buFont typeface="Wingdings 3" pitchFamily="2" charset="2"/>
              <a:buChar char=""/>
              <a:defRPr/>
            </a:pPr>
            <a:r>
              <a:rPr lang="en-GB" altLang="en-US" sz="2800" dirty="0">
                <a:solidFill>
                  <a:srgbClr val="FF0000"/>
                </a:solidFill>
                <a:latin typeface="Century Gothic" panose="020B0502020202020204" pitchFamily="34" charset="0"/>
              </a:rPr>
              <a:t>Trainers </a:t>
            </a:r>
          </a:p>
          <a:p>
            <a:pPr>
              <a:lnSpc>
                <a:spcPct val="80000"/>
              </a:lnSpc>
              <a:buFont typeface="Wingdings 3" pitchFamily="2" charset="2"/>
              <a:buChar char=""/>
              <a:defRPr/>
            </a:pPr>
            <a:endParaRPr lang="en-GB" altLang="en-US" sz="2400" dirty="0">
              <a:solidFill>
                <a:srgbClr val="FF0000"/>
              </a:solidFill>
              <a:latin typeface="Century Gothic" panose="020B0502020202020204" pitchFamily="34" charset="0"/>
            </a:endParaRPr>
          </a:p>
          <a:p>
            <a:endParaRPr lang="en-GB" sz="2400" dirty="0"/>
          </a:p>
        </p:txBody>
      </p:sp>
      <p:pic>
        <p:nvPicPr>
          <p:cNvPr id="4" name="Picture 3">
            <a:extLst>
              <a:ext uri="{FF2B5EF4-FFF2-40B4-BE49-F238E27FC236}">
                <a16:creationId xmlns:a16="http://schemas.microsoft.com/office/drawing/2014/main" id="{97B8EB6E-532D-4FB9-8A54-4E8B54DA6665}"/>
              </a:ext>
            </a:extLst>
          </p:cNvPr>
          <p:cNvPicPr>
            <a:picLocks noChangeAspect="1"/>
          </p:cNvPicPr>
          <p:nvPr/>
        </p:nvPicPr>
        <p:blipFill>
          <a:blip r:embed="rId3"/>
          <a:stretch>
            <a:fillRect/>
          </a:stretch>
        </p:blipFill>
        <p:spPr>
          <a:xfrm>
            <a:off x="371415" y="4549519"/>
            <a:ext cx="4680520" cy="1955837"/>
          </a:xfrm>
          <a:prstGeom prst="rect">
            <a:avLst/>
          </a:prstGeom>
        </p:spPr>
      </p:pic>
      <p:sp>
        <p:nvSpPr>
          <p:cNvPr id="2" name="TextBox 1">
            <a:extLst>
              <a:ext uri="{FF2B5EF4-FFF2-40B4-BE49-F238E27FC236}">
                <a16:creationId xmlns:a16="http://schemas.microsoft.com/office/drawing/2014/main" id="{F8EC5D27-65BD-EC61-0CCF-7271803F02D8}"/>
              </a:ext>
            </a:extLst>
          </p:cNvPr>
          <p:cNvSpPr txBox="1"/>
          <p:nvPr/>
        </p:nvSpPr>
        <p:spPr>
          <a:xfrm>
            <a:off x="5292080" y="3645024"/>
            <a:ext cx="3499842" cy="3250121"/>
          </a:xfrm>
          <a:prstGeom prst="rect">
            <a:avLst/>
          </a:prstGeom>
          <a:noFill/>
        </p:spPr>
        <p:txBody>
          <a:bodyPr wrap="square" rtlCol="0">
            <a:spAutoFit/>
          </a:bodyPr>
          <a:lstStyle/>
          <a:p>
            <a:pPr>
              <a:lnSpc>
                <a:spcPct val="80000"/>
              </a:lnSpc>
              <a:buFont typeface="Wingdings 3" pitchFamily="2" charset="2"/>
              <a:buChar char=""/>
              <a:defRPr/>
            </a:pPr>
            <a:endParaRPr lang="en-GB" altLang="en-US" sz="2400" dirty="0">
              <a:solidFill>
                <a:srgbClr val="FF0000"/>
              </a:solidFill>
              <a:latin typeface="Century Gothic" panose="020B0502020202020204" pitchFamily="34" charset="0"/>
            </a:endParaRPr>
          </a:p>
          <a:p>
            <a:pPr>
              <a:spcBef>
                <a:spcPct val="0"/>
              </a:spcBef>
              <a:buClrTx/>
              <a:buSzTx/>
              <a:buNone/>
            </a:pPr>
            <a:r>
              <a:rPr lang="en-GB" altLang="en-US" sz="2400" dirty="0">
                <a:latin typeface="Century Gothic" panose="020B0502020202020204" pitchFamily="34" charset="0"/>
              </a:rPr>
              <a:t>Onyx PE sessions are on a </a:t>
            </a:r>
            <a:r>
              <a:rPr lang="en-GB" altLang="en-US" sz="2400" b="1" dirty="0">
                <a:solidFill>
                  <a:srgbClr val="FF0000"/>
                </a:solidFill>
                <a:latin typeface="Century Gothic" panose="020B0502020202020204" pitchFamily="34" charset="0"/>
              </a:rPr>
              <a:t>Wednesday</a:t>
            </a:r>
            <a:r>
              <a:rPr lang="en-GB" altLang="en-US" sz="2400" dirty="0">
                <a:latin typeface="Century Gothic" panose="020B0502020202020204" pitchFamily="34" charset="0"/>
              </a:rPr>
              <a:t> and a </a:t>
            </a:r>
            <a:r>
              <a:rPr lang="en-GB" altLang="en-US" sz="2400" b="1" dirty="0">
                <a:solidFill>
                  <a:srgbClr val="FF0000"/>
                </a:solidFill>
                <a:latin typeface="Century Gothic" panose="020B0502020202020204" pitchFamily="34" charset="0"/>
              </a:rPr>
              <a:t>Friday.</a:t>
            </a:r>
          </a:p>
          <a:p>
            <a:pPr>
              <a:spcBef>
                <a:spcPct val="0"/>
              </a:spcBef>
              <a:buClrTx/>
              <a:buSzTx/>
              <a:buNone/>
            </a:pPr>
            <a:r>
              <a:rPr lang="en-GB" altLang="en-US" sz="2400" dirty="0">
                <a:latin typeface="Century Gothic" panose="020B0502020202020204" pitchFamily="34" charset="0"/>
              </a:rPr>
              <a:t>Please remove all jewellery before coming to school on these days</a:t>
            </a:r>
            <a:r>
              <a:rPr lang="en-GB" altLang="en-US" sz="2400" dirty="0">
                <a:solidFill>
                  <a:schemeClr val="tx2"/>
                </a:solidFill>
                <a:latin typeface="Century Gothic" panose="020B0502020202020204" pitchFamily="34" charset="0"/>
              </a:rPr>
              <a:t>.</a:t>
            </a:r>
          </a:p>
          <a:p>
            <a:endParaRPr lang="en-GB" dirty="0"/>
          </a:p>
        </p:txBody>
      </p:sp>
    </p:spTree>
    <p:extLst>
      <p:ext uri="{BB962C8B-B14F-4D97-AF65-F5344CB8AC3E}">
        <p14:creationId xmlns:p14="http://schemas.microsoft.com/office/powerpoint/2010/main" val="3269847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F7F64E-73FF-4A3E-BF09-996E95C6412B}"/>
              </a:ext>
            </a:extLst>
          </p:cNvPr>
          <p:cNvSpPr txBox="1"/>
          <p:nvPr/>
        </p:nvSpPr>
        <p:spPr>
          <a:xfrm>
            <a:off x="568874" y="692696"/>
            <a:ext cx="5184576" cy="3785652"/>
          </a:xfrm>
          <a:prstGeom prst="rect">
            <a:avLst/>
          </a:prstGeom>
          <a:noFill/>
        </p:spPr>
        <p:txBody>
          <a:bodyPr wrap="square" rtlCol="0">
            <a:spAutoFit/>
          </a:bodyPr>
          <a:lstStyle/>
          <a:p>
            <a:r>
              <a:rPr lang="en-GB" sz="6000" b="1" dirty="0"/>
              <a:t>Bags</a:t>
            </a:r>
          </a:p>
          <a:p>
            <a:r>
              <a:rPr lang="en-GB" sz="6000" b="1" dirty="0"/>
              <a:t>Pencil Cases </a:t>
            </a:r>
          </a:p>
          <a:p>
            <a:r>
              <a:rPr lang="en-GB" sz="6000" b="1" dirty="0"/>
              <a:t>Lunchboxes</a:t>
            </a:r>
          </a:p>
          <a:p>
            <a:r>
              <a:rPr lang="en-GB" sz="6000" b="1" dirty="0"/>
              <a:t>Drink bottles</a:t>
            </a:r>
          </a:p>
        </p:txBody>
      </p:sp>
      <p:pic>
        <p:nvPicPr>
          <p:cNvPr id="5" name="Picture 4">
            <a:extLst>
              <a:ext uri="{FF2B5EF4-FFF2-40B4-BE49-F238E27FC236}">
                <a16:creationId xmlns:a16="http://schemas.microsoft.com/office/drawing/2014/main" id="{8F286908-0563-438C-85F5-8E0E5A08BDF1}"/>
              </a:ext>
            </a:extLst>
          </p:cNvPr>
          <p:cNvPicPr>
            <a:picLocks noChangeAspect="1"/>
          </p:cNvPicPr>
          <p:nvPr/>
        </p:nvPicPr>
        <p:blipFill>
          <a:blip r:embed="rId2"/>
          <a:stretch>
            <a:fillRect/>
          </a:stretch>
        </p:blipFill>
        <p:spPr>
          <a:xfrm>
            <a:off x="6300192" y="260648"/>
            <a:ext cx="2143125" cy="2143125"/>
          </a:xfrm>
          <a:prstGeom prst="rect">
            <a:avLst/>
          </a:prstGeom>
        </p:spPr>
      </p:pic>
      <p:pic>
        <p:nvPicPr>
          <p:cNvPr id="6" name="Picture 5">
            <a:extLst>
              <a:ext uri="{FF2B5EF4-FFF2-40B4-BE49-F238E27FC236}">
                <a16:creationId xmlns:a16="http://schemas.microsoft.com/office/drawing/2014/main" id="{8C216EE1-70EE-4196-B436-CED89FA8EBB9}"/>
              </a:ext>
            </a:extLst>
          </p:cNvPr>
          <p:cNvPicPr>
            <a:picLocks noChangeAspect="1"/>
          </p:cNvPicPr>
          <p:nvPr/>
        </p:nvPicPr>
        <p:blipFill>
          <a:blip r:embed="rId3"/>
          <a:stretch>
            <a:fillRect/>
          </a:stretch>
        </p:blipFill>
        <p:spPr>
          <a:xfrm>
            <a:off x="6432812" y="4005064"/>
            <a:ext cx="2143125" cy="2143125"/>
          </a:xfrm>
          <a:prstGeom prst="rect">
            <a:avLst/>
          </a:prstGeom>
        </p:spPr>
      </p:pic>
      <p:pic>
        <p:nvPicPr>
          <p:cNvPr id="7" name="Picture 6">
            <a:extLst>
              <a:ext uri="{FF2B5EF4-FFF2-40B4-BE49-F238E27FC236}">
                <a16:creationId xmlns:a16="http://schemas.microsoft.com/office/drawing/2014/main" id="{BAD6D6DF-B31D-408C-BF63-94EACE158F6D}"/>
              </a:ext>
            </a:extLst>
          </p:cNvPr>
          <p:cNvPicPr>
            <a:picLocks noChangeAspect="1"/>
          </p:cNvPicPr>
          <p:nvPr/>
        </p:nvPicPr>
        <p:blipFill>
          <a:blip r:embed="rId4"/>
          <a:stretch>
            <a:fillRect/>
          </a:stretch>
        </p:blipFill>
        <p:spPr>
          <a:xfrm>
            <a:off x="683568" y="5007791"/>
            <a:ext cx="1616403" cy="1594946"/>
          </a:xfrm>
          <a:prstGeom prst="rect">
            <a:avLst/>
          </a:prstGeom>
        </p:spPr>
      </p:pic>
    </p:spTree>
    <p:extLst>
      <p:ext uri="{BB962C8B-B14F-4D97-AF65-F5344CB8AC3E}">
        <p14:creationId xmlns:p14="http://schemas.microsoft.com/office/powerpoint/2010/main" val="2017485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46C840-A44F-433D-8A26-05924F2CA2B8}"/>
              </a:ext>
            </a:extLst>
          </p:cNvPr>
          <p:cNvPicPr>
            <a:picLocks noChangeAspect="1"/>
          </p:cNvPicPr>
          <p:nvPr/>
        </p:nvPicPr>
        <p:blipFill>
          <a:blip r:embed="rId2"/>
          <a:stretch>
            <a:fillRect/>
          </a:stretch>
        </p:blipFill>
        <p:spPr>
          <a:xfrm>
            <a:off x="3491880" y="3212976"/>
            <a:ext cx="4995703" cy="3312368"/>
          </a:xfrm>
          <a:prstGeom prst="rect">
            <a:avLst/>
          </a:prstGeom>
        </p:spPr>
      </p:pic>
      <p:pic>
        <p:nvPicPr>
          <p:cNvPr id="5" name="Picture 4">
            <a:extLst>
              <a:ext uri="{FF2B5EF4-FFF2-40B4-BE49-F238E27FC236}">
                <a16:creationId xmlns:a16="http://schemas.microsoft.com/office/drawing/2014/main" id="{68472C2A-DC73-41AB-8725-0B03D8368773}"/>
              </a:ext>
            </a:extLst>
          </p:cNvPr>
          <p:cNvPicPr>
            <a:picLocks noChangeAspect="1"/>
          </p:cNvPicPr>
          <p:nvPr/>
        </p:nvPicPr>
        <p:blipFill>
          <a:blip r:embed="rId3"/>
          <a:stretch>
            <a:fillRect/>
          </a:stretch>
        </p:blipFill>
        <p:spPr>
          <a:xfrm>
            <a:off x="323528" y="336285"/>
            <a:ext cx="6484666" cy="2736304"/>
          </a:xfrm>
          <a:prstGeom prst="rect">
            <a:avLst/>
          </a:prstGeom>
        </p:spPr>
      </p:pic>
    </p:spTree>
    <p:extLst>
      <p:ext uri="{BB962C8B-B14F-4D97-AF65-F5344CB8AC3E}">
        <p14:creationId xmlns:p14="http://schemas.microsoft.com/office/powerpoint/2010/main" val="1256594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548080" y="836712"/>
            <a:ext cx="8251008" cy="5472608"/>
          </a:xfrm>
          <a:noFill/>
          <a:ln/>
        </p:spPr>
        <p:txBody>
          <a:bodyPr>
            <a:normAutofit fontScale="25000" lnSpcReduction="20000"/>
          </a:bodyPr>
          <a:lstStyle/>
          <a:p>
            <a:pPr>
              <a:lnSpc>
                <a:spcPct val="80000"/>
              </a:lnSpc>
              <a:buFont typeface="Wingdings 2" pitchFamily="18" charset="2"/>
              <a:buNone/>
            </a:pPr>
            <a:r>
              <a:rPr lang="en-GB" sz="9600" b="1" u="sng" dirty="0">
                <a:latin typeface="+mn-lt"/>
              </a:rPr>
              <a:t>Friday</a:t>
            </a:r>
            <a:r>
              <a:rPr lang="en-GB" sz="9600" b="1" dirty="0">
                <a:latin typeface="+mn-lt"/>
              </a:rPr>
              <a:t>  </a:t>
            </a:r>
          </a:p>
          <a:p>
            <a:pPr>
              <a:lnSpc>
                <a:spcPct val="80000"/>
              </a:lnSpc>
              <a:buFont typeface="Wingdings 2" pitchFamily="18" charset="2"/>
              <a:buNone/>
            </a:pPr>
            <a:r>
              <a:rPr lang="en-GB" sz="9600" b="1" dirty="0">
                <a:latin typeface="+mn-lt"/>
              </a:rPr>
              <a:t>Spellings</a:t>
            </a:r>
          </a:p>
          <a:p>
            <a:pPr>
              <a:lnSpc>
                <a:spcPct val="80000"/>
              </a:lnSpc>
            </a:pPr>
            <a:r>
              <a:rPr lang="en-GB" sz="9600" dirty="0">
                <a:latin typeface="+mn-lt"/>
              </a:rPr>
              <a:t>New spellings set &amp; sent home</a:t>
            </a:r>
          </a:p>
          <a:p>
            <a:pPr>
              <a:lnSpc>
                <a:spcPct val="80000"/>
              </a:lnSpc>
            </a:pPr>
            <a:r>
              <a:rPr lang="en-GB" sz="9600" dirty="0">
                <a:latin typeface="+mn-lt"/>
              </a:rPr>
              <a:t>Quiz for application– following Friday (sentences)</a:t>
            </a:r>
          </a:p>
          <a:p>
            <a:pPr>
              <a:lnSpc>
                <a:spcPct val="80000"/>
              </a:lnSpc>
            </a:pPr>
            <a:r>
              <a:rPr lang="en-GB" sz="9600" dirty="0">
                <a:latin typeface="+mn-lt"/>
              </a:rPr>
              <a:t>Half-termly statutory spelling list words</a:t>
            </a:r>
          </a:p>
          <a:p>
            <a:pPr>
              <a:lnSpc>
                <a:spcPct val="80000"/>
              </a:lnSpc>
            </a:pPr>
            <a:r>
              <a:rPr lang="en-GB" sz="9600" dirty="0">
                <a:latin typeface="+mn-lt"/>
              </a:rPr>
              <a:t>Weekly spelling rule focus</a:t>
            </a:r>
          </a:p>
          <a:p>
            <a:pPr>
              <a:lnSpc>
                <a:spcPct val="80000"/>
              </a:lnSpc>
            </a:pPr>
            <a:endParaRPr lang="en-GB" sz="9600" dirty="0">
              <a:latin typeface="+mn-lt"/>
            </a:endParaRPr>
          </a:p>
          <a:p>
            <a:pPr marL="0" indent="0">
              <a:lnSpc>
                <a:spcPct val="80000"/>
              </a:lnSpc>
              <a:buNone/>
            </a:pPr>
            <a:r>
              <a:rPr lang="en-GB" sz="9600" b="1" dirty="0">
                <a:latin typeface="+mn-lt"/>
              </a:rPr>
              <a:t>Homework</a:t>
            </a:r>
            <a:endParaRPr lang="en-GB" sz="9600" dirty="0">
              <a:latin typeface="+mn-lt"/>
            </a:endParaRPr>
          </a:p>
          <a:p>
            <a:pPr>
              <a:lnSpc>
                <a:spcPct val="80000"/>
              </a:lnSpc>
            </a:pPr>
            <a:r>
              <a:rPr lang="en-GB" sz="9600" dirty="0">
                <a:latin typeface="+mn-lt"/>
              </a:rPr>
              <a:t>Maths &amp; English Homework sent home</a:t>
            </a:r>
            <a:endParaRPr lang="en-GB" sz="9600" b="1" dirty="0">
              <a:latin typeface="+mn-lt"/>
            </a:endParaRPr>
          </a:p>
          <a:p>
            <a:pPr>
              <a:lnSpc>
                <a:spcPct val="80000"/>
              </a:lnSpc>
            </a:pPr>
            <a:r>
              <a:rPr lang="en-GB" sz="9600" dirty="0">
                <a:latin typeface="+mn-lt"/>
              </a:rPr>
              <a:t>Return all homework by Wednesday am</a:t>
            </a:r>
          </a:p>
          <a:p>
            <a:pPr algn="ctr">
              <a:lnSpc>
                <a:spcPct val="80000"/>
              </a:lnSpc>
              <a:buFont typeface="Wingdings 2" pitchFamily="18" charset="2"/>
              <a:buNone/>
            </a:pPr>
            <a:endParaRPr lang="en-GB" sz="9600" dirty="0">
              <a:latin typeface="+mn-lt"/>
            </a:endParaRPr>
          </a:p>
          <a:p>
            <a:pPr algn="ctr">
              <a:lnSpc>
                <a:spcPct val="80000"/>
              </a:lnSpc>
              <a:buFont typeface="Wingdings 2" pitchFamily="18" charset="2"/>
              <a:buNone/>
            </a:pPr>
            <a:r>
              <a:rPr lang="en-GB" sz="9600" b="1" dirty="0">
                <a:latin typeface="+mn-lt"/>
              </a:rPr>
              <a:t>   </a:t>
            </a:r>
            <a:r>
              <a:rPr lang="en-GB" sz="9600" dirty="0">
                <a:latin typeface="+mn-lt"/>
              </a:rPr>
              <a:t>It is vital for your child to read at least 5 times per</a:t>
            </a:r>
          </a:p>
          <a:p>
            <a:pPr algn="ctr">
              <a:lnSpc>
                <a:spcPct val="80000"/>
              </a:lnSpc>
              <a:buFont typeface="Wingdings 2" pitchFamily="18" charset="2"/>
              <a:buNone/>
            </a:pPr>
            <a:r>
              <a:rPr lang="en-GB" sz="9600" dirty="0">
                <a:latin typeface="+mn-lt"/>
              </a:rPr>
              <a:t> week. Please record in their diary and parent/adult</a:t>
            </a:r>
          </a:p>
          <a:p>
            <a:pPr algn="ctr">
              <a:lnSpc>
                <a:spcPct val="80000"/>
              </a:lnSpc>
              <a:buFont typeface="Wingdings 2" pitchFamily="18" charset="2"/>
              <a:buNone/>
            </a:pPr>
            <a:r>
              <a:rPr lang="en-GB" sz="9600" dirty="0">
                <a:latin typeface="+mn-lt"/>
              </a:rPr>
              <a:t> to initial. </a:t>
            </a:r>
          </a:p>
          <a:p>
            <a:pPr>
              <a:lnSpc>
                <a:spcPct val="90000"/>
              </a:lnSpc>
              <a:spcAft>
                <a:spcPct val="0"/>
              </a:spcAft>
              <a:buFontTx/>
              <a:buNone/>
            </a:pPr>
            <a:r>
              <a:rPr lang="en-GB" sz="1400" dirty="0"/>
              <a:t>                 </a:t>
            </a:r>
          </a:p>
        </p:txBody>
      </p:sp>
      <p:pic>
        <p:nvPicPr>
          <p:cNvPr id="31750" name="Picture 6" descr="Image result for homework">
            <a:hlinkClick r:id="rId2"/>
          </p:cNvPr>
          <p:cNvPicPr>
            <a:picLocks noChangeAspect="1" noChangeArrowheads="1"/>
          </p:cNvPicPr>
          <p:nvPr/>
        </p:nvPicPr>
        <p:blipFill>
          <a:blip r:embed="rId3"/>
          <a:srcRect/>
          <a:stretch>
            <a:fillRect/>
          </a:stretch>
        </p:blipFill>
        <p:spPr bwMode="auto">
          <a:xfrm rot="839486">
            <a:off x="6659563" y="333375"/>
            <a:ext cx="2014537" cy="1281113"/>
          </a:xfrm>
          <a:prstGeom prst="rect">
            <a:avLst/>
          </a:prstGeom>
          <a:noFill/>
        </p:spPr>
      </p:pic>
      <p:pic>
        <p:nvPicPr>
          <p:cNvPr id="31752" name="Picture 8" descr="Image result for homework">
            <a:hlinkClick r:id="rId4"/>
          </p:cNvPr>
          <p:cNvPicPr>
            <a:picLocks noChangeAspect="1" noChangeArrowheads="1"/>
          </p:cNvPicPr>
          <p:nvPr/>
        </p:nvPicPr>
        <p:blipFill>
          <a:blip r:embed="rId5"/>
          <a:srcRect/>
          <a:stretch>
            <a:fillRect/>
          </a:stretch>
        </p:blipFill>
        <p:spPr bwMode="auto">
          <a:xfrm rot="-606215">
            <a:off x="277494" y="5416450"/>
            <a:ext cx="1047750" cy="120967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Reading Diaries </a:t>
            </a:r>
          </a:p>
        </p:txBody>
      </p:sp>
      <p:sp>
        <p:nvSpPr>
          <p:cNvPr id="3" name="Content Placeholder 2"/>
          <p:cNvSpPr>
            <a:spLocks noGrp="1"/>
          </p:cNvSpPr>
          <p:nvPr>
            <p:ph idx="1"/>
          </p:nvPr>
        </p:nvSpPr>
        <p:spPr>
          <a:xfrm>
            <a:off x="584259" y="2466714"/>
            <a:ext cx="3639221" cy="987224"/>
          </a:xfrm>
        </p:spPr>
        <p:txBody>
          <a:bodyPr>
            <a:normAutofit fontScale="70000" lnSpcReduction="20000"/>
          </a:bodyPr>
          <a:lstStyle/>
          <a:p>
            <a:pPr marL="0" indent="0">
              <a:buNone/>
            </a:pPr>
            <a:r>
              <a:rPr lang="en-GB" dirty="0"/>
              <a:t>It is crucial that we continue with home and school using the diaries to show the reading they do at home and school. Please write in their diary when you hear your child read. </a:t>
            </a:r>
          </a:p>
          <a:p>
            <a:pPr>
              <a:buFont typeface="Wingdings" panose="05000000000000000000" pitchFamily="2" charset="2"/>
              <a:buChar char="Ø"/>
            </a:pPr>
            <a:endParaRPr lang="en-GB" dirty="0"/>
          </a:p>
          <a:p>
            <a:pPr>
              <a:buFont typeface="Wingdings" panose="05000000000000000000" pitchFamily="2" charset="2"/>
              <a:buChar char="Ø"/>
            </a:pPr>
            <a:endParaRPr lang="en-GB" dirty="0"/>
          </a:p>
        </p:txBody>
      </p:sp>
      <p:pic>
        <p:nvPicPr>
          <p:cNvPr id="1026" name="Picture 2" descr="Why Is Reading Important? | Wryt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8617" y="318716"/>
            <a:ext cx="2385753" cy="17833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4859" y="2134149"/>
            <a:ext cx="3534987" cy="4376982"/>
          </a:xfrm>
          <a:prstGeom prst="rect">
            <a:avLst/>
          </a:prstGeom>
        </p:spPr>
      </p:pic>
    </p:spTree>
    <p:extLst>
      <p:ext uri="{BB962C8B-B14F-4D97-AF65-F5344CB8AC3E}">
        <p14:creationId xmlns:p14="http://schemas.microsoft.com/office/powerpoint/2010/main" val="530573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EC21DC8-DBD6-4747-8BBC-195EABC4709B}"/>
              </a:ext>
            </a:extLst>
          </p:cNvPr>
          <p:cNvSpPr>
            <a:spLocks noGrp="1"/>
          </p:cNvSpPr>
          <p:nvPr>
            <p:ph type="title"/>
          </p:nvPr>
        </p:nvSpPr>
        <p:spPr>
          <a:xfrm>
            <a:off x="466702" y="110317"/>
            <a:ext cx="8128379" cy="1325563"/>
          </a:xfrm>
        </p:spPr>
        <p:txBody>
          <a:bodyPr/>
          <a:lstStyle/>
          <a:p>
            <a:pPr algn="ctr"/>
            <a:r>
              <a:rPr lang="en-US" b="1" u="sng" dirty="0"/>
              <a:t>Home - School Communication</a:t>
            </a:r>
          </a:p>
        </p:txBody>
      </p:sp>
      <p:sp>
        <p:nvSpPr>
          <p:cNvPr id="5" name="TextBox 4">
            <a:extLst>
              <a:ext uri="{FF2B5EF4-FFF2-40B4-BE49-F238E27FC236}">
                <a16:creationId xmlns:a16="http://schemas.microsoft.com/office/drawing/2014/main" id="{36B07FBD-B253-4969-92CA-D3B8CC078D9F}"/>
              </a:ext>
            </a:extLst>
          </p:cNvPr>
          <p:cNvSpPr txBox="1"/>
          <p:nvPr/>
        </p:nvSpPr>
        <p:spPr>
          <a:xfrm>
            <a:off x="143375" y="1717173"/>
            <a:ext cx="8775032" cy="3693319"/>
          </a:xfrm>
          <a:prstGeom prst="rect">
            <a:avLst/>
          </a:prstGeom>
          <a:noFill/>
        </p:spPr>
        <p:txBody>
          <a:bodyPr wrap="square" rtlCol="0">
            <a:spAutoFit/>
          </a:bodyPr>
          <a:lstStyle/>
          <a:p>
            <a:r>
              <a:rPr lang="en-US" sz="1400" dirty="0"/>
              <a:t>It is really important that as a school we keep strong communications between home and school. You can use the methods below to share information with staff at Sound. </a:t>
            </a:r>
          </a:p>
          <a:p>
            <a:endParaRPr lang="en-US" sz="1400" dirty="0"/>
          </a:p>
          <a:p>
            <a:pPr marL="285750" indent="-285750">
              <a:buFont typeface="Wingdings" pitchFamily="2" charset="2"/>
              <a:buChar char="Ø"/>
            </a:pPr>
            <a:r>
              <a:rPr lang="en-US" sz="1400" dirty="0"/>
              <a:t>Use the children’s diaries/planners to record reading through the week. </a:t>
            </a:r>
          </a:p>
          <a:p>
            <a:pPr marL="285750" indent="-285750">
              <a:buFont typeface="Wingdings" pitchFamily="2" charset="2"/>
              <a:buChar char="Ø"/>
            </a:pPr>
            <a:r>
              <a:rPr lang="en-US" sz="1400" dirty="0"/>
              <a:t>If you wish to speak directly to a member of staff (and it is something you would rather not share in the planner or SHOULD NOT BE SHARED ON CLASS DOJO) either ring the school office  (01270780270)  to arrange a meeting or email </a:t>
            </a:r>
            <a:r>
              <a:rPr lang="en-US" sz="1400" dirty="0">
                <a:hlinkClick r:id="rId2"/>
              </a:rPr>
              <a:t>admin@sound.cheshire.sch.uk</a:t>
            </a:r>
            <a:r>
              <a:rPr lang="en-US" sz="1400" dirty="0"/>
              <a:t> . They will then get back to you as soon as possible. Please add for the attention of (add teacher/staff member it is for)</a:t>
            </a:r>
          </a:p>
          <a:p>
            <a:pPr marL="285750" indent="-285750">
              <a:buFont typeface="Wingdings" pitchFamily="2" charset="2"/>
              <a:buChar char="Ø"/>
            </a:pPr>
            <a:r>
              <a:rPr lang="en-US" sz="1400" dirty="0"/>
              <a:t>All communications should first and foremost go through to the class teacher, unless it is something which is needed to be directed to the Deputy or Headteacher. </a:t>
            </a:r>
          </a:p>
          <a:p>
            <a:pPr marL="285750" indent="-285750">
              <a:buFont typeface="Wingdings" pitchFamily="2" charset="2"/>
              <a:buChar char="Ø"/>
            </a:pPr>
            <a:r>
              <a:rPr lang="en-GB" sz="1400" dirty="0"/>
              <a:t>We will keep you regularly updated through our website, Facebook, and Class Dojo. You will also receive Mrs Minshall-Thomas’s weekly highlights, giving you a snapshot of what’s going on in school..</a:t>
            </a:r>
            <a:endParaRPr lang="en-US" sz="1400" dirty="0"/>
          </a:p>
          <a:p>
            <a:pPr marL="285750" indent="-285750">
              <a:buFont typeface="Wingdings" pitchFamily="2" charset="2"/>
              <a:buChar char="Ø"/>
            </a:pPr>
            <a:r>
              <a:rPr lang="en-US" sz="1400" dirty="0"/>
              <a:t>Reminders, or other general information will go through our teachers2parentsapp and Class Dojo.  We will be keeping both running for now through school. Microsoft Teams will be used for Virtual Parent Meetings.</a:t>
            </a:r>
          </a:p>
          <a:p>
            <a:r>
              <a:rPr lang="en-US" sz="1900" dirty="0"/>
              <a:t> </a:t>
            </a:r>
          </a:p>
          <a:p>
            <a:pPr algn="ctr"/>
            <a:r>
              <a:rPr lang="en-US" sz="1900" dirty="0">
                <a:hlinkClick r:id="rId3"/>
              </a:rPr>
              <a:t>https://soundprimary.co.uk</a:t>
            </a:r>
            <a:r>
              <a:rPr lang="en-US" sz="1900" dirty="0"/>
              <a:t>  </a:t>
            </a:r>
          </a:p>
        </p:txBody>
      </p:sp>
      <p:pic>
        <p:nvPicPr>
          <p:cNvPr id="6" name="Picture 5">
            <a:extLst>
              <a:ext uri="{FF2B5EF4-FFF2-40B4-BE49-F238E27FC236}">
                <a16:creationId xmlns:a16="http://schemas.microsoft.com/office/drawing/2014/main" id="{8D51C5E6-79EB-4529-A9E8-507E710209EE}"/>
              </a:ext>
            </a:extLst>
          </p:cNvPr>
          <p:cNvPicPr>
            <a:picLocks noChangeAspect="1"/>
          </p:cNvPicPr>
          <p:nvPr/>
        </p:nvPicPr>
        <p:blipFill rotWithShape="1">
          <a:blip r:embed="rId4"/>
          <a:srcRect l="6693" t="9905" r="6828" b="10309"/>
          <a:stretch/>
        </p:blipFill>
        <p:spPr>
          <a:xfrm>
            <a:off x="8247511" y="5269261"/>
            <a:ext cx="750488" cy="972000"/>
          </a:xfrm>
          <a:prstGeom prst="rect">
            <a:avLst/>
          </a:prstGeom>
        </p:spPr>
      </p:pic>
      <p:pic>
        <p:nvPicPr>
          <p:cNvPr id="7" name="Picture 6">
            <a:extLst>
              <a:ext uri="{FF2B5EF4-FFF2-40B4-BE49-F238E27FC236}">
                <a16:creationId xmlns:a16="http://schemas.microsoft.com/office/drawing/2014/main" id="{5CC1A994-A0CA-49D0-BBB3-B113537ADC2B}"/>
              </a:ext>
            </a:extLst>
          </p:cNvPr>
          <p:cNvPicPr>
            <a:picLocks noChangeAspect="1"/>
          </p:cNvPicPr>
          <p:nvPr/>
        </p:nvPicPr>
        <p:blipFill>
          <a:blip r:embed="rId5"/>
          <a:stretch>
            <a:fillRect/>
          </a:stretch>
        </p:blipFill>
        <p:spPr>
          <a:xfrm>
            <a:off x="394711" y="5395777"/>
            <a:ext cx="652693" cy="844382"/>
          </a:xfrm>
          <a:prstGeom prst="rect">
            <a:avLst/>
          </a:prstGeom>
        </p:spPr>
      </p:pic>
    </p:spTree>
    <p:extLst>
      <p:ext uri="{BB962C8B-B14F-4D97-AF65-F5344CB8AC3E}">
        <p14:creationId xmlns:p14="http://schemas.microsoft.com/office/powerpoint/2010/main" val="3636009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601" y="207819"/>
            <a:ext cx="7543800" cy="565266"/>
          </a:xfrm>
        </p:spPr>
        <p:txBody>
          <a:bodyPr>
            <a:normAutofit fontScale="90000"/>
          </a:bodyPr>
          <a:lstStyle/>
          <a:p>
            <a:pPr algn="ctr"/>
            <a:r>
              <a:rPr lang="en-GB" sz="3600" dirty="0"/>
              <a:t>Sound School Communications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2114807"/>
              </p:ext>
            </p:extLst>
          </p:nvPr>
        </p:nvGraphicFramePr>
        <p:xfrm>
          <a:off x="149627" y="1572020"/>
          <a:ext cx="8844745" cy="4872268"/>
        </p:xfrm>
        <a:graphic>
          <a:graphicData uri="http://schemas.openxmlformats.org/drawingml/2006/table">
            <a:tbl>
              <a:tblPr firstRow="1" bandRow="1">
                <a:tableStyleId>{5C22544A-7EE6-4342-B048-85BDC9FD1C3A}</a:tableStyleId>
              </a:tblPr>
              <a:tblGrid>
                <a:gridCol w="1907600">
                  <a:extLst>
                    <a:ext uri="{9D8B030D-6E8A-4147-A177-3AD203B41FA5}">
                      <a16:colId xmlns:a16="http://schemas.microsoft.com/office/drawing/2014/main" val="3092907032"/>
                    </a:ext>
                  </a:extLst>
                </a:gridCol>
                <a:gridCol w="2117400">
                  <a:extLst>
                    <a:ext uri="{9D8B030D-6E8A-4147-A177-3AD203B41FA5}">
                      <a16:colId xmlns:a16="http://schemas.microsoft.com/office/drawing/2014/main" val="3674886384"/>
                    </a:ext>
                  </a:extLst>
                </a:gridCol>
                <a:gridCol w="1627016">
                  <a:extLst>
                    <a:ext uri="{9D8B030D-6E8A-4147-A177-3AD203B41FA5}">
                      <a16:colId xmlns:a16="http://schemas.microsoft.com/office/drawing/2014/main" val="2549991946"/>
                    </a:ext>
                  </a:extLst>
                </a:gridCol>
                <a:gridCol w="1603238">
                  <a:extLst>
                    <a:ext uri="{9D8B030D-6E8A-4147-A177-3AD203B41FA5}">
                      <a16:colId xmlns:a16="http://schemas.microsoft.com/office/drawing/2014/main" val="2369629639"/>
                    </a:ext>
                  </a:extLst>
                </a:gridCol>
                <a:gridCol w="1589491">
                  <a:extLst>
                    <a:ext uri="{9D8B030D-6E8A-4147-A177-3AD203B41FA5}">
                      <a16:colId xmlns:a16="http://schemas.microsoft.com/office/drawing/2014/main" val="3422301811"/>
                    </a:ext>
                  </a:extLst>
                </a:gridCol>
              </a:tblGrid>
              <a:tr h="489613">
                <a:tc>
                  <a:txBody>
                    <a:bodyPr/>
                    <a:lstStyle/>
                    <a:p>
                      <a:pPr algn="ctr"/>
                      <a:r>
                        <a:rPr lang="en-GB" sz="1600" dirty="0"/>
                        <a:t>Teacher2Parents</a:t>
                      </a:r>
                    </a:p>
                    <a:p>
                      <a:pPr algn="ctr"/>
                      <a:r>
                        <a:rPr lang="en-GB" sz="1600" dirty="0"/>
                        <a:t>(</a:t>
                      </a:r>
                      <a:r>
                        <a:rPr lang="en-GB" sz="1600" dirty="0" err="1"/>
                        <a:t>Eduspot</a:t>
                      </a:r>
                      <a:r>
                        <a:rPr lang="en-GB" sz="1600" dirty="0"/>
                        <a:t>)</a:t>
                      </a:r>
                    </a:p>
                  </a:txBody>
                  <a:tcPr/>
                </a:tc>
                <a:tc>
                  <a:txBody>
                    <a:bodyPr/>
                    <a:lstStyle/>
                    <a:p>
                      <a:r>
                        <a:rPr lang="en-GB" sz="1600" dirty="0"/>
                        <a:t>Class Dojo</a:t>
                      </a:r>
                    </a:p>
                  </a:txBody>
                  <a:tcPr/>
                </a:tc>
                <a:tc>
                  <a:txBody>
                    <a:bodyPr/>
                    <a:lstStyle/>
                    <a:p>
                      <a:r>
                        <a:rPr lang="en-GB" sz="1600" dirty="0"/>
                        <a:t>School</a:t>
                      </a:r>
                      <a:r>
                        <a:rPr lang="en-GB" sz="1600" baseline="0" dirty="0"/>
                        <a:t> Website </a:t>
                      </a:r>
                      <a:endParaRPr lang="en-GB" sz="1600" dirty="0"/>
                    </a:p>
                  </a:txBody>
                  <a:tcPr/>
                </a:tc>
                <a:tc>
                  <a:txBody>
                    <a:bodyPr/>
                    <a:lstStyle/>
                    <a:p>
                      <a:r>
                        <a:rPr lang="en-GB" sz="1600" dirty="0"/>
                        <a:t>School</a:t>
                      </a:r>
                      <a:r>
                        <a:rPr lang="en-GB" sz="1600" baseline="0" dirty="0"/>
                        <a:t> Facebook </a:t>
                      </a:r>
                    </a:p>
                  </a:txBody>
                  <a:tcPr/>
                </a:tc>
                <a:tc>
                  <a:txBody>
                    <a:bodyPr/>
                    <a:lstStyle/>
                    <a:p>
                      <a:r>
                        <a:rPr lang="en-GB" sz="1600" dirty="0"/>
                        <a:t>Face to Face </a:t>
                      </a:r>
                    </a:p>
                  </a:txBody>
                  <a:tcPr/>
                </a:tc>
                <a:extLst>
                  <a:ext uri="{0D108BD9-81ED-4DB2-BD59-A6C34878D82A}">
                    <a16:rowId xmlns:a16="http://schemas.microsoft.com/office/drawing/2014/main" val="3662133735"/>
                  </a:ext>
                </a:extLst>
              </a:tr>
              <a:tr h="370840">
                <a:tc>
                  <a:txBody>
                    <a:bodyPr/>
                    <a:lstStyle/>
                    <a:p>
                      <a:r>
                        <a:rPr lang="en-GB" sz="1200" dirty="0"/>
                        <a:t>Admin/Staff  emails</a:t>
                      </a:r>
                    </a:p>
                  </a:txBody>
                  <a:tcPr/>
                </a:tc>
                <a:tc>
                  <a:txBody>
                    <a:bodyPr/>
                    <a:lstStyle/>
                    <a:p>
                      <a:r>
                        <a:rPr lang="en-GB" sz="1200" dirty="0"/>
                        <a:t>Children's Dojos for</a:t>
                      </a:r>
                      <a:r>
                        <a:rPr lang="en-GB" sz="1200" baseline="0" dirty="0"/>
                        <a:t> Positive Behaviour </a:t>
                      </a:r>
                      <a:endParaRPr lang="en-GB" sz="1200" dirty="0"/>
                    </a:p>
                  </a:txBody>
                  <a:tcPr/>
                </a:tc>
                <a:tc>
                  <a:txBody>
                    <a:bodyPr/>
                    <a:lstStyle/>
                    <a:p>
                      <a:r>
                        <a:rPr lang="en-GB" sz="1200" dirty="0"/>
                        <a:t>Whole School</a:t>
                      </a:r>
                      <a:r>
                        <a:rPr lang="en-GB" sz="1200" baseline="0" dirty="0"/>
                        <a:t> key documents</a:t>
                      </a:r>
                      <a:endParaRPr lang="en-GB" sz="1200" dirty="0"/>
                    </a:p>
                  </a:txBody>
                  <a:tcPr/>
                </a:tc>
                <a:tc>
                  <a:txBody>
                    <a:bodyPr/>
                    <a:lstStyle/>
                    <a:p>
                      <a:r>
                        <a:rPr lang="en-GB" sz="1200" dirty="0"/>
                        <a:t>Weekly highlights of school events &amp; achievements for our wider</a:t>
                      </a:r>
                      <a:r>
                        <a:rPr lang="en-GB" sz="1200" baseline="0" dirty="0"/>
                        <a:t> community</a:t>
                      </a:r>
                      <a:endParaRPr lang="en-GB" sz="1200" dirty="0"/>
                    </a:p>
                  </a:txBody>
                  <a:tcPr/>
                </a:tc>
                <a:tc>
                  <a:txBody>
                    <a:bodyPr/>
                    <a:lstStyle/>
                    <a:p>
                      <a:r>
                        <a:rPr lang="en-GB" sz="1200" dirty="0"/>
                        <a:t>Staf</a:t>
                      </a:r>
                      <a:r>
                        <a:rPr lang="en-GB" sz="1200" baseline="0" dirty="0"/>
                        <a:t>f/Headteacher on the playground at the beginning and end of day – quick memos. </a:t>
                      </a:r>
                      <a:endParaRPr lang="en-GB" sz="1200" dirty="0"/>
                    </a:p>
                  </a:txBody>
                  <a:tcPr/>
                </a:tc>
                <a:extLst>
                  <a:ext uri="{0D108BD9-81ED-4DB2-BD59-A6C34878D82A}">
                    <a16:rowId xmlns:a16="http://schemas.microsoft.com/office/drawing/2014/main" val="1478266531"/>
                  </a:ext>
                </a:extLst>
              </a:tr>
              <a:tr h="370840">
                <a:tc>
                  <a:txBody>
                    <a:bodyPr/>
                    <a:lstStyle/>
                    <a:p>
                      <a:r>
                        <a:rPr lang="en-GB" sz="1200" dirty="0"/>
                        <a:t>Electronic letters </a:t>
                      </a:r>
                    </a:p>
                  </a:txBody>
                  <a:tcPr/>
                </a:tc>
                <a:tc>
                  <a:txBody>
                    <a:bodyPr/>
                    <a:lstStyle/>
                    <a:p>
                      <a:r>
                        <a:rPr lang="en-GB" sz="1200" dirty="0"/>
                        <a:t>Share pupils work and achievement</a:t>
                      </a:r>
                      <a:r>
                        <a:rPr lang="en-GB" sz="1200" baseline="0" dirty="0"/>
                        <a:t>s</a:t>
                      </a:r>
                      <a:endParaRPr lang="en-GB" sz="1200" dirty="0"/>
                    </a:p>
                  </a:txBody>
                  <a:tcPr/>
                </a:tc>
                <a:tc>
                  <a:txBody>
                    <a:bodyPr/>
                    <a:lstStyle/>
                    <a:p>
                      <a:r>
                        <a:rPr lang="en-GB" sz="1200" dirty="0"/>
                        <a:t>School Policies/Procedures </a:t>
                      </a:r>
                    </a:p>
                  </a:txBody>
                  <a:tcPr/>
                </a:tc>
                <a:tc>
                  <a:txBody>
                    <a:bodyPr/>
                    <a:lstStyle/>
                    <a:p>
                      <a:endParaRPr lang="en-GB" sz="1200" dirty="0"/>
                    </a:p>
                  </a:txBody>
                  <a:tcPr/>
                </a:tc>
                <a:tc>
                  <a:txBody>
                    <a:bodyPr/>
                    <a:lstStyle/>
                    <a:p>
                      <a:r>
                        <a:rPr lang="en-GB" sz="1200" dirty="0"/>
                        <a:t>In</a:t>
                      </a:r>
                      <a:r>
                        <a:rPr lang="en-GB" sz="1200" baseline="0" dirty="0"/>
                        <a:t> person Parent Meetings</a:t>
                      </a:r>
                      <a:endParaRPr lang="en-GB" sz="1200" dirty="0"/>
                    </a:p>
                  </a:txBody>
                  <a:tcPr/>
                </a:tc>
                <a:extLst>
                  <a:ext uri="{0D108BD9-81ED-4DB2-BD59-A6C34878D82A}">
                    <a16:rowId xmlns:a16="http://schemas.microsoft.com/office/drawing/2014/main" val="1436511748"/>
                  </a:ext>
                </a:extLst>
              </a:tr>
              <a:tr h="991148">
                <a:tc>
                  <a:txBody>
                    <a:bodyPr/>
                    <a:lstStyle/>
                    <a:p>
                      <a:r>
                        <a:rPr lang="en-GB" sz="1200" dirty="0"/>
                        <a:t>Confidential</a:t>
                      </a:r>
                      <a:r>
                        <a:rPr lang="en-GB" sz="1200" baseline="0" dirty="0"/>
                        <a:t> Documents </a:t>
                      </a:r>
                      <a:endParaRPr lang="en-GB" sz="1200" dirty="0"/>
                    </a:p>
                  </a:txBody>
                  <a:tcPr/>
                </a:tc>
                <a:tc>
                  <a:txBody>
                    <a:bodyPr/>
                    <a:lstStyle/>
                    <a:p>
                      <a:r>
                        <a:rPr lang="en-GB" sz="1200" dirty="0"/>
                        <a:t>Sharing pictures of the</a:t>
                      </a:r>
                      <a:r>
                        <a:rPr lang="en-GB" sz="1200" baseline="0" dirty="0"/>
                        <a:t> curriculum in action! </a:t>
                      </a:r>
                      <a:endParaRPr lang="en-GB" sz="1200" dirty="0"/>
                    </a:p>
                  </a:txBody>
                  <a:tcPr/>
                </a:tc>
                <a:tc>
                  <a:txBody>
                    <a:bodyPr/>
                    <a:lstStyle/>
                    <a:p>
                      <a:r>
                        <a:rPr lang="en-GB" sz="1200" dirty="0"/>
                        <a:t>Galleries of achievements/</a:t>
                      </a:r>
                      <a:r>
                        <a:rPr lang="en-GB" sz="1200" baseline="0" dirty="0"/>
                        <a:t> events over the whole year </a:t>
                      </a:r>
                      <a:endParaRPr lang="en-GB" sz="1200" dirty="0"/>
                    </a:p>
                  </a:txBody>
                  <a:tcPr/>
                </a:tc>
                <a:tc>
                  <a:txBody>
                    <a:bodyPr/>
                    <a:lstStyle/>
                    <a:p>
                      <a:endParaRPr lang="en-GB" sz="1200"/>
                    </a:p>
                  </a:txBody>
                  <a:tcPr/>
                </a:tc>
                <a:tc>
                  <a:txBody>
                    <a:bodyPr/>
                    <a:lstStyle/>
                    <a:p>
                      <a:r>
                        <a:rPr lang="en-GB" sz="1200" dirty="0"/>
                        <a:t>Open Days </a:t>
                      </a:r>
                    </a:p>
                  </a:txBody>
                  <a:tcPr/>
                </a:tc>
                <a:extLst>
                  <a:ext uri="{0D108BD9-81ED-4DB2-BD59-A6C34878D82A}">
                    <a16:rowId xmlns:a16="http://schemas.microsoft.com/office/drawing/2014/main" val="236280852"/>
                  </a:ext>
                </a:extLst>
              </a:tr>
              <a:tr h="370840">
                <a:tc>
                  <a:txBody>
                    <a:bodyPr/>
                    <a:lstStyle/>
                    <a:p>
                      <a:r>
                        <a:rPr lang="en-GB" sz="1200" dirty="0"/>
                        <a:t>School Dinners</a:t>
                      </a:r>
                      <a:r>
                        <a:rPr lang="en-GB" sz="1200" baseline="0" dirty="0"/>
                        <a:t> </a:t>
                      </a:r>
                      <a:endParaRPr lang="en-GB" sz="1200" dirty="0"/>
                    </a:p>
                  </a:txBody>
                  <a:tcPr/>
                </a:tc>
                <a:tc>
                  <a:txBody>
                    <a:bodyPr/>
                    <a:lstStyle/>
                    <a:p>
                      <a:r>
                        <a:rPr lang="en-GB" sz="1200" dirty="0"/>
                        <a:t>Class/whole school announcement/</a:t>
                      </a:r>
                      <a:r>
                        <a:rPr lang="en-GB" sz="1200" baseline="0" dirty="0"/>
                        <a:t> reminders of events etc..</a:t>
                      </a:r>
                      <a:endParaRPr lang="en-GB" sz="1200" dirty="0"/>
                    </a:p>
                  </a:txBody>
                  <a:tcPr/>
                </a:tc>
                <a:tc>
                  <a:txBody>
                    <a:bodyPr/>
                    <a:lstStyle/>
                    <a:p>
                      <a:r>
                        <a:rPr lang="en-GB" sz="1200" dirty="0"/>
                        <a:t>Attendance</a:t>
                      </a:r>
                      <a:r>
                        <a:rPr lang="en-GB" sz="1200" baseline="0" dirty="0"/>
                        <a:t> Information</a:t>
                      </a:r>
                      <a:endParaRPr lang="en-GB" sz="1200" dirty="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2753824566"/>
                  </a:ext>
                </a:extLst>
              </a:tr>
              <a:tr h="370840">
                <a:tc>
                  <a:txBody>
                    <a:bodyPr/>
                    <a:lstStyle/>
                    <a:p>
                      <a:r>
                        <a:rPr lang="en-GB" sz="1200" dirty="0"/>
                        <a:t>Parent Bookings </a:t>
                      </a:r>
                    </a:p>
                  </a:txBody>
                  <a:tcPr/>
                </a:tc>
                <a:tc>
                  <a:txBody>
                    <a:bodyPr/>
                    <a:lstStyle/>
                    <a:p>
                      <a:endParaRPr lang="en-GB" sz="1200" dirty="0"/>
                    </a:p>
                  </a:txBody>
                  <a:tcPr/>
                </a:tc>
                <a:tc>
                  <a:txBody>
                    <a:bodyPr/>
                    <a:lstStyle/>
                    <a:p>
                      <a:r>
                        <a:rPr lang="en-GB" sz="1200" dirty="0"/>
                        <a:t>School Curriculum overviews</a:t>
                      </a:r>
                      <a:r>
                        <a:rPr lang="en-GB" sz="1200" baseline="0" dirty="0"/>
                        <a:t> </a:t>
                      </a:r>
                      <a:endParaRPr lang="en-GB" sz="1200" dirty="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1586225146"/>
                  </a:ext>
                </a:extLst>
              </a:tr>
              <a:tr h="370840">
                <a:tc>
                  <a:txBody>
                    <a:bodyPr/>
                    <a:lstStyle/>
                    <a:p>
                      <a:r>
                        <a:rPr lang="en-GB" sz="1200" dirty="0"/>
                        <a:t>Confidential emails</a:t>
                      </a:r>
                      <a:r>
                        <a:rPr lang="en-GB" sz="1200" baseline="0" dirty="0"/>
                        <a:t> </a:t>
                      </a:r>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449416699"/>
                  </a:ext>
                </a:extLst>
              </a:tr>
              <a:tr h="370840">
                <a:tc>
                  <a:txBody>
                    <a:bodyPr/>
                    <a:lstStyle/>
                    <a:p>
                      <a:r>
                        <a:rPr lang="en-GB" sz="1200" dirty="0"/>
                        <a:t>All</a:t>
                      </a:r>
                      <a:r>
                        <a:rPr lang="en-GB" sz="1200" baseline="0" dirty="0"/>
                        <a:t> attendance queries</a:t>
                      </a:r>
                      <a:endParaRPr lang="en-GB" sz="1200" dirty="0"/>
                    </a:p>
                  </a:txBody>
                  <a:tcPr/>
                </a:tc>
                <a:tc>
                  <a:txBody>
                    <a:bodyPr/>
                    <a:lstStyle/>
                    <a:p>
                      <a:endParaRPr lang="en-GB" sz="1400" dirty="0"/>
                    </a:p>
                  </a:txBody>
                  <a:tcPr/>
                </a:tc>
                <a:tc>
                  <a:txBody>
                    <a:bodyPr/>
                    <a:lstStyle/>
                    <a:p>
                      <a:endParaRPr lang="en-GB" sz="1400"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856685155"/>
                  </a:ext>
                </a:extLst>
              </a:tr>
            </a:tbl>
          </a:graphicData>
        </a:graphic>
      </p:graphicFrame>
      <p:sp>
        <p:nvSpPr>
          <p:cNvPr id="5" name="TextBox 4"/>
          <p:cNvSpPr txBox="1"/>
          <p:nvPr/>
        </p:nvSpPr>
        <p:spPr>
          <a:xfrm>
            <a:off x="611560" y="693455"/>
            <a:ext cx="8196350" cy="369332"/>
          </a:xfrm>
          <a:prstGeom prst="rect">
            <a:avLst/>
          </a:prstGeom>
          <a:noFill/>
        </p:spPr>
        <p:txBody>
          <a:bodyPr wrap="square" rtlCol="0">
            <a:spAutoFit/>
          </a:bodyPr>
          <a:lstStyle/>
          <a:p>
            <a:r>
              <a:rPr lang="en-GB" dirty="0"/>
              <a:t>Please see below the communications that will be used by Sound School and what for. </a:t>
            </a:r>
          </a:p>
        </p:txBody>
      </p:sp>
    </p:spTree>
    <p:extLst>
      <p:ext uri="{BB962C8B-B14F-4D97-AF65-F5344CB8AC3E}">
        <p14:creationId xmlns:p14="http://schemas.microsoft.com/office/powerpoint/2010/main" val="3870473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Grp="1"/>
          </p:cNvSpPr>
          <p:nvPr>
            <p:ph type="title"/>
          </p:nvPr>
        </p:nvSpPr>
        <p:spPr>
          <a:xfrm>
            <a:off x="822960" y="286604"/>
            <a:ext cx="7543800" cy="1405000"/>
          </a:xfrm>
          <a:prstGeom prst="rect">
            <a:avLst/>
          </a:prstGeom>
        </p:spPr>
        <p:txBody>
          <a:bodyPr lIns="0" tIns="0" rIns="0" bIns="0" rtlCol="0" anchor="t">
            <a:spAutoFit/>
          </a:bodyPr>
          <a:lstStyle/>
          <a:p>
            <a:pPr algn="ctr">
              <a:lnSpc>
                <a:spcPts val="13159"/>
              </a:lnSpc>
            </a:pPr>
            <a:r>
              <a:rPr lang="en-US" sz="4000" dirty="0">
                <a:solidFill>
                  <a:schemeClr val="tx1"/>
                </a:solidFill>
                <a:latin typeface="Bobby Jones"/>
              </a:rPr>
              <a:t>Class Dojo</a:t>
            </a:r>
          </a:p>
        </p:txBody>
      </p:sp>
      <p:sp>
        <p:nvSpPr>
          <p:cNvPr id="3" name="Content Placeholder 2"/>
          <p:cNvSpPr>
            <a:spLocks noGrp="1"/>
          </p:cNvSpPr>
          <p:nvPr>
            <p:ph idx="1"/>
          </p:nvPr>
        </p:nvSpPr>
        <p:spPr>
          <a:xfrm>
            <a:off x="179512" y="1845734"/>
            <a:ext cx="8856983" cy="4725662"/>
          </a:xfrm>
        </p:spPr>
        <p:txBody>
          <a:bodyPr>
            <a:normAutofit/>
          </a:bodyPr>
          <a:lstStyle/>
          <a:p>
            <a:r>
              <a:rPr lang="en-GB" b="1" dirty="0"/>
              <a:t>We DO use this for:</a:t>
            </a:r>
          </a:p>
          <a:p>
            <a:pPr>
              <a:buFont typeface="Wingdings" panose="05000000000000000000" pitchFamily="2" charset="2"/>
              <a:buChar char="Ø"/>
            </a:pPr>
            <a:r>
              <a:rPr lang="en-GB" dirty="0"/>
              <a:t>Sharing your children’s learning and achievements with class dojos! </a:t>
            </a:r>
          </a:p>
          <a:p>
            <a:pPr>
              <a:buFont typeface="Wingdings" panose="05000000000000000000" pitchFamily="2" charset="2"/>
              <a:buChar char="Ø"/>
            </a:pPr>
            <a:r>
              <a:rPr lang="en-GB" dirty="0"/>
              <a:t>Whole class/school announcements of events or reminders</a:t>
            </a:r>
          </a:p>
          <a:p>
            <a:pPr marL="0" indent="0">
              <a:buNone/>
            </a:pPr>
            <a:r>
              <a:rPr lang="en-GB" b="1" dirty="0"/>
              <a:t>We DO NO use it for : </a:t>
            </a:r>
          </a:p>
          <a:p>
            <a:pPr>
              <a:buFont typeface="Wingdings" panose="05000000000000000000" pitchFamily="2" charset="2"/>
              <a:buChar char="Ø"/>
            </a:pPr>
            <a:r>
              <a:rPr lang="en-GB" dirty="0"/>
              <a:t>Concerns/complaints through private messaging – these STILL go through the schools central email.</a:t>
            </a:r>
          </a:p>
          <a:p>
            <a:pPr>
              <a:buFont typeface="Wingdings" panose="05000000000000000000" pitchFamily="2" charset="2"/>
              <a:buChar char="Ø"/>
            </a:pPr>
            <a:r>
              <a:rPr lang="en-GB" dirty="0"/>
              <a:t>Urgent, quick response messages – these still go through the school office</a:t>
            </a:r>
          </a:p>
          <a:p>
            <a:pPr>
              <a:buFont typeface="Wingdings" panose="05000000000000000000" pitchFamily="2" charset="2"/>
              <a:buChar char="Ø"/>
            </a:pPr>
            <a:r>
              <a:rPr lang="en-GB" dirty="0"/>
              <a:t>Any attendance queries or absences – these still go through the school office</a:t>
            </a:r>
          </a:p>
          <a:p>
            <a:pPr marL="0" indent="0">
              <a:buNone/>
            </a:pPr>
            <a:r>
              <a:rPr lang="en-GB" b="1" dirty="0"/>
              <a:t>PLEASE REFER TO THE CLASS DOJO CODE OF CONDUCT SO THIS GREAT APP CAN CONTINUE TO BE A GREAT SUCCESS!</a:t>
            </a:r>
          </a:p>
        </p:txBody>
      </p:sp>
      <p:sp>
        <p:nvSpPr>
          <p:cNvPr id="5" name="Freeform 3"/>
          <p:cNvSpPr/>
          <p:nvPr/>
        </p:nvSpPr>
        <p:spPr>
          <a:xfrm>
            <a:off x="6217920" y="191193"/>
            <a:ext cx="2377669" cy="1211197"/>
          </a:xfrm>
          <a:custGeom>
            <a:avLst/>
            <a:gdLst/>
            <a:ahLst/>
            <a:cxnLst/>
            <a:rect l="l" t="t" r="r" b="b"/>
            <a:pathLst>
              <a:path w="6811262" h="3757072">
                <a:moveTo>
                  <a:pt x="0" y="0"/>
                </a:moveTo>
                <a:lnTo>
                  <a:pt x="6811262" y="0"/>
                </a:lnTo>
                <a:lnTo>
                  <a:pt x="6811262" y="3757072"/>
                </a:lnTo>
                <a:lnTo>
                  <a:pt x="0" y="3757072"/>
                </a:lnTo>
                <a:lnTo>
                  <a:pt x="0" y="0"/>
                </a:lnTo>
                <a:close/>
              </a:path>
            </a:pathLst>
          </a:custGeom>
          <a:blipFill>
            <a:blip r:embed="rId2"/>
            <a:stretch>
              <a:fillRect/>
            </a:stretch>
          </a:blipFill>
        </p:spPr>
        <p:txBody>
          <a:bodyPr/>
          <a:lstStyle/>
          <a:p>
            <a:endParaRPr lang="en-GB"/>
          </a:p>
        </p:txBody>
      </p:sp>
      <p:sp>
        <p:nvSpPr>
          <p:cNvPr id="6" name="Freeform 4"/>
          <p:cNvSpPr/>
          <p:nvPr/>
        </p:nvSpPr>
        <p:spPr>
          <a:xfrm>
            <a:off x="299258" y="191193"/>
            <a:ext cx="2074026" cy="1296694"/>
          </a:xfrm>
          <a:custGeom>
            <a:avLst/>
            <a:gdLst/>
            <a:ahLst/>
            <a:cxnLst/>
            <a:rect l="l" t="t" r="r" b="b"/>
            <a:pathLst>
              <a:path w="7089727" h="3691921">
                <a:moveTo>
                  <a:pt x="0" y="0"/>
                </a:moveTo>
                <a:lnTo>
                  <a:pt x="7089727" y="0"/>
                </a:lnTo>
                <a:lnTo>
                  <a:pt x="7089727" y="3691921"/>
                </a:lnTo>
                <a:lnTo>
                  <a:pt x="0" y="3691921"/>
                </a:lnTo>
                <a:lnTo>
                  <a:pt x="0" y="0"/>
                </a:lnTo>
                <a:close/>
              </a:path>
            </a:pathLst>
          </a:custGeom>
          <a:blipFill>
            <a:blip r:embed="rId3"/>
            <a:stretch>
              <a:fillRect/>
            </a:stretch>
          </a:blipFill>
        </p:spPr>
        <p:txBody>
          <a:bodyPr/>
          <a:lstStyle/>
          <a:p>
            <a:endParaRPr lang="en-GB"/>
          </a:p>
        </p:txBody>
      </p:sp>
    </p:spTree>
    <p:extLst>
      <p:ext uri="{BB962C8B-B14F-4D97-AF65-F5344CB8AC3E}">
        <p14:creationId xmlns:p14="http://schemas.microsoft.com/office/powerpoint/2010/main" val="4056354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endParaRPr lang="en-GB" sz="5400" b="1">
              <a:solidFill>
                <a:schemeClr val="tx1"/>
              </a:solidFill>
            </a:endParaRPr>
          </a:p>
        </p:txBody>
      </p:sp>
      <p:sp>
        <p:nvSpPr>
          <p:cNvPr id="3" name="Content Placeholder 2"/>
          <p:cNvSpPr>
            <a:spLocks noGrp="1"/>
          </p:cNvSpPr>
          <p:nvPr>
            <p:ph idx="1"/>
          </p:nvPr>
        </p:nvSpPr>
        <p:spPr>
          <a:xfrm>
            <a:off x="1042988" y="2636912"/>
            <a:ext cx="7124700" cy="4052888"/>
          </a:xfrm>
        </p:spPr>
        <p:txBody>
          <a:bodyPr rtlCol="0">
            <a:normAutofit fontScale="92500" lnSpcReduction="10000"/>
          </a:bodyPr>
          <a:lstStyle/>
          <a:p>
            <a:pPr marL="0" indent="0" algn="ctr" fontAlgn="auto">
              <a:buClr>
                <a:schemeClr val="tx1">
                  <a:lumMod val="75000"/>
                  <a:lumOff val="25000"/>
                </a:schemeClr>
              </a:buClr>
              <a:buFont typeface="Wingdings 2" charset="2"/>
              <a:buNone/>
              <a:defRPr/>
            </a:pPr>
            <a:r>
              <a:rPr lang="en-GB" sz="6000" b="1" dirty="0">
                <a:solidFill>
                  <a:schemeClr val="tx1">
                    <a:lumMod val="75000"/>
                    <a:lumOff val="25000"/>
                  </a:schemeClr>
                </a:solidFill>
              </a:rPr>
              <a:t>Mrs Wagg</a:t>
            </a:r>
          </a:p>
          <a:p>
            <a:pPr marL="0" indent="0" algn="ctr" fontAlgn="auto">
              <a:buClr>
                <a:schemeClr val="tx1">
                  <a:lumMod val="75000"/>
                  <a:lumOff val="25000"/>
                </a:schemeClr>
              </a:buClr>
              <a:buFont typeface="Wingdings 2" charset="2"/>
              <a:buNone/>
              <a:defRPr/>
            </a:pPr>
            <a:r>
              <a:rPr lang="en-GB" sz="6000" b="1" dirty="0">
                <a:solidFill>
                  <a:schemeClr val="tx1">
                    <a:lumMod val="75000"/>
                    <a:lumOff val="25000"/>
                  </a:schemeClr>
                </a:solidFill>
              </a:rPr>
              <a:t>Mrs Coleman</a:t>
            </a:r>
          </a:p>
          <a:p>
            <a:pPr marL="0" indent="0" algn="ctr" fontAlgn="auto">
              <a:buClr>
                <a:schemeClr val="tx1">
                  <a:lumMod val="75000"/>
                  <a:lumOff val="25000"/>
                </a:schemeClr>
              </a:buClr>
              <a:buFont typeface="Wingdings 2" charset="2"/>
              <a:buNone/>
              <a:defRPr/>
            </a:pPr>
            <a:r>
              <a:rPr lang="en-US" sz="6000" b="1" dirty="0">
                <a:solidFill>
                  <a:schemeClr val="tx1">
                    <a:lumMod val="75000"/>
                    <a:lumOff val="25000"/>
                  </a:schemeClr>
                </a:solidFill>
              </a:rPr>
              <a:t>and…..</a:t>
            </a:r>
            <a:endParaRPr lang="en-GB" sz="6000" b="1" dirty="0">
              <a:solidFill>
                <a:schemeClr val="tx1">
                  <a:lumMod val="75000"/>
                  <a:lumOff val="25000"/>
                </a:schemeClr>
              </a:solidFill>
            </a:endParaRPr>
          </a:p>
          <a:p>
            <a:pPr marL="0" indent="0" algn="ctr" fontAlgn="auto">
              <a:buClr>
                <a:schemeClr val="tx1">
                  <a:lumMod val="75000"/>
                  <a:lumOff val="25000"/>
                </a:schemeClr>
              </a:buClr>
              <a:buFont typeface="Wingdings 2" charset="2"/>
              <a:buNone/>
              <a:defRPr/>
            </a:pPr>
            <a:r>
              <a:rPr lang="en-GB" sz="3600" b="1" dirty="0">
                <a:solidFill>
                  <a:schemeClr val="tx1">
                    <a:lumMod val="75000"/>
                    <a:lumOff val="25000"/>
                  </a:schemeClr>
                </a:solidFill>
              </a:rPr>
              <a:t>Mrs Minshall-Thomas (Computing)</a:t>
            </a:r>
          </a:p>
          <a:p>
            <a:pPr marL="0" indent="0" algn="ctr" fontAlgn="auto">
              <a:buClr>
                <a:schemeClr val="tx1">
                  <a:lumMod val="75000"/>
                  <a:lumOff val="25000"/>
                </a:schemeClr>
              </a:buClr>
              <a:buFont typeface="Wingdings 2" charset="2"/>
              <a:buNone/>
              <a:defRPr/>
            </a:pPr>
            <a:r>
              <a:rPr lang="en-US" sz="3600" b="1" dirty="0" err="1">
                <a:solidFill>
                  <a:schemeClr val="tx1">
                    <a:lumMod val="75000"/>
                    <a:lumOff val="25000"/>
                  </a:schemeClr>
                </a:solidFill>
              </a:rPr>
              <a:t>Mrs</a:t>
            </a:r>
            <a:r>
              <a:rPr lang="en-US" sz="3600" b="1" dirty="0">
                <a:solidFill>
                  <a:schemeClr val="tx1">
                    <a:lumMod val="75000"/>
                    <a:lumOff val="25000"/>
                  </a:schemeClr>
                </a:solidFill>
              </a:rPr>
              <a:t> Kyle (RE, French)</a:t>
            </a:r>
            <a:endParaRPr lang="en-GB" sz="3600" b="1" dirty="0">
              <a:solidFill>
                <a:schemeClr val="tx1">
                  <a:lumMod val="75000"/>
                  <a:lumOff val="25000"/>
                </a:schemeClr>
              </a:solidFill>
            </a:endParaRPr>
          </a:p>
          <a:p>
            <a:pPr marL="0" indent="0" algn="ctr" fontAlgn="auto">
              <a:buClr>
                <a:schemeClr val="tx1">
                  <a:lumMod val="75000"/>
                  <a:lumOff val="25000"/>
                </a:schemeClr>
              </a:buClr>
              <a:buFont typeface="Wingdings 2" charset="2"/>
              <a:buNone/>
              <a:defRPr/>
            </a:pPr>
            <a:endParaRPr lang="en-GB" sz="6000" b="1" dirty="0">
              <a:solidFill>
                <a:schemeClr val="tx1">
                  <a:lumMod val="75000"/>
                  <a:lumOff val="25000"/>
                </a:schemeClr>
              </a:solidFill>
            </a:endParaRPr>
          </a:p>
          <a:p>
            <a:pPr marL="0" indent="0" algn="ctr" fontAlgn="auto">
              <a:buClr>
                <a:schemeClr val="tx1">
                  <a:lumMod val="75000"/>
                  <a:lumOff val="25000"/>
                </a:schemeClr>
              </a:buClr>
              <a:buFont typeface="Wingdings 2" charset="2"/>
              <a:buNone/>
              <a:defRPr/>
            </a:pPr>
            <a:endParaRPr lang="en-GB" sz="6000" b="1" dirty="0">
              <a:solidFill>
                <a:schemeClr val="tx1">
                  <a:lumMod val="75000"/>
                  <a:lumOff val="25000"/>
                </a:schemeClr>
              </a:solidFill>
            </a:endParaRPr>
          </a:p>
        </p:txBody>
      </p:sp>
      <p:pic>
        <p:nvPicPr>
          <p:cNvPr id="16387" name="Picture 2"/>
          <p:cNvPicPr>
            <a:picLocks noChangeAspect="1" noChangeArrowheads="1"/>
          </p:cNvPicPr>
          <p:nvPr/>
        </p:nvPicPr>
        <p:blipFill>
          <a:blip r:embed="rId2"/>
          <a:srcRect/>
          <a:stretch>
            <a:fillRect/>
          </a:stretch>
        </p:blipFill>
        <p:spPr bwMode="auto">
          <a:xfrm>
            <a:off x="1042988" y="476250"/>
            <a:ext cx="7129462" cy="127635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120" y="0"/>
            <a:ext cx="7543800" cy="1016679"/>
          </a:xfrm>
        </p:spPr>
        <p:txBody>
          <a:bodyPr/>
          <a:lstStyle/>
          <a:p>
            <a:pPr algn="ctr"/>
            <a:r>
              <a:rPr lang="en-GB" dirty="0"/>
              <a:t>Online Safety (Safeguarding)</a:t>
            </a:r>
            <a:br>
              <a:rPr lang="en-GB" dirty="0"/>
            </a:br>
            <a:endParaRPr lang="en-GB" dirty="0"/>
          </a:p>
        </p:txBody>
      </p:sp>
      <p:sp>
        <p:nvSpPr>
          <p:cNvPr id="3" name="Content Placeholder 2"/>
          <p:cNvSpPr>
            <a:spLocks noGrp="1"/>
          </p:cNvSpPr>
          <p:nvPr>
            <p:ph idx="1"/>
          </p:nvPr>
        </p:nvSpPr>
        <p:spPr>
          <a:xfrm>
            <a:off x="139061" y="2714685"/>
            <a:ext cx="7409793" cy="3731172"/>
          </a:xfrm>
        </p:spPr>
        <p:txBody>
          <a:bodyPr>
            <a:normAutofit fontScale="92500" lnSpcReduction="20000"/>
          </a:bodyPr>
          <a:lstStyle/>
          <a:p>
            <a:r>
              <a:rPr lang="en-GB" dirty="0"/>
              <a:t>Online Safety at Sound </a:t>
            </a:r>
          </a:p>
          <a:p>
            <a:r>
              <a:rPr lang="en-GB" dirty="0"/>
              <a:t>- Built into the Curriculum Plans &amp; special awareness days and weeks</a:t>
            </a:r>
          </a:p>
          <a:p>
            <a:r>
              <a:rPr lang="en-GB" dirty="0"/>
              <a:t>- Continual Staff CPD </a:t>
            </a:r>
          </a:p>
          <a:p>
            <a:r>
              <a:rPr lang="en-GB" dirty="0"/>
              <a:t>- School Safeguarding Team – pupil safeguarding leads work with the DSL, Safeguarding Governor,  PC Jarvis &amp; other external organisations</a:t>
            </a:r>
          </a:p>
          <a:p>
            <a:r>
              <a:rPr lang="en-GB" dirty="0"/>
              <a:t>- Parental workshops and guides shared on our school platforms.</a:t>
            </a:r>
          </a:p>
          <a:p>
            <a:r>
              <a:rPr lang="en-GB" dirty="0"/>
              <a:t>- regular updates/useful guides shared on Class Dojo </a:t>
            </a:r>
          </a:p>
          <a:p>
            <a:r>
              <a:rPr lang="en-GB" dirty="0">
                <a:hlinkClick r:id="rId2"/>
              </a:rPr>
              <a:t>Online Safety - Sound and District Primary School (soundprimary.co.uk)</a:t>
            </a:r>
            <a:endParaRPr lang="en-GB" dirty="0"/>
          </a:p>
        </p:txBody>
      </p:sp>
      <p:sp>
        <p:nvSpPr>
          <p:cNvPr id="4" name="TextBox 3"/>
          <p:cNvSpPr txBox="1"/>
          <p:nvPr/>
        </p:nvSpPr>
        <p:spPr>
          <a:xfrm>
            <a:off x="409902" y="1572218"/>
            <a:ext cx="8366235" cy="646331"/>
          </a:xfrm>
          <a:prstGeom prst="rect">
            <a:avLst/>
          </a:prstGeom>
          <a:noFill/>
        </p:spPr>
        <p:txBody>
          <a:bodyPr wrap="square" rtlCol="0">
            <a:spAutoFit/>
          </a:bodyPr>
          <a:lstStyle/>
          <a:p>
            <a:r>
              <a:rPr lang="en-GB" dirty="0"/>
              <a:t>Safeguarding Lead (DSL) : Mrs Minshall-Thomas Deputy Safeguarding Lead : Mrs Wagg,</a:t>
            </a:r>
          </a:p>
          <a:p>
            <a:pPr algn="ctr"/>
            <a:r>
              <a:rPr lang="en-GB" dirty="0"/>
              <a:t>Online Safety : Laura Minshall-Thomas  </a:t>
            </a:r>
          </a:p>
        </p:txBody>
      </p:sp>
      <p:pic>
        <p:nvPicPr>
          <p:cNvPr id="1026" name="Picture 2" descr="E-Safety for Parents | Dunnington Church of England Primary Scho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1627" y="3947252"/>
            <a:ext cx="1763312" cy="2493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69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GB" sz="5400" b="1" dirty="0"/>
              <a:t>SATs…</a:t>
            </a:r>
          </a:p>
        </p:txBody>
      </p:sp>
      <p:sp>
        <p:nvSpPr>
          <p:cNvPr id="26626" name="Content Placeholder 2"/>
          <p:cNvSpPr>
            <a:spLocks noGrp="1"/>
          </p:cNvSpPr>
          <p:nvPr>
            <p:ph idx="1"/>
          </p:nvPr>
        </p:nvSpPr>
        <p:spPr>
          <a:xfrm>
            <a:off x="484710" y="1806574"/>
            <a:ext cx="8048103" cy="4286721"/>
          </a:xfrm>
        </p:spPr>
        <p:txBody>
          <a:bodyPr>
            <a:normAutofit fontScale="92500" lnSpcReduction="10000"/>
          </a:bodyPr>
          <a:lstStyle/>
          <a:p>
            <a:r>
              <a:rPr lang="en-GB" sz="4400" dirty="0"/>
              <a:t>Week commencing Monday 11th May, 2026 </a:t>
            </a:r>
          </a:p>
          <a:p>
            <a:pPr marL="0" indent="0">
              <a:buNone/>
            </a:pPr>
            <a:r>
              <a:rPr lang="en-GB" sz="3500" dirty="0"/>
              <a:t>(Please don’t book any holidays for this week!)</a:t>
            </a:r>
          </a:p>
          <a:p>
            <a:r>
              <a:rPr lang="en-GB" sz="4400" dirty="0"/>
              <a:t>Parent Meeting-January</a:t>
            </a:r>
          </a:p>
          <a:p>
            <a:r>
              <a:rPr lang="en-GB" sz="4400" dirty="0"/>
              <a:t>Boosters from February Half Term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900030-6ACB-41FF-924A-10756EB27F7B}"/>
              </a:ext>
            </a:extLst>
          </p:cNvPr>
          <p:cNvPicPr>
            <a:picLocks noChangeAspect="1"/>
          </p:cNvPicPr>
          <p:nvPr/>
        </p:nvPicPr>
        <p:blipFill>
          <a:blip r:embed="rId2"/>
          <a:stretch>
            <a:fillRect/>
          </a:stretch>
        </p:blipFill>
        <p:spPr>
          <a:xfrm>
            <a:off x="827584" y="1016732"/>
            <a:ext cx="4297486" cy="4824536"/>
          </a:xfrm>
          <a:prstGeom prst="rect">
            <a:avLst/>
          </a:prstGeom>
        </p:spPr>
      </p:pic>
      <p:sp>
        <p:nvSpPr>
          <p:cNvPr id="5" name="TextBox 4">
            <a:extLst>
              <a:ext uri="{FF2B5EF4-FFF2-40B4-BE49-F238E27FC236}">
                <a16:creationId xmlns:a16="http://schemas.microsoft.com/office/drawing/2014/main" id="{3B772E90-1DD6-415B-B937-FF579EC36900}"/>
              </a:ext>
            </a:extLst>
          </p:cNvPr>
          <p:cNvSpPr txBox="1"/>
          <p:nvPr/>
        </p:nvSpPr>
        <p:spPr>
          <a:xfrm>
            <a:off x="5364088" y="2967335"/>
            <a:ext cx="3155031" cy="461665"/>
          </a:xfrm>
          <a:prstGeom prst="rect">
            <a:avLst/>
          </a:prstGeom>
          <a:noFill/>
        </p:spPr>
        <p:txBody>
          <a:bodyPr wrap="none" rtlCol="0">
            <a:spAutoFit/>
          </a:bodyPr>
          <a:lstStyle/>
          <a:p>
            <a:r>
              <a:rPr lang="en-GB" sz="2400" b="1"/>
              <a:t>Friday 17</a:t>
            </a:r>
            <a:r>
              <a:rPr lang="en-GB" sz="2400" b="1" baseline="30000"/>
              <a:t>th</a:t>
            </a:r>
            <a:r>
              <a:rPr lang="en-GB" sz="2400" b="1"/>
              <a:t> July 2026</a:t>
            </a:r>
            <a:endParaRPr lang="en-GB" sz="2400" b="1" dirty="0"/>
          </a:p>
        </p:txBody>
      </p:sp>
    </p:spTree>
    <p:extLst>
      <p:ext uri="{BB962C8B-B14F-4D97-AF65-F5344CB8AC3E}">
        <p14:creationId xmlns:p14="http://schemas.microsoft.com/office/powerpoint/2010/main" val="4013148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B2783B1-F275-0F27-C45D-2009D8193ACD}"/>
              </a:ext>
            </a:extLst>
          </p:cNvPr>
          <p:cNvSpPr>
            <a:spLocks noGrp="1" noChangeArrowheads="1"/>
          </p:cNvSpPr>
          <p:nvPr>
            <p:ph type="title" idx="4294967295"/>
          </p:nvPr>
        </p:nvSpPr>
        <p:spPr>
          <a:xfrm>
            <a:off x="255740" y="431800"/>
            <a:ext cx="6870700" cy="1600200"/>
          </a:xfrm>
        </p:spPr>
        <p:txBody>
          <a:bodyPr/>
          <a:lstStyle/>
          <a:p>
            <a:pPr eaLnBrk="1" hangingPunct="1"/>
            <a:r>
              <a:rPr lang="en-GB" altLang="en-US" b="1" dirty="0">
                <a:latin typeface="Century Gothic" panose="020B0502020202020204" pitchFamily="34" charset="0"/>
              </a:rPr>
              <a:t>Positive Discipline</a:t>
            </a:r>
            <a:br>
              <a:rPr lang="en-GB" altLang="en-US" dirty="0"/>
            </a:br>
            <a:endParaRPr lang="en-GB" altLang="en-US" dirty="0"/>
          </a:p>
        </p:txBody>
      </p:sp>
      <p:sp>
        <p:nvSpPr>
          <p:cNvPr id="22531" name="Rectangle 3">
            <a:extLst>
              <a:ext uri="{FF2B5EF4-FFF2-40B4-BE49-F238E27FC236}">
                <a16:creationId xmlns:a16="http://schemas.microsoft.com/office/drawing/2014/main" id="{22CE97DD-4F79-DFD1-53C7-F63AB52B7336}"/>
              </a:ext>
            </a:extLst>
          </p:cNvPr>
          <p:cNvSpPr>
            <a:spLocks noGrp="1" noChangeArrowheads="1"/>
          </p:cNvSpPr>
          <p:nvPr>
            <p:ph idx="4294967295"/>
          </p:nvPr>
        </p:nvSpPr>
        <p:spPr>
          <a:xfrm>
            <a:off x="273050" y="1512887"/>
            <a:ext cx="7696200" cy="4464050"/>
          </a:xfrm>
        </p:spPr>
        <p:txBody>
          <a:bodyPr rtlCol="0">
            <a:normAutofit/>
          </a:bodyPr>
          <a:lstStyle/>
          <a:p>
            <a:pPr eaLnBrk="1" fontAlgn="auto" hangingPunct="1">
              <a:spcAft>
                <a:spcPts val="0"/>
              </a:spcAft>
              <a:buFont typeface="Wingdings 3" charset="2"/>
              <a:buChar char=""/>
              <a:defRPr/>
            </a:pPr>
            <a:r>
              <a:rPr lang="en-GB" sz="2200" b="1" dirty="0">
                <a:solidFill>
                  <a:srgbClr val="FF0000"/>
                </a:solidFill>
                <a:latin typeface="Century Gothic" panose="020B0502020202020204" pitchFamily="34" charset="0"/>
              </a:rPr>
              <a:t>Lots of praise for good work and behaviour</a:t>
            </a:r>
          </a:p>
          <a:p>
            <a:pPr eaLnBrk="1" fontAlgn="auto" hangingPunct="1">
              <a:spcAft>
                <a:spcPts val="0"/>
              </a:spcAft>
              <a:buFont typeface="Wingdings 3" charset="2"/>
              <a:buChar char=""/>
              <a:defRPr/>
            </a:pPr>
            <a:r>
              <a:rPr lang="en-GB" sz="2200" b="1" dirty="0">
                <a:solidFill>
                  <a:srgbClr val="FF0000"/>
                </a:solidFill>
                <a:latin typeface="Century Gothic" panose="020B0502020202020204" pitchFamily="34" charset="0"/>
              </a:rPr>
              <a:t>Team/ Dojo Points</a:t>
            </a:r>
          </a:p>
          <a:p>
            <a:pPr eaLnBrk="1" fontAlgn="auto" hangingPunct="1">
              <a:spcAft>
                <a:spcPts val="0"/>
              </a:spcAft>
              <a:buFont typeface="Wingdings 3" charset="2"/>
              <a:buChar char=""/>
              <a:defRPr/>
            </a:pPr>
            <a:r>
              <a:rPr lang="en-GB" sz="2200" b="1" dirty="0">
                <a:solidFill>
                  <a:srgbClr val="FF0000"/>
                </a:solidFill>
                <a:latin typeface="Century Gothic" panose="020B0502020202020204" pitchFamily="34" charset="0"/>
              </a:rPr>
              <a:t>Wow Work</a:t>
            </a:r>
          </a:p>
          <a:p>
            <a:pPr eaLnBrk="1" fontAlgn="auto" hangingPunct="1">
              <a:spcAft>
                <a:spcPts val="0"/>
              </a:spcAft>
              <a:buFont typeface="Wingdings 3" charset="2"/>
              <a:buChar char=""/>
              <a:defRPr/>
            </a:pPr>
            <a:r>
              <a:rPr lang="en-GB" sz="2200" b="1" dirty="0">
                <a:solidFill>
                  <a:srgbClr val="FF0000"/>
                </a:solidFill>
                <a:latin typeface="Century Gothic" panose="020B0502020202020204" pitchFamily="34" charset="0"/>
              </a:rPr>
              <a:t>Fridge!</a:t>
            </a:r>
          </a:p>
          <a:p>
            <a:pPr eaLnBrk="1" fontAlgn="auto" hangingPunct="1">
              <a:spcAft>
                <a:spcPts val="0"/>
              </a:spcAft>
              <a:buFont typeface="Wingdings 3" charset="2"/>
              <a:buChar char=""/>
              <a:defRPr/>
            </a:pPr>
            <a:r>
              <a:rPr lang="en-GB" sz="2200" b="1" dirty="0">
                <a:solidFill>
                  <a:srgbClr val="FF0000"/>
                </a:solidFill>
                <a:latin typeface="Century Gothic" panose="020B0502020202020204" pitchFamily="34" charset="0"/>
              </a:rPr>
              <a:t>Accelerated Reader – prizes and incentives</a:t>
            </a:r>
          </a:p>
          <a:p>
            <a:pPr marL="0" indent="0" eaLnBrk="1" fontAlgn="auto" hangingPunct="1">
              <a:spcAft>
                <a:spcPts val="0"/>
              </a:spcAft>
              <a:buFont typeface="Wingdings 3" charset="2"/>
              <a:buNone/>
              <a:defRPr/>
            </a:pPr>
            <a:endParaRPr lang="en-GB" sz="2800" dirty="0">
              <a:solidFill>
                <a:schemeClr val="accent2">
                  <a:lumMod val="60000"/>
                  <a:lumOff val="40000"/>
                </a:schemeClr>
              </a:solidFill>
              <a:latin typeface="Century Gothic" panose="020B0502020202020204" pitchFamily="34" charset="0"/>
            </a:endParaRPr>
          </a:p>
          <a:p>
            <a:pPr eaLnBrk="1" fontAlgn="auto" hangingPunct="1">
              <a:spcAft>
                <a:spcPts val="0"/>
              </a:spcAft>
              <a:buFontTx/>
              <a:buNone/>
              <a:defRPr/>
            </a:pPr>
            <a:r>
              <a:rPr lang="en-GB" sz="2800" dirty="0">
                <a:solidFill>
                  <a:schemeClr val="tx1">
                    <a:lumMod val="75000"/>
                    <a:lumOff val="25000"/>
                  </a:schemeClr>
                </a:solidFill>
                <a:latin typeface="Century Gothic" panose="020B0502020202020204" pitchFamily="34" charset="0"/>
              </a:rPr>
              <a:t>   Sanctions displayed clearly for when necessary.  Made and agreed by the class/school.</a:t>
            </a:r>
          </a:p>
          <a:p>
            <a:pPr eaLnBrk="1" fontAlgn="auto" hangingPunct="1">
              <a:spcAft>
                <a:spcPts val="0"/>
              </a:spcAft>
              <a:buFontTx/>
              <a:buNone/>
              <a:defRPr/>
            </a:pPr>
            <a:endParaRPr lang="en-GB" sz="2800" dirty="0">
              <a:solidFill>
                <a:schemeClr val="tx1">
                  <a:lumMod val="75000"/>
                  <a:lumOff val="25000"/>
                </a:schemeClr>
              </a:solidFill>
              <a:latin typeface="Century Gothic" panose="020B0502020202020204" pitchFamily="34" charset="0"/>
            </a:endParaRPr>
          </a:p>
          <a:p>
            <a:pPr eaLnBrk="1" fontAlgn="auto" hangingPunct="1">
              <a:spcAft>
                <a:spcPts val="0"/>
              </a:spcAft>
              <a:buFontTx/>
              <a:buNone/>
              <a:defRPr/>
            </a:pPr>
            <a:endParaRPr lang="en-GB" dirty="0">
              <a:solidFill>
                <a:schemeClr val="tx1">
                  <a:lumMod val="75000"/>
                  <a:lumOff val="25000"/>
                </a:schemeClr>
              </a:solidFill>
              <a:latin typeface="Century Gothic" panose="020B0502020202020204" pitchFamily="34" charset="0"/>
            </a:endParaRPr>
          </a:p>
        </p:txBody>
      </p:sp>
      <p:pic>
        <p:nvPicPr>
          <p:cNvPr id="21508" name="Picture 1">
            <a:extLst>
              <a:ext uri="{FF2B5EF4-FFF2-40B4-BE49-F238E27FC236}">
                <a16:creationId xmlns:a16="http://schemas.microsoft.com/office/drawing/2014/main" id="{455E0A54-8083-00B2-C692-253020B8477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5050" y="431800"/>
            <a:ext cx="130492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a:extLst>
              <a:ext uri="{FF2B5EF4-FFF2-40B4-BE49-F238E27FC236}">
                <a16:creationId xmlns:a16="http://schemas.microsoft.com/office/drawing/2014/main" id="{093ECDCF-9C0F-8371-B206-9461AA383E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5050" y="1641475"/>
            <a:ext cx="1355725"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3">
            <a:extLst>
              <a:ext uri="{FF2B5EF4-FFF2-40B4-BE49-F238E27FC236}">
                <a16:creationId xmlns:a16="http://schemas.microsoft.com/office/drawing/2014/main" id="{2D1B1FF6-12C4-00D0-F801-CA7A7ADE19D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6788" y="2811463"/>
            <a:ext cx="1492250"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4">
            <a:extLst>
              <a:ext uri="{FF2B5EF4-FFF2-40B4-BE49-F238E27FC236}">
                <a16:creationId xmlns:a16="http://schemas.microsoft.com/office/drawing/2014/main" id="{B0A4B4D0-BE7A-A7DA-B86F-0B93C8246F6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51713" y="4043363"/>
            <a:ext cx="1304925"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5">
            <a:extLst>
              <a:ext uri="{FF2B5EF4-FFF2-40B4-BE49-F238E27FC236}">
                <a16:creationId xmlns:a16="http://schemas.microsoft.com/office/drawing/2014/main" id="{3F675E95-6B08-B975-3B46-843B458D414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77100" y="5048250"/>
            <a:ext cx="13843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GB" sz="5400" b="1"/>
              <a:t>Help from home…</a:t>
            </a:r>
          </a:p>
        </p:txBody>
      </p:sp>
      <p:sp>
        <p:nvSpPr>
          <p:cNvPr id="3" name="Content Placeholder 2"/>
          <p:cNvSpPr>
            <a:spLocks noGrp="1"/>
          </p:cNvSpPr>
          <p:nvPr>
            <p:ph idx="1"/>
          </p:nvPr>
        </p:nvSpPr>
        <p:spPr>
          <a:xfrm>
            <a:off x="484710" y="1484785"/>
            <a:ext cx="8174580" cy="4763622"/>
          </a:xfrm>
        </p:spPr>
        <p:txBody>
          <a:bodyPr>
            <a:normAutofit/>
          </a:bodyPr>
          <a:lstStyle/>
          <a:p>
            <a:r>
              <a:rPr lang="en-GB" b="1" dirty="0"/>
              <a:t>Reading of different genres &amp; questioning for understanding</a:t>
            </a:r>
          </a:p>
          <a:p>
            <a:r>
              <a:rPr lang="en-GB" b="1" dirty="0"/>
              <a:t>Mental Arithmetic – multiplication table, square numbers, prime numbers, square roots etc (Y5 Multiplication Tables)</a:t>
            </a:r>
          </a:p>
          <a:p>
            <a:r>
              <a:rPr lang="en-GB" b="1" dirty="0"/>
              <a:t>Spellings</a:t>
            </a:r>
          </a:p>
          <a:p>
            <a:r>
              <a:rPr lang="en-GB" b="1" dirty="0"/>
              <a:t>Handwriting</a:t>
            </a:r>
          </a:p>
          <a:p>
            <a:r>
              <a:rPr lang="en-GB" b="1" dirty="0"/>
              <a:t>Extra work after lessons – DRIP! DRIP!</a:t>
            </a:r>
          </a:p>
          <a:p>
            <a:r>
              <a:rPr lang="en-GB" b="1" dirty="0"/>
              <a:t>Useful websites: BBC </a:t>
            </a:r>
            <a:r>
              <a:rPr lang="en-GB" b="1" dirty="0" err="1"/>
              <a:t>Skillwise</a:t>
            </a:r>
            <a:r>
              <a:rPr lang="en-GB" b="1" dirty="0"/>
              <a:t>, </a:t>
            </a:r>
            <a:r>
              <a:rPr lang="en-GB" b="1" dirty="0" err="1"/>
              <a:t>Coxhoe</a:t>
            </a:r>
            <a:r>
              <a:rPr lang="en-GB" b="1" dirty="0"/>
              <a:t> Durham, TOPMARKS, </a:t>
            </a:r>
            <a:r>
              <a:rPr lang="en-GB" b="1" dirty="0" err="1"/>
              <a:t>Nrich</a:t>
            </a:r>
            <a:r>
              <a:rPr lang="en-GB" b="1" dirty="0"/>
              <a:t> </a:t>
            </a:r>
          </a:p>
          <a:p>
            <a:r>
              <a:rPr lang="en-GB" b="1" dirty="0"/>
              <a:t>Checking homework-not doing it!</a:t>
            </a:r>
          </a:p>
          <a:p>
            <a:r>
              <a:rPr lang="en-US" b="1" dirty="0"/>
              <a:t>COHESION! </a:t>
            </a:r>
            <a:endParaRPr lang="en-GB"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0723" y="290945"/>
            <a:ext cx="8881961" cy="6058884"/>
          </a:xfrm>
          <a:prstGeom prst="rect">
            <a:avLst/>
          </a:prstGeom>
        </p:spPr>
      </p:pic>
      <p:sp>
        <p:nvSpPr>
          <p:cNvPr id="2" name="TextBox 1"/>
          <p:cNvSpPr txBox="1"/>
          <p:nvPr/>
        </p:nvSpPr>
        <p:spPr>
          <a:xfrm>
            <a:off x="1933903" y="5854262"/>
            <a:ext cx="5160580" cy="646331"/>
          </a:xfrm>
          <a:prstGeom prst="rect">
            <a:avLst/>
          </a:prstGeom>
          <a:noFill/>
        </p:spPr>
        <p:txBody>
          <a:bodyPr wrap="square" rtlCol="0">
            <a:spAutoFit/>
          </a:bodyPr>
          <a:lstStyle/>
          <a:p>
            <a:r>
              <a:rPr lang="en-GB" dirty="0"/>
              <a:t>As well as the school office we now have the following contact : </a:t>
            </a:r>
            <a:r>
              <a:rPr lang="en-GB" u="sng" dirty="0"/>
              <a:t>info@friendsofsoundschool.com</a:t>
            </a:r>
            <a:endParaRPr lang="en-GB" dirty="0"/>
          </a:p>
        </p:txBody>
      </p:sp>
    </p:spTree>
    <p:extLst>
      <p:ext uri="{BB962C8B-B14F-4D97-AF65-F5344CB8AC3E}">
        <p14:creationId xmlns:p14="http://schemas.microsoft.com/office/powerpoint/2010/main" val="2382482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GB" sz="5400" b="1"/>
              <a:t>     Questions…</a:t>
            </a:r>
          </a:p>
        </p:txBody>
      </p:sp>
      <p:pic>
        <p:nvPicPr>
          <p:cNvPr id="28674" name="Picture 2" descr="C:\Users\Kirsty\AppData\Local\Microsoft\Windows\Temporary Internet Files\Content.IE5\6Z6CFU81\questions[1].jpg"/>
          <p:cNvPicPr>
            <a:picLocks noGrp="1" noChangeAspect="1" noChangeArrowheads="1"/>
          </p:cNvPicPr>
          <p:nvPr>
            <p:ph idx="1"/>
          </p:nvPr>
        </p:nvPicPr>
        <p:blipFill>
          <a:blip r:embed="rId2"/>
          <a:stretch>
            <a:fillRect/>
          </a:stretch>
        </p:blipFill>
        <p:spPr>
          <a:xfrm>
            <a:off x="2025079" y="2321719"/>
            <a:ext cx="4315968" cy="36576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GB" sz="5400" b="1"/>
              <a:t>Our School Aims</a:t>
            </a:r>
          </a:p>
        </p:txBody>
      </p:sp>
      <p:sp>
        <p:nvSpPr>
          <p:cNvPr id="3" name="Content Placeholder 2"/>
          <p:cNvSpPr>
            <a:spLocks noGrp="1"/>
          </p:cNvSpPr>
          <p:nvPr>
            <p:ph idx="1"/>
          </p:nvPr>
        </p:nvSpPr>
        <p:spPr>
          <a:xfrm>
            <a:off x="287337" y="1422923"/>
            <a:ext cx="8569325" cy="4718050"/>
          </a:xfrm>
        </p:spPr>
        <p:txBody>
          <a:bodyPr>
            <a:normAutofit lnSpcReduction="10000"/>
          </a:bodyPr>
          <a:lstStyle/>
          <a:p>
            <a:pPr marL="0" indent="0">
              <a:lnSpc>
                <a:spcPct val="80000"/>
              </a:lnSpc>
              <a:spcAft>
                <a:spcPct val="0"/>
              </a:spcAft>
              <a:buFont typeface="Wingdings 2" pitchFamily="18" charset="2"/>
              <a:buNone/>
            </a:pPr>
            <a:endParaRPr lang="en-GB" sz="1600" dirty="0"/>
          </a:p>
          <a:p>
            <a:pPr marL="0" indent="0">
              <a:lnSpc>
                <a:spcPct val="80000"/>
              </a:lnSpc>
              <a:spcAft>
                <a:spcPct val="0"/>
              </a:spcAft>
              <a:buFont typeface="Wingdings 2" pitchFamily="18" charset="2"/>
              <a:buNone/>
            </a:pPr>
            <a:r>
              <a:rPr lang="en-GB" dirty="0"/>
              <a:t>Our Sound Superstars (our values)….</a:t>
            </a:r>
          </a:p>
          <a:p>
            <a:pPr marL="0" indent="0">
              <a:lnSpc>
                <a:spcPct val="80000"/>
              </a:lnSpc>
              <a:spcAft>
                <a:spcPct val="0"/>
              </a:spcAft>
              <a:buFont typeface="Wingdings 2" pitchFamily="18" charset="2"/>
              <a:buNone/>
            </a:pPr>
            <a:endParaRPr lang="en-GB" dirty="0"/>
          </a:p>
          <a:p>
            <a:pPr marL="0" indent="0">
              <a:lnSpc>
                <a:spcPct val="80000"/>
              </a:lnSpc>
              <a:spcAft>
                <a:spcPct val="0"/>
              </a:spcAft>
              <a:buFont typeface="Wingdings 3" pitchFamily="18" charset="2"/>
              <a:buChar char=""/>
            </a:pPr>
            <a:r>
              <a:rPr lang="en-GB" dirty="0"/>
              <a:t>Be Resilient </a:t>
            </a:r>
          </a:p>
          <a:p>
            <a:pPr marL="0" indent="0">
              <a:lnSpc>
                <a:spcPct val="80000"/>
              </a:lnSpc>
              <a:spcAft>
                <a:spcPct val="0"/>
              </a:spcAft>
              <a:buFont typeface="Wingdings 2" pitchFamily="18" charset="2"/>
              <a:buNone/>
            </a:pPr>
            <a:endParaRPr lang="en-GB" dirty="0"/>
          </a:p>
          <a:p>
            <a:pPr marL="0" indent="0">
              <a:lnSpc>
                <a:spcPct val="80000"/>
              </a:lnSpc>
              <a:spcAft>
                <a:spcPct val="0"/>
              </a:spcAft>
              <a:buFont typeface="Wingdings 3" pitchFamily="18" charset="2"/>
              <a:buChar char=""/>
            </a:pPr>
            <a:r>
              <a:rPr lang="en-GB" dirty="0"/>
              <a:t>Be Curious </a:t>
            </a:r>
          </a:p>
          <a:p>
            <a:pPr marL="0" indent="0">
              <a:lnSpc>
                <a:spcPct val="80000"/>
              </a:lnSpc>
              <a:spcAft>
                <a:spcPct val="0"/>
              </a:spcAft>
              <a:buFont typeface="Wingdings 2" pitchFamily="18" charset="2"/>
              <a:buNone/>
            </a:pPr>
            <a:endParaRPr lang="en-GB" dirty="0"/>
          </a:p>
          <a:p>
            <a:pPr marL="0" indent="0">
              <a:lnSpc>
                <a:spcPct val="80000"/>
              </a:lnSpc>
              <a:spcAft>
                <a:spcPct val="0"/>
              </a:spcAft>
              <a:buFont typeface="Wingdings 3" pitchFamily="18" charset="2"/>
              <a:buChar char=""/>
            </a:pPr>
            <a:r>
              <a:rPr lang="en-GB" dirty="0"/>
              <a:t>Be Independent </a:t>
            </a:r>
          </a:p>
          <a:p>
            <a:pPr marL="0" indent="0">
              <a:lnSpc>
                <a:spcPct val="80000"/>
              </a:lnSpc>
              <a:spcAft>
                <a:spcPct val="0"/>
              </a:spcAft>
              <a:buFont typeface="Wingdings 2" pitchFamily="18" charset="2"/>
              <a:buNone/>
            </a:pPr>
            <a:endParaRPr lang="en-GB" dirty="0"/>
          </a:p>
          <a:p>
            <a:pPr marL="0" indent="0">
              <a:lnSpc>
                <a:spcPct val="80000"/>
              </a:lnSpc>
              <a:spcAft>
                <a:spcPct val="0"/>
              </a:spcAft>
              <a:buFont typeface="Wingdings 3" pitchFamily="18" charset="2"/>
              <a:buChar char=""/>
            </a:pPr>
            <a:r>
              <a:rPr lang="en-GB" dirty="0"/>
              <a:t>Be Caring </a:t>
            </a:r>
          </a:p>
          <a:p>
            <a:pPr marL="0" indent="0">
              <a:lnSpc>
                <a:spcPct val="80000"/>
              </a:lnSpc>
              <a:spcAft>
                <a:spcPct val="0"/>
              </a:spcAft>
              <a:buFont typeface="Wingdings 2" pitchFamily="18" charset="2"/>
              <a:buNone/>
            </a:pPr>
            <a:endParaRPr lang="en-GB" dirty="0"/>
          </a:p>
          <a:p>
            <a:pPr marL="0" indent="0">
              <a:lnSpc>
                <a:spcPct val="80000"/>
              </a:lnSpc>
              <a:spcAft>
                <a:spcPct val="0"/>
              </a:spcAft>
              <a:buFont typeface="Wingdings 3" pitchFamily="18" charset="2"/>
              <a:buChar char=""/>
            </a:pPr>
            <a:r>
              <a:rPr lang="en-GB" dirty="0"/>
              <a:t>Be a Team Player</a:t>
            </a:r>
          </a:p>
          <a:p>
            <a:pPr marL="0" indent="0">
              <a:lnSpc>
                <a:spcPct val="80000"/>
              </a:lnSpc>
              <a:spcAft>
                <a:spcPct val="0"/>
              </a:spcAft>
              <a:buFont typeface="Wingdings 3" pitchFamily="18" charset="2"/>
              <a:buChar char=""/>
            </a:pPr>
            <a:endParaRPr lang="en-GB" dirty="0"/>
          </a:p>
          <a:p>
            <a:pPr marL="0" indent="0">
              <a:lnSpc>
                <a:spcPct val="80000"/>
              </a:lnSpc>
              <a:spcAft>
                <a:spcPct val="0"/>
              </a:spcAft>
              <a:buFont typeface="Wingdings 3" pitchFamily="18" charset="2"/>
              <a:buChar char=""/>
            </a:pPr>
            <a:r>
              <a:rPr lang="en-GB" dirty="0"/>
              <a:t>Be Mental Health aware  </a:t>
            </a:r>
          </a:p>
          <a:p>
            <a:pPr marL="0" indent="0"/>
            <a:endParaRPr lang="en-GB" sz="1600" dirty="0"/>
          </a:p>
        </p:txBody>
      </p:sp>
      <p:pic>
        <p:nvPicPr>
          <p:cNvPr id="17412" name="Picture 7"/>
          <p:cNvPicPr>
            <a:picLocks noChangeAspect="1"/>
          </p:cNvPicPr>
          <p:nvPr/>
        </p:nvPicPr>
        <p:blipFill>
          <a:blip r:embed="rId2"/>
          <a:srcRect/>
          <a:stretch>
            <a:fillRect/>
          </a:stretch>
        </p:blipFill>
        <p:spPr bwMode="auto">
          <a:xfrm>
            <a:off x="2261466" y="2224359"/>
            <a:ext cx="530225" cy="528637"/>
          </a:xfrm>
          <a:prstGeom prst="rect">
            <a:avLst/>
          </a:prstGeom>
          <a:noFill/>
          <a:ln w="9525">
            <a:noFill/>
            <a:miter lim="800000"/>
            <a:headEnd/>
            <a:tailEnd/>
          </a:ln>
        </p:spPr>
      </p:pic>
      <p:pic>
        <p:nvPicPr>
          <p:cNvPr id="17413" name="Picture 4"/>
          <p:cNvPicPr>
            <a:picLocks noChangeAspect="1"/>
          </p:cNvPicPr>
          <p:nvPr/>
        </p:nvPicPr>
        <p:blipFill>
          <a:blip r:embed="rId3"/>
          <a:srcRect/>
          <a:stretch>
            <a:fillRect/>
          </a:stretch>
        </p:blipFill>
        <p:spPr bwMode="auto">
          <a:xfrm>
            <a:off x="1944038" y="2851057"/>
            <a:ext cx="557212" cy="546100"/>
          </a:xfrm>
          <a:prstGeom prst="rect">
            <a:avLst/>
          </a:prstGeom>
          <a:noFill/>
          <a:ln w="9525">
            <a:noFill/>
            <a:miter lim="800000"/>
            <a:headEnd/>
            <a:tailEnd/>
          </a:ln>
        </p:spPr>
      </p:pic>
      <p:pic>
        <p:nvPicPr>
          <p:cNvPr id="17414" name="Picture 5"/>
          <p:cNvPicPr>
            <a:picLocks noChangeAspect="1"/>
          </p:cNvPicPr>
          <p:nvPr/>
        </p:nvPicPr>
        <p:blipFill>
          <a:blip r:embed="rId4"/>
          <a:srcRect/>
          <a:stretch>
            <a:fillRect/>
          </a:stretch>
        </p:blipFill>
        <p:spPr bwMode="auto">
          <a:xfrm>
            <a:off x="2791691" y="3620690"/>
            <a:ext cx="625475" cy="550863"/>
          </a:xfrm>
          <a:prstGeom prst="rect">
            <a:avLst/>
          </a:prstGeom>
          <a:noFill/>
          <a:ln w="9525">
            <a:noFill/>
            <a:miter lim="800000"/>
            <a:headEnd/>
            <a:tailEnd/>
          </a:ln>
        </p:spPr>
      </p:pic>
      <p:pic>
        <p:nvPicPr>
          <p:cNvPr id="17415" name="Picture 3"/>
          <p:cNvPicPr>
            <a:picLocks noChangeAspect="1"/>
          </p:cNvPicPr>
          <p:nvPr/>
        </p:nvPicPr>
        <p:blipFill>
          <a:blip r:embed="rId5"/>
          <a:srcRect/>
          <a:stretch>
            <a:fillRect/>
          </a:stretch>
        </p:blipFill>
        <p:spPr bwMode="auto">
          <a:xfrm>
            <a:off x="1835696" y="4207089"/>
            <a:ext cx="569912" cy="561975"/>
          </a:xfrm>
          <a:prstGeom prst="rect">
            <a:avLst/>
          </a:prstGeom>
          <a:noFill/>
          <a:ln w="9525">
            <a:noFill/>
            <a:miter lim="800000"/>
            <a:headEnd/>
            <a:tailEnd/>
          </a:ln>
        </p:spPr>
      </p:pic>
      <p:pic>
        <p:nvPicPr>
          <p:cNvPr id="17416" name="Picture 6"/>
          <p:cNvPicPr>
            <a:picLocks noChangeAspect="1"/>
          </p:cNvPicPr>
          <p:nvPr/>
        </p:nvPicPr>
        <p:blipFill>
          <a:blip r:embed="rId6"/>
          <a:srcRect/>
          <a:stretch>
            <a:fillRect/>
          </a:stretch>
        </p:blipFill>
        <p:spPr bwMode="auto">
          <a:xfrm>
            <a:off x="2774867" y="4877864"/>
            <a:ext cx="568325" cy="55721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23850" y="676275"/>
            <a:ext cx="8640763" cy="923925"/>
          </a:xfrm>
        </p:spPr>
        <p:txBody>
          <a:bodyPr/>
          <a:lstStyle/>
          <a:p>
            <a:r>
              <a:rPr lang="en-GB" sz="5400" b="1"/>
              <a:t>   What we aim for…</a:t>
            </a:r>
          </a:p>
        </p:txBody>
      </p:sp>
      <p:sp>
        <p:nvSpPr>
          <p:cNvPr id="3" name="Content Placeholder 2"/>
          <p:cNvSpPr>
            <a:spLocks noGrp="1"/>
          </p:cNvSpPr>
          <p:nvPr>
            <p:ph idx="1"/>
          </p:nvPr>
        </p:nvSpPr>
        <p:spPr>
          <a:xfrm>
            <a:off x="1042988" y="2205038"/>
            <a:ext cx="7126287" cy="4051300"/>
          </a:xfrm>
        </p:spPr>
        <p:txBody>
          <a:bodyPr rtlCol="0">
            <a:normAutofit fontScale="92500" lnSpcReduction="20000"/>
          </a:bodyPr>
          <a:lstStyle/>
          <a:p>
            <a:pPr algn="ctr" fontAlgn="auto">
              <a:buClr>
                <a:schemeClr val="tx1">
                  <a:lumMod val="75000"/>
                  <a:lumOff val="25000"/>
                </a:schemeClr>
              </a:buClr>
              <a:buFont typeface="Wingdings 2" charset="2"/>
              <a:buChar char=""/>
              <a:defRPr/>
            </a:pPr>
            <a:r>
              <a:rPr lang="en-GB" dirty="0">
                <a:solidFill>
                  <a:schemeClr val="tx1">
                    <a:lumMod val="75000"/>
                    <a:lumOff val="25000"/>
                  </a:schemeClr>
                </a:solidFill>
              </a:rPr>
              <a:t>Independence</a:t>
            </a:r>
          </a:p>
          <a:p>
            <a:pPr algn="ctr" fontAlgn="auto">
              <a:buClr>
                <a:schemeClr val="tx1">
                  <a:lumMod val="75000"/>
                  <a:lumOff val="25000"/>
                </a:schemeClr>
              </a:buClr>
              <a:buFont typeface="Wingdings 2" charset="2"/>
              <a:buChar char=""/>
              <a:defRPr/>
            </a:pPr>
            <a:r>
              <a:rPr lang="en-GB" dirty="0">
                <a:solidFill>
                  <a:schemeClr val="tx1">
                    <a:lumMod val="75000"/>
                    <a:lumOff val="25000"/>
                  </a:schemeClr>
                </a:solidFill>
              </a:rPr>
              <a:t>Resilience</a:t>
            </a:r>
          </a:p>
          <a:p>
            <a:pPr algn="ctr" fontAlgn="auto">
              <a:buClr>
                <a:schemeClr val="tx1">
                  <a:lumMod val="75000"/>
                  <a:lumOff val="25000"/>
                </a:schemeClr>
              </a:buClr>
              <a:buFont typeface="Wingdings 2" charset="2"/>
              <a:buChar char=""/>
              <a:defRPr/>
            </a:pPr>
            <a:r>
              <a:rPr lang="en-GB" dirty="0">
                <a:solidFill>
                  <a:schemeClr val="tx1">
                    <a:lumMod val="75000"/>
                    <a:lumOff val="25000"/>
                  </a:schemeClr>
                </a:solidFill>
              </a:rPr>
              <a:t>Respect</a:t>
            </a:r>
          </a:p>
          <a:p>
            <a:pPr algn="ctr" fontAlgn="auto">
              <a:buClr>
                <a:schemeClr val="tx1">
                  <a:lumMod val="75000"/>
                  <a:lumOff val="25000"/>
                </a:schemeClr>
              </a:buClr>
              <a:buFont typeface="Wingdings 2" charset="2"/>
              <a:buChar char=""/>
              <a:defRPr/>
            </a:pPr>
            <a:r>
              <a:rPr lang="en-GB" dirty="0">
                <a:solidFill>
                  <a:schemeClr val="tx1">
                    <a:lumMod val="75000"/>
                    <a:lumOff val="25000"/>
                  </a:schemeClr>
                </a:solidFill>
              </a:rPr>
              <a:t>Good Communication</a:t>
            </a:r>
          </a:p>
          <a:p>
            <a:pPr algn="ctr" fontAlgn="auto">
              <a:buClr>
                <a:schemeClr val="tx1">
                  <a:lumMod val="75000"/>
                  <a:lumOff val="25000"/>
                </a:schemeClr>
              </a:buClr>
              <a:buFont typeface="Wingdings 2" charset="2"/>
              <a:buChar char=""/>
              <a:defRPr/>
            </a:pPr>
            <a:r>
              <a:rPr lang="en-GB" dirty="0">
                <a:solidFill>
                  <a:schemeClr val="tx1">
                    <a:lumMod val="75000"/>
                    <a:lumOff val="25000"/>
                  </a:schemeClr>
                </a:solidFill>
              </a:rPr>
              <a:t>Enthusiastic Learners</a:t>
            </a:r>
          </a:p>
          <a:p>
            <a:pPr algn="ctr" fontAlgn="auto">
              <a:buClr>
                <a:schemeClr val="tx1">
                  <a:lumMod val="75000"/>
                  <a:lumOff val="25000"/>
                </a:schemeClr>
              </a:buClr>
              <a:buFont typeface="Wingdings 2" charset="2"/>
              <a:buChar char=""/>
              <a:defRPr/>
            </a:pPr>
            <a:r>
              <a:rPr lang="en-GB" dirty="0">
                <a:solidFill>
                  <a:schemeClr val="tx1">
                    <a:lumMod val="75000"/>
                    <a:lumOff val="25000"/>
                  </a:schemeClr>
                </a:solidFill>
              </a:rPr>
              <a:t>Creative Thinking</a:t>
            </a:r>
          </a:p>
          <a:p>
            <a:pPr algn="ctr" fontAlgn="auto">
              <a:buClr>
                <a:schemeClr val="tx1">
                  <a:lumMod val="75000"/>
                  <a:lumOff val="25000"/>
                </a:schemeClr>
              </a:buClr>
              <a:buFont typeface="Wingdings 2" charset="2"/>
              <a:buChar char=""/>
              <a:defRPr/>
            </a:pPr>
            <a:r>
              <a:rPr lang="en-GB" dirty="0">
                <a:solidFill>
                  <a:schemeClr val="tx1">
                    <a:lumMod val="75000"/>
                    <a:lumOff val="25000"/>
                  </a:schemeClr>
                </a:solidFill>
              </a:rPr>
              <a:t>Confidence</a:t>
            </a:r>
          </a:p>
          <a:p>
            <a:pPr algn="ctr" fontAlgn="auto">
              <a:buClr>
                <a:schemeClr val="tx1">
                  <a:lumMod val="75000"/>
                  <a:lumOff val="25000"/>
                </a:schemeClr>
              </a:buClr>
              <a:buFont typeface="Wingdings 2" charset="2"/>
              <a:buChar char=""/>
              <a:defRPr/>
            </a:pPr>
            <a:r>
              <a:rPr lang="en-GB">
                <a:solidFill>
                  <a:schemeClr val="tx1">
                    <a:lumMod val="75000"/>
                    <a:lumOff val="25000"/>
                  </a:schemeClr>
                </a:solidFill>
              </a:rPr>
              <a:t>Responsibility</a:t>
            </a:r>
            <a:endParaRPr lang="en-GB" dirty="0">
              <a:solidFill>
                <a:schemeClr val="tx1">
                  <a:lumMod val="75000"/>
                  <a:lumOff val="25000"/>
                </a:schemeClr>
              </a:solidFill>
            </a:endParaRPr>
          </a:p>
          <a:p>
            <a:pPr algn="ctr" fontAlgn="auto">
              <a:buClr>
                <a:schemeClr val="tx1">
                  <a:lumMod val="75000"/>
                  <a:lumOff val="25000"/>
                </a:schemeClr>
              </a:buClr>
              <a:buFont typeface="Wingdings 2" charset="2"/>
              <a:buChar char=""/>
              <a:defRPr/>
            </a:pPr>
            <a:r>
              <a:rPr lang="en-GB" dirty="0">
                <a:solidFill>
                  <a:schemeClr val="tx1">
                    <a:lumMod val="75000"/>
                    <a:lumOff val="25000"/>
                  </a:schemeClr>
                </a:solidFill>
              </a:rPr>
              <a:t>Risk taking</a:t>
            </a:r>
          </a:p>
          <a:p>
            <a:pPr algn="ctr" fontAlgn="auto">
              <a:buClr>
                <a:schemeClr val="tx1">
                  <a:lumMod val="75000"/>
                  <a:lumOff val="25000"/>
                </a:schemeClr>
              </a:buClr>
              <a:buFont typeface="Wingdings 2" charset="2"/>
              <a:buChar char=""/>
              <a:defRPr/>
            </a:pPr>
            <a:r>
              <a:rPr lang="en-GB" dirty="0">
                <a:solidFill>
                  <a:schemeClr val="tx1">
                    <a:lumMod val="75000"/>
                    <a:lumOff val="25000"/>
                  </a:schemeClr>
                </a:solidFill>
              </a:rPr>
              <a:t>Team players</a:t>
            </a:r>
          </a:p>
          <a:p>
            <a:pPr algn="ctr" fontAlgn="auto">
              <a:buClr>
                <a:schemeClr val="tx1">
                  <a:lumMod val="75000"/>
                  <a:lumOff val="25000"/>
                </a:schemeClr>
              </a:buClr>
              <a:buFont typeface="Wingdings 2" charset="2"/>
              <a:buChar char=""/>
              <a:defRPr/>
            </a:pPr>
            <a:r>
              <a:rPr lang="en-GB" dirty="0">
                <a:solidFill>
                  <a:schemeClr val="tx1">
                    <a:lumMod val="75000"/>
                    <a:lumOff val="25000"/>
                  </a:schemeClr>
                </a:solidFill>
              </a:rPr>
              <a:t>Decision Making</a:t>
            </a:r>
          </a:p>
          <a:p>
            <a:pPr fontAlgn="auto">
              <a:buClr>
                <a:schemeClr val="tx1">
                  <a:lumMod val="75000"/>
                  <a:lumOff val="25000"/>
                </a:schemeClr>
              </a:buClr>
              <a:buFont typeface="Wingdings 2" charset="2"/>
              <a:buChar char=""/>
              <a:defRPr/>
            </a:pPr>
            <a:endParaRPr lang="en-GB" dirty="0">
              <a:solidFill>
                <a:schemeClr val="tx1">
                  <a:lumMod val="75000"/>
                  <a:lumOff val="25000"/>
                </a:schemeClr>
              </a:solidFill>
            </a:endParaRPr>
          </a:p>
          <a:p>
            <a:pPr fontAlgn="auto">
              <a:buClr>
                <a:schemeClr val="tx1">
                  <a:lumMod val="75000"/>
                  <a:lumOff val="25000"/>
                </a:schemeClr>
              </a:buClr>
              <a:buFont typeface="Wingdings 2" charset="2"/>
              <a:buChar char=""/>
              <a:defRPr/>
            </a:pPr>
            <a:endParaRPr lang="en-GB" dirty="0">
              <a:solidFill>
                <a:schemeClr val="tx1">
                  <a:lumMod val="75000"/>
                  <a:lumOff val="25000"/>
                </a:schemeClr>
              </a:solidFill>
            </a:endParaRPr>
          </a:p>
          <a:p>
            <a:pPr fontAlgn="auto">
              <a:buClr>
                <a:schemeClr val="tx1">
                  <a:lumMod val="75000"/>
                  <a:lumOff val="25000"/>
                </a:schemeClr>
              </a:buClr>
              <a:buFont typeface="Wingdings 2" charset="2"/>
              <a:buChar char=""/>
              <a:defRPr/>
            </a:pPr>
            <a:endParaRPr lang="en-GB" dirty="0">
              <a:solidFill>
                <a:schemeClr val="tx1">
                  <a:lumMod val="75000"/>
                  <a:lumOff val="25000"/>
                </a:schemeClr>
              </a:solidFill>
            </a:endParaRPr>
          </a:p>
        </p:txBody>
      </p:sp>
      <p:pic>
        <p:nvPicPr>
          <p:cNvPr id="18435" name="Picture 2" descr="C:\Users\Kirsty\AppData\Local\Microsoft\Windows\Temporary Internet Files\Content.IE5\FX1MG21N\teamwork[1].jpg"/>
          <p:cNvPicPr>
            <a:picLocks noChangeAspect="1" noChangeArrowheads="1"/>
          </p:cNvPicPr>
          <p:nvPr/>
        </p:nvPicPr>
        <p:blipFill>
          <a:blip r:embed="rId2"/>
          <a:srcRect/>
          <a:stretch>
            <a:fillRect/>
          </a:stretch>
        </p:blipFill>
        <p:spPr bwMode="auto">
          <a:xfrm rot="738131">
            <a:off x="6475832" y="4195953"/>
            <a:ext cx="1844675" cy="1844675"/>
          </a:xfrm>
          <a:prstGeom prst="rect">
            <a:avLst/>
          </a:prstGeom>
          <a:noFill/>
          <a:ln w="9525">
            <a:noFill/>
            <a:miter lim="800000"/>
            <a:headEnd/>
            <a:tailEnd/>
          </a:ln>
        </p:spPr>
      </p:pic>
      <p:pic>
        <p:nvPicPr>
          <p:cNvPr id="18436" name="Picture 3" descr="C:\Users\Kirsty\AppData\Local\Microsoft\Windows\Temporary Internet Files\Content.IE5\6Z6CFU81\kitten-lion-mirror[1].jpg"/>
          <p:cNvPicPr>
            <a:picLocks noChangeAspect="1" noChangeArrowheads="1"/>
          </p:cNvPicPr>
          <p:nvPr/>
        </p:nvPicPr>
        <p:blipFill>
          <a:blip r:embed="rId3"/>
          <a:srcRect/>
          <a:stretch>
            <a:fillRect/>
          </a:stretch>
        </p:blipFill>
        <p:spPr bwMode="auto">
          <a:xfrm rot="-409099">
            <a:off x="423437" y="1936656"/>
            <a:ext cx="2430462" cy="1822450"/>
          </a:xfrm>
          <a:prstGeom prst="rect">
            <a:avLst/>
          </a:prstGeom>
          <a:noFill/>
          <a:ln w="9525">
            <a:noFill/>
            <a:miter lim="800000"/>
            <a:headEnd/>
            <a:tailEnd/>
          </a:ln>
        </p:spPr>
      </p:pic>
      <p:pic>
        <p:nvPicPr>
          <p:cNvPr id="18437" name="Picture 4" descr="C:\Users\Kirsty\AppData\Local\Microsoft\Windows\Temporary Internet Files\Content.IE5\6Z6CFU81\brain_gears_iStock_000013485370Small[1].jpg"/>
          <p:cNvPicPr>
            <a:picLocks noChangeAspect="1" noChangeArrowheads="1"/>
          </p:cNvPicPr>
          <p:nvPr/>
        </p:nvPicPr>
        <p:blipFill>
          <a:blip r:embed="rId4"/>
          <a:srcRect/>
          <a:stretch>
            <a:fillRect/>
          </a:stretch>
        </p:blipFill>
        <p:spPr bwMode="auto">
          <a:xfrm rot="463664">
            <a:off x="932623" y="4562453"/>
            <a:ext cx="2089150" cy="1560512"/>
          </a:xfrm>
          <a:prstGeom prst="rect">
            <a:avLst/>
          </a:prstGeom>
          <a:noFill/>
          <a:ln w="9525">
            <a:noFill/>
            <a:miter lim="800000"/>
            <a:headEnd/>
            <a:tailEnd/>
          </a:ln>
        </p:spPr>
      </p:pic>
      <p:pic>
        <p:nvPicPr>
          <p:cNvPr id="18438" name="Picture 5" descr="C:\Users\Kirsty\AppData\Local\Microsoft\Windows\Temporary Internet Files\Content.IE5\DH7GW1N5\pic3[1].jpg"/>
          <p:cNvPicPr>
            <a:picLocks noChangeAspect="1" noChangeArrowheads="1"/>
          </p:cNvPicPr>
          <p:nvPr/>
        </p:nvPicPr>
        <p:blipFill>
          <a:blip r:embed="rId5"/>
          <a:srcRect/>
          <a:stretch>
            <a:fillRect/>
          </a:stretch>
        </p:blipFill>
        <p:spPr bwMode="auto">
          <a:xfrm rot="-681116">
            <a:off x="7078663" y="1720850"/>
            <a:ext cx="1327150" cy="14509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530" y="2348880"/>
            <a:ext cx="7693878" cy="4248472"/>
          </a:xfrm>
        </p:spPr>
        <p:txBody>
          <a:bodyPr rtlCol="0">
            <a:normAutofit lnSpcReduction="10000"/>
          </a:bodyPr>
          <a:lstStyle/>
          <a:p>
            <a:pPr fontAlgn="auto">
              <a:buClr>
                <a:schemeClr val="tx1">
                  <a:lumMod val="75000"/>
                  <a:lumOff val="25000"/>
                </a:schemeClr>
              </a:buClr>
              <a:buFont typeface="Wingdings 2" charset="2"/>
              <a:buChar char=""/>
              <a:defRPr/>
            </a:pPr>
            <a:r>
              <a:rPr lang="en-GB" dirty="0">
                <a:solidFill>
                  <a:schemeClr val="tx1">
                    <a:lumMod val="75000"/>
                    <a:lumOff val="25000"/>
                  </a:schemeClr>
                </a:solidFill>
              </a:rPr>
              <a:t>Role Models</a:t>
            </a:r>
          </a:p>
          <a:p>
            <a:pPr fontAlgn="auto">
              <a:buClr>
                <a:schemeClr val="tx1">
                  <a:lumMod val="75000"/>
                  <a:lumOff val="25000"/>
                </a:schemeClr>
              </a:buClr>
              <a:buFont typeface="Wingdings 2" charset="2"/>
              <a:buChar char=""/>
              <a:defRPr/>
            </a:pPr>
            <a:r>
              <a:rPr lang="en-GB" dirty="0">
                <a:solidFill>
                  <a:schemeClr val="tx1">
                    <a:lumMod val="75000"/>
                    <a:lumOff val="25000"/>
                  </a:schemeClr>
                </a:solidFill>
              </a:rPr>
              <a:t>Opportunities to lead others/take on different roles</a:t>
            </a:r>
          </a:p>
          <a:p>
            <a:pPr fontAlgn="auto">
              <a:buClr>
                <a:schemeClr val="tx1">
                  <a:lumMod val="75000"/>
                  <a:lumOff val="25000"/>
                </a:schemeClr>
              </a:buClr>
              <a:buFont typeface="Wingdings 2" charset="2"/>
              <a:buChar char=""/>
              <a:defRPr/>
            </a:pPr>
            <a:r>
              <a:rPr lang="en-GB" dirty="0">
                <a:solidFill>
                  <a:schemeClr val="tx1">
                    <a:lumMod val="75000"/>
                    <a:lumOff val="25000"/>
                  </a:schemeClr>
                </a:solidFill>
              </a:rPr>
              <a:t>Buddies</a:t>
            </a:r>
          </a:p>
          <a:p>
            <a:pPr fontAlgn="auto">
              <a:buClr>
                <a:schemeClr val="tx1">
                  <a:lumMod val="75000"/>
                  <a:lumOff val="25000"/>
                </a:schemeClr>
              </a:buClr>
              <a:buFont typeface="Wingdings 2" charset="2"/>
              <a:buChar char=""/>
              <a:defRPr/>
            </a:pPr>
            <a:r>
              <a:rPr lang="en-GB" dirty="0">
                <a:solidFill>
                  <a:schemeClr val="tx1">
                    <a:lumMod val="75000"/>
                    <a:lumOff val="25000"/>
                  </a:schemeClr>
                </a:solidFill>
              </a:rPr>
              <a:t>Year 6 responsibilities-Head Boy/Girl/Captain/Vice/Sports</a:t>
            </a:r>
          </a:p>
          <a:p>
            <a:pPr fontAlgn="auto">
              <a:buClr>
                <a:schemeClr val="tx1">
                  <a:lumMod val="75000"/>
                  <a:lumOff val="25000"/>
                </a:schemeClr>
              </a:buClr>
              <a:buFont typeface="Wingdings 2" charset="2"/>
              <a:buChar char=""/>
              <a:defRPr/>
            </a:pPr>
            <a:r>
              <a:rPr lang="en-GB" dirty="0">
                <a:solidFill>
                  <a:schemeClr val="tx1">
                    <a:lumMod val="75000"/>
                    <a:lumOff val="25000"/>
                  </a:schemeClr>
                </a:solidFill>
              </a:rPr>
              <a:t>Class/whole school roles</a:t>
            </a:r>
          </a:p>
          <a:p>
            <a:pPr fontAlgn="auto">
              <a:buClr>
                <a:schemeClr val="tx1">
                  <a:lumMod val="75000"/>
                  <a:lumOff val="25000"/>
                </a:schemeClr>
              </a:buClr>
              <a:buFont typeface="Wingdings 2" charset="2"/>
              <a:buChar char=""/>
              <a:defRPr/>
            </a:pPr>
            <a:r>
              <a:rPr lang="en-GB" dirty="0">
                <a:solidFill>
                  <a:schemeClr val="tx1">
                    <a:lumMod val="75000"/>
                    <a:lumOff val="25000"/>
                  </a:schemeClr>
                </a:solidFill>
              </a:rPr>
              <a:t>Classroom set up/Working Walls/Talk partners</a:t>
            </a:r>
          </a:p>
          <a:p>
            <a:pPr fontAlgn="auto">
              <a:buClr>
                <a:schemeClr val="tx1">
                  <a:lumMod val="75000"/>
                  <a:lumOff val="25000"/>
                </a:schemeClr>
              </a:buClr>
              <a:buFont typeface="Wingdings 2" charset="2"/>
              <a:buChar char=""/>
              <a:defRPr/>
            </a:pPr>
            <a:r>
              <a:rPr lang="en-GB" dirty="0">
                <a:solidFill>
                  <a:schemeClr val="tx1">
                    <a:lumMod val="75000"/>
                    <a:lumOff val="25000"/>
                  </a:schemeClr>
                </a:solidFill>
              </a:rPr>
              <a:t>Expectations</a:t>
            </a:r>
          </a:p>
          <a:p>
            <a:pPr fontAlgn="auto">
              <a:buClr>
                <a:schemeClr val="tx1">
                  <a:lumMod val="75000"/>
                  <a:lumOff val="25000"/>
                </a:schemeClr>
              </a:buClr>
              <a:buFont typeface="Wingdings 2" charset="2"/>
              <a:buChar char=""/>
              <a:defRPr/>
            </a:pPr>
            <a:r>
              <a:rPr lang="en-GB" dirty="0">
                <a:solidFill>
                  <a:schemeClr val="tx1">
                    <a:lumMod val="75000"/>
                    <a:lumOff val="25000"/>
                  </a:schemeClr>
                </a:solidFill>
              </a:rPr>
              <a:t>Wider opportunities</a:t>
            </a:r>
          </a:p>
          <a:p>
            <a:pPr fontAlgn="auto">
              <a:buClr>
                <a:schemeClr val="tx1">
                  <a:lumMod val="75000"/>
                  <a:lumOff val="25000"/>
                </a:schemeClr>
              </a:buClr>
              <a:buFont typeface="Wingdings 2" charset="2"/>
              <a:buChar char=""/>
              <a:defRPr/>
            </a:pPr>
            <a:r>
              <a:rPr lang="en-GB" dirty="0">
                <a:solidFill>
                  <a:schemeClr val="tx1">
                    <a:lumMod val="75000"/>
                    <a:lumOff val="25000"/>
                  </a:schemeClr>
                </a:solidFill>
              </a:rPr>
              <a:t>Inter-school working</a:t>
            </a:r>
          </a:p>
          <a:p>
            <a:pPr fontAlgn="auto">
              <a:buClr>
                <a:schemeClr val="tx1">
                  <a:lumMod val="75000"/>
                  <a:lumOff val="25000"/>
                </a:schemeClr>
              </a:buClr>
              <a:buFont typeface="Wingdings 2" charset="2"/>
              <a:buChar char=""/>
              <a:defRPr/>
            </a:pPr>
            <a:r>
              <a:rPr lang="en-GB" dirty="0">
                <a:solidFill>
                  <a:schemeClr val="tx1">
                    <a:lumMod val="75000"/>
                    <a:lumOff val="25000"/>
                  </a:schemeClr>
                </a:solidFill>
              </a:rPr>
              <a:t>Sound School Council</a:t>
            </a:r>
          </a:p>
          <a:p>
            <a:pPr fontAlgn="auto">
              <a:buClr>
                <a:schemeClr val="tx1">
                  <a:lumMod val="75000"/>
                  <a:lumOff val="25000"/>
                </a:schemeClr>
              </a:buClr>
              <a:buFont typeface="Wingdings 2" charset="2"/>
              <a:buChar char=""/>
              <a:defRPr/>
            </a:pPr>
            <a:endParaRPr lang="en-GB" dirty="0">
              <a:solidFill>
                <a:schemeClr val="tx1">
                  <a:lumMod val="75000"/>
                  <a:lumOff val="25000"/>
                </a:schemeClr>
              </a:solidFill>
            </a:endParaRPr>
          </a:p>
          <a:p>
            <a:pPr fontAlgn="auto">
              <a:buClr>
                <a:schemeClr val="tx1">
                  <a:lumMod val="75000"/>
                  <a:lumOff val="25000"/>
                </a:schemeClr>
              </a:buClr>
              <a:buFont typeface="Wingdings 2" charset="2"/>
              <a:buChar char=""/>
              <a:defRPr/>
            </a:pPr>
            <a:endParaRPr lang="en-GB" dirty="0">
              <a:solidFill>
                <a:schemeClr val="tx1">
                  <a:lumMod val="75000"/>
                  <a:lumOff val="25000"/>
                </a:schemeClr>
              </a:solidFill>
            </a:endParaRPr>
          </a:p>
          <a:p>
            <a:pPr fontAlgn="auto">
              <a:buClr>
                <a:schemeClr val="tx1">
                  <a:lumMod val="75000"/>
                  <a:lumOff val="25000"/>
                </a:schemeClr>
              </a:buClr>
              <a:buFont typeface="Wingdings 2" charset="2"/>
              <a:buChar char=""/>
              <a:defRPr/>
            </a:pPr>
            <a:endParaRPr lang="en-GB" dirty="0">
              <a:solidFill>
                <a:schemeClr val="tx1">
                  <a:lumMod val="75000"/>
                  <a:lumOff val="25000"/>
                </a:schemeClr>
              </a:solidFill>
            </a:endParaRPr>
          </a:p>
          <a:p>
            <a:pPr fontAlgn="auto">
              <a:buClr>
                <a:schemeClr val="tx1">
                  <a:lumMod val="75000"/>
                  <a:lumOff val="25000"/>
                </a:schemeClr>
              </a:buClr>
              <a:buFont typeface="Wingdings 2" charset="2"/>
              <a:buChar char=""/>
              <a:defRPr/>
            </a:pPr>
            <a:endParaRPr lang="en-GB" dirty="0">
              <a:solidFill>
                <a:schemeClr val="tx1">
                  <a:lumMod val="75000"/>
                  <a:lumOff val="25000"/>
                </a:schemeClr>
              </a:solidFill>
            </a:endParaRPr>
          </a:p>
        </p:txBody>
      </p:sp>
      <p:pic>
        <p:nvPicPr>
          <p:cNvPr id="19459" name="Picture 5"/>
          <p:cNvPicPr>
            <a:picLocks noChangeAspect="1" noChangeArrowheads="1"/>
          </p:cNvPicPr>
          <p:nvPr/>
        </p:nvPicPr>
        <p:blipFill>
          <a:blip r:embed="rId2"/>
          <a:srcRect/>
          <a:stretch>
            <a:fillRect/>
          </a:stretch>
        </p:blipFill>
        <p:spPr bwMode="auto">
          <a:xfrm>
            <a:off x="1042988" y="188913"/>
            <a:ext cx="6626225" cy="194468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idx="1"/>
          </p:nvPr>
        </p:nvSpPr>
        <p:spPr/>
        <p:txBody>
          <a:bodyPr>
            <a:normAutofit lnSpcReduction="10000"/>
          </a:bodyPr>
          <a:lstStyle/>
          <a:p>
            <a:r>
              <a:rPr lang="en-GB" sz="1600" dirty="0"/>
              <a:t>English-Primary Writing Project</a:t>
            </a:r>
          </a:p>
          <a:p>
            <a:r>
              <a:rPr lang="en-GB" sz="1600" dirty="0"/>
              <a:t>Maths</a:t>
            </a:r>
          </a:p>
          <a:p>
            <a:r>
              <a:rPr lang="en-GB" sz="1600" dirty="0"/>
              <a:t>Science</a:t>
            </a:r>
          </a:p>
          <a:p>
            <a:r>
              <a:rPr lang="en-GB" sz="1600" dirty="0"/>
              <a:t>Computing</a:t>
            </a:r>
          </a:p>
          <a:p>
            <a:r>
              <a:rPr lang="en-GB" sz="1600" dirty="0"/>
              <a:t>SPAG</a:t>
            </a:r>
          </a:p>
          <a:p>
            <a:r>
              <a:rPr lang="en-GB" sz="1600" dirty="0"/>
              <a:t>Geography &amp; History-skills based</a:t>
            </a:r>
          </a:p>
          <a:p>
            <a:r>
              <a:rPr lang="en-GB" sz="1600" dirty="0"/>
              <a:t>Art/Design &amp; Technology</a:t>
            </a:r>
          </a:p>
          <a:p>
            <a:r>
              <a:rPr lang="en-GB" sz="1600" dirty="0"/>
              <a:t>PE </a:t>
            </a:r>
          </a:p>
          <a:p>
            <a:r>
              <a:rPr lang="en-GB" sz="1600" dirty="0"/>
              <a:t>French</a:t>
            </a:r>
          </a:p>
          <a:p>
            <a:r>
              <a:rPr lang="en-GB" sz="1600" dirty="0"/>
              <a:t>Music</a:t>
            </a:r>
          </a:p>
          <a:p>
            <a:r>
              <a:rPr lang="en-GB" sz="1600" dirty="0"/>
              <a:t>PSHE/British Values/Global Learning</a:t>
            </a:r>
          </a:p>
          <a:p>
            <a:r>
              <a:rPr lang="en-GB" sz="1600" dirty="0"/>
              <a:t>RE </a:t>
            </a:r>
          </a:p>
        </p:txBody>
      </p:sp>
      <p:pic>
        <p:nvPicPr>
          <p:cNvPr id="20482" name="Picture 6"/>
          <p:cNvPicPr>
            <a:picLocks noChangeAspect="1" noChangeArrowheads="1"/>
          </p:cNvPicPr>
          <p:nvPr/>
        </p:nvPicPr>
        <p:blipFill>
          <a:blip r:embed="rId2"/>
          <a:srcRect/>
          <a:stretch>
            <a:fillRect/>
          </a:stretch>
        </p:blipFill>
        <p:spPr bwMode="auto">
          <a:xfrm rot="-444041">
            <a:off x="5578475" y="1816100"/>
            <a:ext cx="3049588" cy="2128838"/>
          </a:xfrm>
          <a:prstGeom prst="rect">
            <a:avLst/>
          </a:prstGeom>
          <a:noFill/>
          <a:ln w="9525">
            <a:noFill/>
            <a:miter lim="800000"/>
            <a:headEnd/>
            <a:tailEnd/>
          </a:ln>
        </p:spPr>
      </p:pic>
      <p:pic>
        <p:nvPicPr>
          <p:cNvPr id="20483" name="Picture 7"/>
          <p:cNvPicPr>
            <a:picLocks noChangeAspect="1" noChangeArrowheads="1"/>
          </p:cNvPicPr>
          <p:nvPr/>
        </p:nvPicPr>
        <p:blipFill>
          <a:blip r:embed="rId3"/>
          <a:srcRect/>
          <a:stretch>
            <a:fillRect/>
          </a:stretch>
        </p:blipFill>
        <p:spPr bwMode="auto">
          <a:xfrm rot="465275">
            <a:off x="5508625" y="4645025"/>
            <a:ext cx="3181350" cy="1438275"/>
          </a:xfrm>
          <a:prstGeom prst="rect">
            <a:avLst/>
          </a:prstGeom>
          <a:noFill/>
          <a:ln w="9525">
            <a:noFill/>
            <a:miter lim="800000"/>
            <a:headEnd/>
            <a:tailEnd/>
          </a:ln>
        </p:spPr>
      </p:pic>
      <p:pic>
        <p:nvPicPr>
          <p:cNvPr id="20484" name="Picture 8"/>
          <p:cNvPicPr>
            <a:picLocks noChangeAspect="1" noChangeArrowheads="1"/>
          </p:cNvPicPr>
          <p:nvPr/>
        </p:nvPicPr>
        <p:blipFill>
          <a:blip r:embed="rId4"/>
          <a:srcRect/>
          <a:stretch>
            <a:fillRect/>
          </a:stretch>
        </p:blipFill>
        <p:spPr bwMode="auto">
          <a:xfrm>
            <a:off x="620713" y="333375"/>
            <a:ext cx="5238750" cy="11620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23112-74F0-7813-004E-11FACB9F61AD}"/>
            </a:ext>
          </a:extLst>
        </p:cNvPr>
        <p:cNvGrpSpPr/>
        <p:nvPr/>
      </p:nvGrpSpPr>
      <p:grpSpPr>
        <a:xfrm>
          <a:off x="0" y="0"/>
          <a:ext cx="0" cy="0"/>
          <a:chOff x="0" y="0"/>
          <a:chExt cx="0" cy="0"/>
        </a:xfrm>
      </p:grpSpPr>
      <p:sp>
        <p:nvSpPr>
          <p:cNvPr id="20481" name="Content Placeholder 2">
            <a:extLst>
              <a:ext uri="{FF2B5EF4-FFF2-40B4-BE49-F238E27FC236}">
                <a16:creationId xmlns:a16="http://schemas.microsoft.com/office/drawing/2014/main" id="{A5016829-79E6-BAD8-738B-BF71484A7A0D}"/>
              </a:ext>
            </a:extLst>
          </p:cNvPr>
          <p:cNvSpPr>
            <a:spLocks noGrp="1"/>
          </p:cNvSpPr>
          <p:nvPr>
            <p:ph idx="1"/>
          </p:nvPr>
        </p:nvSpPr>
        <p:spPr>
          <a:xfrm>
            <a:off x="827700" y="2052925"/>
            <a:ext cx="8136788" cy="4195481"/>
          </a:xfrm>
        </p:spPr>
        <p:txBody>
          <a:bodyPr>
            <a:normAutofit/>
          </a:bodyPr>
          <a:lstStyle/>
          <a:p>
            <a:r>
              <a:rPr lang="en-GB" altLang="en-US" sz="3200" dirty="0">
                <a:latin typeface="Century Gothic" panose="020B0502020202020204" pitchFamily="34" charset="0"/>
              </a:rPr>
              <a:t>Autumn 1 – Ancient Greece</a:t>
            </a:r>
          </a:p>
          <a:p>
            <a:r>
              <a:rPr lang="en-GB" altLang="en-US" sz="3200" dirty="0">
                <a:latin typeface="Century Gothic" panose="020B0502020202020204" pitchFamily="34" charset="0"/>
              </a:rPr>
              <a:t>Autumn 2 –Trade and economics</a:t>
            </a:r>
          </a:p>
          <a:p>
            <a:r>
              <a:rPr lang="en-GB" altLang="en-US" sz="3200" dirty="0">
                <a:latin typeface="Century Gothic" panose="020B0502020202020204" pitchFamily="34" charset="0"/>
              </a:rPr>
              <a:t>Spring 1 – Shang Dynasty</a:t>
            </a:r>
          </a:p>
          <a:p>
            <a:r>
              <a:rPr lang="en-GB" altLang="en-US" sz="3200" dirty="0">
                <a:latin typeface="Century Gothic" panose="020B0502020202020204" pitchFamily="34" charset="0"/>
              </a:rPr>
              <a:t>Spring 2 – Amazing Americas</a:t>
            </a:r>
          </a:p>
          <a:p>
            <a:r>
              <a:rPr lang="en-GB" altLang="en-US" sz="3200" dirty="0">
                <a:latin typeface="Century Gothic" panose="020B0502020202020204" pitchFamily="34" charset="0"/>
              </a:rPr>
              <a:t>Summer 1 – Our Changing World</a:t>
            </a:r>
          </a:p>
          <a:p>
            <a:r>
              <a:rPr lang="en-GB" altLang="en-US" sz="3200" dirty="0">
                <a:latin typeface="Century Gothic" panose="020B0502020202020204" pitchFamily="34" charset="0"/>
              </a:rPr>
              <a:t>Summer 2 – Leisure and Entertainment</a:t>
            </a:r>
          </a:p>
          <a:p>
            <a:endParaRPr lang="en-GB" sz="1600" dirty="0"/>
          </a:p>
        </p:txBody>
      </p:sp>
      <p:pic>
        <p:nvPicPr>
          <p:cNvPr id="20484" name="Picture 8">
            <a:extLst>
              <a:ext uri="{FF2B5EF4-FFF2-40B4-BE49-F238E27FC236}">
                <a16:creationId xmlns:a16="http://schemas.microsoft.com/office/drawing/2014/main" id="{A10FD798-0AE7-987D-1541-87900C6F9913}"/>
              </a:ext>
            </a:extLst>
          </p:cNvPr>
          <p:cNvPicPr>
            <a:picLocks noChangeAspect="1" noChangeArrowheads="1"/>
          </p:cNvPicPr>
          <p:nvPr/>
        </p:nvPicPr>
        <p:blipFill>
          <a:blip r:embed="rId2"/>
          <a:srcRect/>
          <a:stretch>
            <a:fillRect/>
          </a:stretch>
        </p:blipFill>
        <p:spPr bwMode="auto">
          <a:xfrm>
            <a:off x="620713" y="333375"/>
            <a:ext cx="5238750" cy="1162050"/>
          </a:xfrm>
          <a:prstGeom prst="rect">
            <a:avLst/>
          </a:prstGeom>
          <a:noFill/>
          <a:ln w="9525">
            <a:noFill/>
            <a:miter lim="800000"/>
            <a:headEnd/>
            <a:tailEnd/>
          </a:ln>
        </p:spPr>
      </p:pic>
    </p:spTree>
    <p:extLst>
      <p:ext uri="{BB962C8B-B14F-4D97-AF65-F5344CB8AC3E}">
        <p14:creationId xmlns:p14="http://schemas.microsoft.com/office/powerpoint/2010/main" val="3939343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b="1" dirty="0"/>
              <a:t>Accelerated Reader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636912"/>
            <a:ext cx="6763746" cy="1771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4594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B0B709-4BEB-4732-8465-35DEFA1079DB}"/>
              </a:ext>
            </a:extLst>
          </p:cNvPr>
          <p:cNvSpPr/>
          <p:nvPr/>
        </p:nvSpPr>
        <p:spPr>
          <a:xfrm>
            <a:off x="1979712" y="2132856"/>
            <a:ext cx="5904656" cy="1862048"/>
          </a:xfrm>
          <a:prstGeom prst="rect">
            <a:avLst/>
          </a:prstGeom>
        </p:spPr>
        <p:txBody>
          <a:bodyPr wrap="square">
            <a:spAutoFit/>
          </a:bodyPr>
          <a:lstStyle/>
          <a:p>
            <a:r>
              <a:rPr lang="en-GB" sz="11500" b="1" dirty="0"/>
              <a:t>Writing</a:t>
            </a:r>
            <a:endParaRPr lang="en-GB" sz="11500" dirty="0"/>
          </a:p>
        </p:txBody>
      </p:sp>
      <p:pic>
        <p:nvPicPr>
          <p:cNvPr id="5" name="Picture 4">
            <a:extLst>
              <a:ext uri="{FF2B5EF4-FFF2-40B4-BE49-F238E27FC236}">
                <a16:creationId xmlns:a16="http://schemas.microsoft.com/office/drawing/2014/main" id="{6F4437DA-DEE4-4A34-B802-FD8A6098239B}"/>
              </a:ext>
            </a:extLst>
          </p:cNvPr>
          <p:cNvPicPr>
            <a:picLocks noChangeAspect="1"/>
          </p:cNvPicPr>
          <p:nvPr/>
        </p:nvPicPr>
        <p:blipFill>
          <a:blip r:embed="rId2"/>
          <a:stretch>
            <a:fillRect/>
          </a:stretch>
        </p:blipFill>
        <p:spPr>
          <a:xfrm>
            <a:off x="3851920" y="3886916"/>
            <a:ext cx="1833206" cy="1942526"/>
          </a:xfrm>
          <a:prstGeom prst="rect">
            <a:avLst/>
          </a:prstGeom>
        </p:spPr>
      </p:pic>
    </p:spTree>
    <p:extLst>
      <p:ext uri="{BB962C8B-B14F-4D97-AF65-F5344CB8AC3E}">
        <p14:creationId xmlns:p14="http://schemas.microsoft.com/office/powerpoint/2010/main" val="18827994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FB478C60D12243AD0433C541594D33" ma:contentTypeVersion="13" ma:contentTypeDescription="Create a new document." ma:contentTypeScope="" ma:versionID="4a6210e3f6794acc54c8bcbe5991a3c9">
  <xsd:schema xmlns:xsd="http://www.w3.org/2001/XMLSchema" xmlns:xs="http://www.w3.org/2001/XMLSchema" xmlns:p="http://schemas.microsoft.com/office/2006/metadata/properties" xmlns:ns2="f5078029-5f34-4cfc-8692-7a35d0b6385a" targetNamespace="http://schemas.microsoft.com/office/2006/metadata/properties" ma:root="true" ma:fieldsID="4626035572853a38deb29ded8e10da9e" ns2:_="">
    <xsd:import namespace="f5078029-5f34-4cfc-8692-7a35d0b6385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078029-5f34-4cfc-8692-7a35d0b638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Location" ma:index="13" nillable="true" ma:displayName="Location" ma:descrip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b35902f-6e4e-4230-804f-b9d0fd2c9ef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5078029-5f34-4cfc-8692-7a35d0b6385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0160D14-86D0-4AA1-9F17-D951AE3A2DE5}"/>
</file>

<file path=customXml/itemProps2.xml><?xml version="1.0" encoding="utf-8"?>
<ds:datastoreItem xmlns:ds="http://schemas.openxmlformats.org/officeDocument/2006/customXml" ds:itemID="{F505A956-95FC-44DC-B30C-E10A525980BC}"/>
</file>

<file path=customXml/itemProps3.xml><?xml version="1.0" encoding="utf-8"?>
<ds:datastoreItem xmlns:ds="http://schemas.openxmlformats.org/officeDocument/2006/customXml" ds:itemID="{19F35600-7547-446B-8309-2175FC80B1D7}"/>
</file>

<file path=docProps/app.xml><?xml version="1.0" encoding="utf-8"?>
<Properties xmlns="http://schemas.openxmlformats.org/officeDocument/2006/extended-properties" xmlns:vt="http://schemas.openxmlformats.org/officeDocument/2006/docPropsVTypes">
  <Template>Ion</Template>
  <TotalTime>1302</TotalTime>
  <Words>1098</Words>
  <Application>Microsoft Office PowerPoint</Application>
  <PresentationFormat>On-screen Show (4:3)</PresentationFormat>
  <Paragraphs>186</Paragraphs>
  <Slides>26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Bobby Jones</vt:lpstr>
      <vt:lpstr>Calibri</vt:lpstr>
      <vt:lpstr>Century Gothic</vt:lpstr>
      <vt:lpstr>Wingdings</vt:lpstr>
      <vt:lpstr>Wingdings 2</vt:lpstr>
      <vt:lpstr>Wingdings 3</vt:lpstr>
      <vt:lpstr>Ion</vt:lpstr>
      <vt:lpstr>                  to  Onyx Class </vt:lpstr>
      <vt:lpstr>PowerPoint Presentation</vt:lpstr>
      <vt:lpstr>Our School Aims</vt:lpstr>
      <vt:lpstr>   What we aim for…</vt:lpstr>
      <vt:lpstr>PowerPoint Presentation</vt:lpstr>
      <vt:lpstr>PowerPoint Presentation</vt:lpstr>
      <vt:lpstr>PowerPoint Presentation</vt:lpstr>
      <vt:lpstr>Accelerated Reader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Reading Diaries </vt:lpstr>
      <vt:lpstr>Home - School Communication</vt:lpstr>
      <vt:lpstr>Sound School Communications</vt:lpstr>
      <vt:lpstr>Class Dojo</vt:lpstr>
      <vt:lpstr>Online Safety (Safeguarding) </vt:lpstr>
      <vt:lpstr>SATs…</vt:lpstr>
      <vt:lpstr>PowerPoint Presentation</vt:lpstr>
      <vt:lpstr>Positive Discipline </vt:lpstr>
      <vt:lpstr>Help from home…</vt:lpstr>
      <vt:lpstr>PowerPoint Presentation</vt:lpstr>
      <vt:lpst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Onyx Class  Welcome Meeting</dc:title>
  <dc:creator>Kirsty</dc:creator>
  <cp:lastModifiedBy>Charlotte Wagg</cp:lastModifiedBy>
  <cp:revision>67</cp:revision>
  <cp:lastPrinted>2018-09-10T07:25:11Z</cp:lastPrinted>
  <dcterms:created xsi:type="dcterms:W3CDTF">2016-10-05T20:00:27Z</dcterms:created>
  <dcterms:modified xsi:type="dcterms:W3CDTF">2025-09-05T12:23:20Z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0x01010014FB478C60D12243AD0433C541594D33</vt:lpwstr>
  </property>
</Properties>
</file>