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Lst>
  <p:sldSz cx="18288000" cy="10287000"/>
  <p:notesSz cx="6858000" cy="9144000"/>
  <p:embeddedFontLst>
    <p:embeddedFont>
      <p:font typeface="Raleway" panose="020F0502020204030204" pitchFamily="2" charset="0"/>
      <p:regular r:id="rId24"/>
      <p:bold r:id="rId25"/>
      <p:italic r:id="rId26"/>
      <p:boldItalic r:id="rId27"/>
    </p:embeddedFont>
    <p:embeddedFont>
      <p:font typeface="Raleway Bold" panose="020B0604020202020204" charset="0"/>
      <p:regular r:id="rId28"/>
    </p:embeddedFont>
    <p:embeddedFont>
      <p:font typeface="Raleway Heavy"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43" d="100"/>
          <a:sy n="43" d="100"/>
        </p:scale>
        <p:origin x="106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admin@sound.cheshire.sch.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2" name="Freeform 2"/>
          <p:cNvSpPr/>
          <p:nvPr/>
        </p:nvSpPr>
        <p:spPr>
          <a:xfrm rot="6489331">
            <a:off x="13465297" y="-3506088"/>
            <a:ext cx="4597892" cy="7315298"/>
          </a:xfrm>
          <a:custGeom>
            <a:avLst/>
            <a:gdLst/>
            <a:ahLst/>
            <a:cxnLst/>
            <a:rect l="l" t="t" r="r" b="b"/>
            <a:pathLst>
              <a:path w="4597892" h="7315298">
                <a:moveTo>
                  <a:pt x="0" y="0"/>
                </a:moveTo>
                <a:lnTo>
                  <a:pt x="4597892" y="0"/>
                </a:lnTo>
                <a:lnTo>
                  <a:pt x="4597892" y="7315298"/>
                </a:lnTo>
                <a:lnTo>
                  <a:pt x="0" y="7315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8769548">
            <a:off x="-2984322" y="5601020"/>
            <a:ext cx="8026043" cy="6447588"/>
          </a:xfrm>
          <a:custGeom>
            <a:avLst/>
            <a:gdLst/>
            <a:ahLst/>
            <a:cxnLst/>
            <a:rect l="l" t="t" r="r" b="b"/>
            <a:pathLst>
              <a:path w="8026043" h="6447588">
                <a:moveTo>
                  <a:pt x="0" y="0"/>
                </a:moveTo>
                <a:lnTo>
                  <a:pt x="8026044" y="0"/>
                </a:lnTo>
                <a:lnTo>
                  <a:pt x="8026044" y="6447589"/>
                </a:lnTo>
                <a:lnTo>
                  <a:pt x="0" y="6447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2325146">
            <a:off x="-180302" y="-4613253"/>
            <a:ext cx="7912403" cy="11283906"/>
          </a:xfrm>
          <a:custGeom>
            <a:avLst/>
            <a:gdLst/>
            <a:ahLst/>
            <a:cxnLst/>
            <a:rect l="l" t="t" r="r" b="b"/>
            <a:pathLst>
              <a:path w="7912403" h="11283906">
                <a:moveTo>
                  <a:pt x="0" y="0"/>
                </a:moveTo>
                <a:lnTo>
                  <a:pt x="7912403" y="0"/>
                </a:lnTo>
                <a:lnTo>
                  <a:pt x="7912403" y="11283906"/>
                </a:lnTo>
                <a:lnTo>
                  <a:pt x="0" y="112839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rot="-927891">
            <a:off x="3408959" y="3568090"/>
            <a:ext cx="11808455" cy="1770153"/>
            <a:chOff x="0" y="0"/>
            <a:chExt cx="2542944" cy="381201"/>
          </a:xfrm>
        </p:grpSpPr>
        <p:sp>
          <p:nvSpPr>
            <p:cNvPr id="6" name="Freeform 6"/>
            <p:cNvSpPr/>
            <p:nvPr/>
          </p:nvSpPr>
          <p:spPr>
            <a:xfrm>
              <a:off x="0" y="0"/>
              <a:ext cx="2542944" cy="381201"/>
            </a:xfrm>
            <a:custGeom>
              <a:avLst/>
              <a:gdLst/>
              <a:ahLst/>
              <a:cxnLst/>
              <a:rect l="l" t="t" r="r" b="b"/>
              <a:pathLst>
                <a:path w="2542944" h="381201">
                  <a:moveTo>
                    <a:pt x="0" y="0"/>
                  </a:moveTo>
                  <a:lnTo>
                    <a:pt x="2542944" y="0"/>
                  </a:lnTo>
                  <a:lnTo>
                    <a:pt x="2542944" y="381201"/>
                  </a:lnTo>
                  <a:lnTo>
                    <a:pt x="0" y="381201"/>
                  </a:lnTo>
                  <a:close/>
                </a:path>
              </a:pathLst>
            </a:custGeom>
            <a:solidFill>
              <a:srgbClr val="E64532"/>
            </a:solidFill>
          </p:spPr>
          <p:txBody>
            <a:bodyPr/>
            <a:lstStyle/>
            <a:p>
              <a:endParaRPr lang="en-GB"/>
            </a:p>
          </p:txBody>
        </p:sp>
        <p:sp>
          <p:nvSpPr>
            <p:cNvPr id="7" name="TextBox 7"/>
            <p:cNvSpPr txBox="1"/>
            <p:nvPr/>
          </p:nvSpPr>
          <p:spPr>
            <a:xfrm>
              <a:off x="0" y="-38100"/>
              <a:ext cx="2542944" cy="419301"/>
            </a:xfrm>
            <a:prstGeom prst="rect">
              <a:avLst/>
            </a:prstGeom>
          </p:spPr>
          <p:txBody>
            <a:bodyPr lIns="47540" tIns="47540" rIns="47540" bIns="47540" rtlCol="0" anchor="ctr"/>
            <a:lstStyle/>
            <a:p>
              <a:pPr algn="ctr">
                <a:lnSpc>
                  <a:spcPts val="2487"/>
                </a:lnSpc>
              </a:pPr>
              <a:endParaRPr/>
            </a:p>
          </p:txBody>
        </p:sp>
      </p:grpSp>
      <p:sp>
        <p:nvSpPr>
          <p:cNvPr id="8" name="TextBox 8"/>
          <p:cNvSpPr txBox="1"/>
          <p:nvPr/>
        </p:nvSpPr>
        <p:spPr>
          <a:xfrm rot="-993276">
            <a:off x="4061886" y="3488222"/>
            <a:ext cx="10948515" cy="1871333"/>
          </a:xfrm>
          <a:prstGeom prst="rect">
            <a:avLst/>
          </a:prstGeom>
        </p:spPr>
        <p:txBody>
          <a:bodyPr lIns="0" tIns="0" rIns="0" bIns="0" rtlCol="0" anchor="t">
            <a:spAutoFit/>
          </a:bodyPr>
          <a:lstStyle/>
          <a:p>
            <a:pPr algn="l">
              <a:lnSpc>
                <a:spcPts val="14008"/>
              </a:lnSpc>
            </a:pPr>
            <a:r>
              <a:rPr lang="en-US" sz="13869" b="1">
                <a:solidFill>
                  <a:srgbClr val="FFFFFF"/>
                </a:solidFill>
                <a:latin typeface="Raleway Heavy"/>
                <a:ea typeface="Raleway Heavy"/>
                <a:cs typeface="Raleway Heavy"/>
                <a:sym typeface="Raleway Heavy"/>
              </a:rPr>
              <a:t>OPAL Class </a:t>
            </a:r>
          </a:p>
        </p:txBody>
      </p:sp>
      <p:sp>
        <p:nvSpPr>
          <p:cNvPr id="9" name="Freeform 9"/>
          <p:cNvSpPr/>
          <p:nvPr/>
        </p:nvSpPr>
        <p:spPr>
          <a:xfrm rot="4669137" flipH="1" flipV="1">
            <a:off x="11593085" y="4281294"/>
            <a:ext cx="6117151" cy="8733932"/>
          </a:xfrm>
          <a:custGeom>
            <a:avLst/>
            <a:gdLst/>
            <a:ahLst/>
            <a:cxnLst/>
            <a:rect l="l" t="t" r="r" b="b"/>
            <a:pathLst>
              <a:path w="6117151" h="8733932">
                <a:moveTo>
                  <a:pt x="6117151" y="8733932"/>
                </a:moveTo>
                <a:lnTo>
                  <a:pt x="0" y="8733932"/>
                </a:lnTo>
                <a:lnTo>
                  <a:pt x="0" y="0"/>
                </a:lnTo>
                <a:lnTo>
                  <a:pt x="6117151" y="0"/>
                </a:lnTo>
                <a:lnTo>
                  <a:pt x="6117151" y="873393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0" name="Group 10"/>
          <p:cNvGrpSpPr/>
          <p:nvPr/>
        </p:nvGrpSpPr>
        <p:grpSpPr>
          <a:xfrm rot="-927891">
            <a:off x="4055663" y="5917265"/>
            <a:ext cx="7440519" cy="1770153"/>
            <a:chOff x="0" y="0"/>
            <a:chExt cx="1602311" cy="381201"/>
          </a:xfrm>
        </p:grpSpPr>
        <p:sp>
          <p:nvSpPr>
            <p:cNvPr id="11" name="Freeform 11"/>
            <p:cNvSpPr/>
            <p:nvPr/>
          </p:nvSpPr>
          <p:spPr>
            <a:xfrm>
              <a:off x="0" y="0"/>
              <a:ext cx="1602311" cy="381201"/>
            </a:xfrm>
            <a:custGeom>
              <a:avLst/>
              <a:gdLst/>
              <a:ahLst/>
              <a:cxnLst/>
              <a:rect l="l" t="t" r="r" b="b"/>
              <a:pathLst>
                <a:path w="1602311" h="381201">
                  <a:moveTo>
                    <a:pt x="0" y="0"/>
                  </a:moveTo>
                  <a:lnTo>
                    <a:pt x="1602311" y="0"/>
                  </a:lnTo>
                  <a:lnTo>
                    <a:pt x="1602311" y="381201"/>
                  </a:lnTo>
                  <a:lnTo>
                    <a:pt x="0" y="381201"/>
                  </a:lnTo>
                  <a:close/>
                </a:path>
              </a:pathLst>
            </a:custGeom>
            <a:solidFill>
              <a:srgbClr val="E64532"/>
            </a:solidFill>
          </p:spPr>
          <p:txBody>
            <a:bodyPr/>
            <a:lstStyle/>
            <a:p>
              <a:endParaRPr lang="en-GB"/>
            </a:p>
          </p:txBody>
        </p:sp>
        <p:sp>
          <p:nvSpPr>
            <p:cNvPr id="12" name="TextBox 12"/>
            <p:cNvSpPr txBox="1"/>
            <p:nvPr/>
          </p:nvSpPr>
          <p:spPr>
            <a:xfrm>
              <a:off x="0" y="-38100"/>
              <a:ext cx="1602311" cy="419301"/>
            </a:xfrm>
            <a:prstGeom prst="rect">
              <a:avLst/>
            </a:prstGeom>
          </p:spPr>
          <p:txBody>
            <a:bodyPr lIns="47540" tIns="47540" rIns="47540" bIns="47540" rtlCol="0" anchor="ctr"/>
            <a:lstStyle/>
            <a:p>
              <a:pPr algn="ctr">
                <a:lnSpc>
                  <a:spcPts val="2487"/>
                </a:lnSpc>
              </a:pPr>
              <a:endParaRPr/>
            </a:p>
          </p:txBody>
        </p:sp>
      </p:grpSp>
      <p:grpSp>
        <p:nvGrpSpPr>
          <p:cNvPr id="13" name="Group 13"/>
          <p:cNvGrpSpPr/>
          <p:nvPr/>
        </p:nvGrpSpPr>
        <p:grpSpPr>
          <a:xfrm rot="-927891">
            <a:off x="3068045" y="2898846"/>
            <a:ext cx="7611495" cy="1181226"/>
            <a:chOff x="0" y="0"/>
            <a:chExt cx="1639131" cy="254376"/>
          </a:xfrm>
        </p:grpSpPr>
        <p:sp>
          <p:nvSpPr>
            <p:cNvPr id="14" name="Freeform 14"/>
            <p:cNvSpPr/>
            <p:nvPr/>
          </p:nvSpPr>
          <p:spPr>
            <a:xfrm>
              <a:off x="0" y="0"/>
              <a:ext cx="1639131" cy="254376"/>
            </a:xfrm>
            <a:custGeom>
              <a:avLst/>
              <a:gdLst/>
              <a:ahLst/>
              <a:cxnLst/>
              <a:rect l="l" t="t" r="r" b="b"/>
              <a:pathLst>
                <a:path w="1639131" h="254376">
                  <a:moveTo>
                    <a:pt x="0" y="0"/>
                  </a:moveTo>
                  <a:lnTo>
                    <a:pt x="1639131" y="0"/>
                  </a:lnTo>
                  <a:lnTo>
                    <a:pt x="1639131" y="254376"/>
                  </a:lnTo>
                  <a:lnTo>
                    <a:pt x="0" y="254376"/>
                  </a:lnTo>
                  <a:close/>
                </a:path>
              </a:pathLst>
            </a:custGeom>
            <a:solidFill>
              <a:srgbClr val="E64532"/>
            </a:solidFill>
          </p:spPr>
          <p:txBody>
            <a:bodyPr/>
            <a:lstStyle/>
            <a:p>
              <a:endParaRPr lang="en-GB"/>
            </a:p>
          </p:txBody>
        </p:sp>
        <p:sp>
          <p:nvSpPr>
            <p:cNvPr id="15" name="TextBox 15"/>
            <p:cNvSpPr txBox="1"/>
            <p:nvPr/>
          </p:nvSpPr>
          <p:spPr>
            <a:xfrm>
              <a:off x="0" y="-38100"/>
              <a:ext cx="1639131" cy="292476"/>
            </a:xfrm>
            <a:prstGeom prst="rect">
              <a:avLst/>
            </a:prstGeom>
          </p:spPr>
          <p:txBody>
            <a:bodyPr lIns="47540" tIns="47540" rIns="47540" bIns="47540" rtlCol="0" anchor="ctr"/>
            <a:lstStyle/>
            <a:p>
              <a:pPr algn="ctr">
                <a:lnSpc>
                  <a:spcPts val="2487"/>
                </a:lnSpc>
              </a:pPr>
              <a:endParaRPr/>
            </a:p>
          </p:txBody>
        </p:sp>
      </p:grpSp>
      <p:sp>
        <p:nvSpPr>
          <p:cNvPr id="16" name="TextBox 16"/>
          <p:cNvSpPr txBox="1"/>
          <p:nvPr/>
        </p:nvSpPr>
        <p:spPr>
          <a:xfrm rot="-939905">
            <a:off x="3770482" y="2945448"/>
            <a:ext cx="6612018" cy="838272"/>
          </a:xfrm>
          <a:prstGeom prst="rect">
            <a:avLst/>
          </a:prstGeom>
        </p:spPr>
        <p:txBody>
          <a:bodyPr lIns="0" tIns="0" rIns="0" bIns="0" rtlCol="0" anchor="t">
            <a:spAutoFit/>
          </a:bodyPr>
          <a:lstStyle/>
          <a:p>
            <a:pPr algn="l">
              <a:lnSpc>
                <a:spcPts val="6821"/>
              </a:lnSpc>
            </a:pPr>
            <a:r>
              <a:rPr lang="en-US" sz="4872" b="1" spc="175">
                <a:solidFill>
                  <a:srgbClr val="FFFFFF"/>
                </a:solidFill>
                <a:latin typeface="Raleway Heavy"/>
                <a:ea typeface="Raleway Heavy"/>
                <a:cs typeface="Raleway Heavy"/>
                <a:sym typeface="Raleway Heavy"/>
              </a:rPr>
              <a:t>MEET THE TEACHER</a:t>
            </a:r>
          </a:p>
        </p:txBody>
      </p:sp>
      <p:sp>
        <p:nvSpPr>
          <p:cNvPr id="17" name="TextBox 17"/>
          <p:cNvSpPr txBox="1"/>
          <p:nvPr/>
        </p:nvSpPr>
        <p:spPr>
          <a:xfrm rot="-920883">
            <a:off x="4128499" y="5984672"/>
            <a:ext cx="7656840" cy="1795363"/>
          </a:xfrm>
          <a:prstGeom prst="rect">
            <a:avLst/>
          </a:prstGeom>
        </p:spPr>
        <p:txBody>
          <a:bodyPr lIns="0" tIns="0" rIns="0" bIns="0" rtlCol="0" anchor="t">
            <a:spAutoFit/>
          </a:bodyPr>
          <a:lstStyle/>
          <a:p>
            <a:pPr algn="l">
              <a:lnSpc>
                <a:spcPts val="14008"/>
              </a:lnSpc>
            </a:pPr>
            <a:r>
              <a:rPr lang="en-US" sz="13869" b="1" dirty="0">
                <a:solidFill>
                  <a:srgbClr val="FFFFFF"/>
                </a:solidFill>
                <a:latin typeface="Raleway Heavy"/>
                <a:ea typeface="Raleway Heavy"/>
                <a:cs typeface="Raleway Heavy"/>
                <a:sym typeface="Raleway Heavy"/>
              </a:rPr>
              <a:t>2025-26</a:t>
            </a:r>
          </a:p>
        </p:txBody>
      </p:sp>
      <p:sp>
        <p:nvSpPr>
          <p:cNvPr id="18" name="TextBox 18"/>
          <p:cNvSpPr txBox="1"/>
          <p:nvPr/>
        </p:nvSpPr>
        <p:spPr>
          <a:xfrm>
            <a:off x="2220384" y="724929"/>
            <a:ext cx="5555538" cy="444540"/>
          </a:xfrm>
          <a:prstGeom prst="rect">
            <a:avLst/>
          </a:prstGeom>
        </p:spPr>
        <p:txBody>
          <a:bodyPr lIns="0" tIns="0" rIns="0" bIns="0" rtlCol="0" anchor="t">
            <a:spAutoFit/>
          </a:bodyPr>
          <a:lstStyle/>
          <a:p>
            <a:pPr algn="l">
              <a:lnSpc>
                <a:spcPts val="3525"/>
              </a:lnSpc>
            </a:pPr>
            <a:r>
              <a:rPr lang="en-US" sz="2518" spc="90">
                <a:solidFill>
                  <a:srgbClr val="0A4EB6"/>
                </a:solidFill>
                <a:latin typeface="Raleway"/>
                <a:ea typeface="Raleway"/>
                <a:cs typeface="Raleway"/>
                <a:sym typeface="Raleway"/>
              </a:rPr>
              <a:t>Sound and District Primary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sp>
        <p:nvSpPr>
          <p:cNvPr id="2" name="TextBox 2"/>
          <p:cNvSpPr txBox="1"/>
          <p:nvPr/>
        </p:nvSpPr>
        <p:spPr>
          <a:xfrm>
            <a:off x="429748" y="773303"/>
            <a:ext cx="13675799" cy="8442706"/>
          </a:xfrm>
          <a:prstGeom prst="rect">
            <a:avLst/>
          </a:prstGeom>
        </p:spPr>
        <p:txBody>
          <a:bodyPr lIns="0" tIns="0" rIns="0" bIns="0" rtlCol="0" anchor="t">
            <a:spAutoFit/>
          </a:bodyPr>
          <a:lstStyle/>
          <a:p>
            <a:pPr algn="l">
              <a:lnSpc>
                <a:spcPts val="3737"/>
              </a:lnSpc>
              <a:spcBef>
                <a:spcPct val="0"/>
              </a:spcBef>
            </a:pPr>
            <a:r>
              <a:rPr lang="en-US" sz="3700" b="1">
                <a:solidFill>
                  <a:srgbClr val="FFFFFF"/>
                </a:solidFill>
                <a:latin typeface="Raleway Bold"/>
                <a:ea typeface="Raleway Bold"/>
                <a:cs typeface="Raleway Bold"/>
                <a:sym typeface="Raleway Bold"/>
              </a:rPr>
              <a:t>We DO use this for:</a:t>
            </a:r>
          </a:p>
          <a:p>
            <a:pPr marL="798831" lvl="1" indent="-399416" algn="l">
              <a:lnSpc>
                <a:spcPts val="3737"/>
              </a:lnSpc>
              <a:buFont typeface="Arial"/>
              <a:buChar char="•"/>
            </a:pPr>
            <a:r>
              <a:rPr lang="en-US" sz="3700">
                <a:solidFill>
                  <a:srgbClr val="FFFFFF"/>
                </a:solidFill>
                <a:latin typeface="Raleway"/>
                <a:ea typeface="Raleway"/>
                <a:cs typeface="Raleway"/>
                <a:sym typeface="Raleway"/>
              </a:rPr>
              <a:t>Sharing your children’s learning and achievements with class dojos! </a:t>
            </a:r>
          </a:p>
          <a:p>
            <a:pPr marL="798831" lvl="1" indent="-399416" algn="l">
              <a:lnSpc>
                <a:spcPts val="3737"/>
              </a:lnSpc>
              <a:buFont typeface="Arial"/>
              <a:buChar char="•"/>
            </a:pPr>
            <a:r>
              <a:rPr lang="en-US" sz="3700">
                <a:solidFill>
                  <a:srgbClr val="FFFFFF"/>
                </a:solidFill>
                <a:latin typeface="Raleway"/>
                <a:ea typeface="Raleway"/>
                <a:cs typeface="Raleway"/>
                <a:sym typeface="Raleway"/>
              </a:rPr>
              <a:t>Whole class/school announcements of events or reminders</a:t>
            </a:r>
          </a:p>
          <a:p>
            <a:pPr marL="798831" lvl="1" indent="-399416" algn="l">
              <a:lnSpc>
                <a:spcPts val="3737"/>
              </a:lnSpc>
              <a:buFont typeface="Arial"/>
              <a:buChar char="•"/>
            </a:pPr>
            <a:r>
              <a:rPr lang="en-US" sz="3700">
                <a:solidFill>
                  <a:srgbClr val="FFFFFF"/>
                </a:solidFill>
                <a:latin typeface="Raleway"/>
                <a:ea typeface="Raleway"/>
                <a:cs typeface="Raleway"/>
                <a:sym typeface="Raleway"/>
              </a:rPr>
              <a:t>Non urgent message/reminder to the class teacher which does not necessarily need a response</a:t>
            </a:r>
          </a:p>
          <a:p>
            <a:pPr algn="l">
              <a:lnSpc>
                <a:spcPts val="3737"/>
              </a:lnSpc>
            </a:pPr>
            <a:endParaRPr lang="en-US" sz="3700">
              <a:solidFill>
                <a:srgbClr val="FFFFFF"/>
              </a:solidFill>
              <a:latin typeface="Raleway"/>
              <a:ea typeface="Raleway"/>
              <a:cs typeface="Raleway"/>
              <a:sym typeface="Raleway"/>
            </a:endParaRPr>
          </a:p>
          <a:p>
            <a:pPr algn="l">
              <a:lnSpc>
                <a:spcPts val="3737"/>
              </a:lnSpc>
              <a:spcBef>
                <a:spcPct val="0"/>
              </a:spcBef>
            </a:pPr>
            <a:r>
              <a:rPr lang="en-US" sz="3700" b="1">
                <a:solidFill>
                  <a:srgbClr val="FFFFFF"/>
                </a:solidFill>
                <a:latin typeface="Raleway Bold"/>
                <a:ea typeface="Raleway Bold"/>
                <a:cs typeface="Raleway Bold"/>
                <a:sym typeface="Raleway Bold"/>
              </a:rPr>
              <a:t>We DO NO use it for : </a:t>
            </a:r>
          </a:p>
          <a:p>
            <a:pPr marL="798831" lvl="1" indent="-399416" algn="l">
              <a:lnSpc>
                <a:spcPts val="3737"/>
              </a:lnSpc>
              <a:buFont typeface="Arial"/>
              <a:buChar char="•"/>
            </a:pPr>
            <a:r>
              <a:rPr lang="en-US" sz="3700">
                <a:solidFill>
                  <a:srgbClr val="FFFFFF"/>
                </a:solidFill>
                <a:latin typeface="Raleway"/>
                <a:ea typeface="Raleway"/>
                <a:cs typeface="Raleway"/>
                <a:sym typeface="Raleway"/>
              </a:rPr>
              <a:t>Concerns/complaints through private messaging – these STILL go through the schools central email.</a:t>
            </a:r>
          </a:p>
          <a:p>
            <a:pPr marL="798831" lvl="1" indent="-399416" algn="l">
              <a:lnSpc>
                <a:spcPts val="3737"/>
              </a:lnSpc>
              <a:buFont typeface="Arial"/>
              <a:buChar char="•"/>
            </a:pPr>
            <a:r>
              <a:rPr lang="en-US" sz="3700">
                <a:solidFill>
                  <a:srgbClr val="FFFFFF"/>
                </a:solidFill>
                <a:latin typeface="Raleway"/>
                <a:ea typeface="Raleway"/>
                <a:cs typeface="Raleway"/>
                <a:sym typeface="Raleway"/>
              </a:rPr>
              <a:t>Urgent, quick response messages – these still go through the school office</a:t>
            </a:r>
          </a:p>
          <a:p>
            <a:pPr marL="798831" lvl="1" indent="-399416" algn="l">
              <a:lnSpc>
                <a:spcPts val="3737"/>
              </a:lnSpc>
              <a:buFont typeface="Arial"/>
              <a:buChar char="•"/>
            </a:pPr>
            <a:r>
              <a:rPr lang="en-US" sz="3700">
                <a:solidFill>
                  <a:srgbClr val="FFFFFF"/>
                </a:solidFill>
                <a:latin typeface="Raleway"/>
                <a:ea typeface="Raleway"/>
                <a:cs typeface="Raleway"/>
                <a:sym typeface="Raleway"/>
              </a:rPr>
              <a:t>Any attendance queries or absences – these still go through the school office</a:t>
            </a:r>
          </a:p>
          <a:p>
            <a:pPr algn="l">
              <a:lnSpc>
                <a:spcPts val="3737"/>
              </a:lnSpc>
            </a:pPr>
            <a:endParaRPr lang="en-US" sz="3700">
              <a:solidFill>
                <a:srgbClr val="FFFFFF"/>
              </a:solidFill>
              <a:latin typeface="Raleway"/>
              <a:ea typeface="Raleway"/>
              <a:cs typeface="Raleway"/>
              <a:sym typeface="Raleway"/>
            </a:endParaRPr>
          </a:p>
          <a:p>
            <a:pPr algn="l">
              <a:lnSpc>
                <a:spcPts val="3737"/>
              </a:lnSpc>
              <a:spcBef>
                <a:spcPct val="0"/>
              </a:spcBef>
            </a:pPr>
            <a:r>
              <a:rPr lang="en-US" sz="3700" b="1">
                <a:solidFill>
                  <a:srgbClr val="FFFFFF"/>
                </a:solidFill>
                <a:latin typeface="Raleway Bold"/>
                <a:ea typeface="Raleway Bold"/>
                <a:cs typeface="Raleway Bold"/>
                <a:sym typeface="Raleway Bold"/>
              </a:rPr>
              <a:t>PLEASE REFER TO THE CLASS DOJO CODE OF CONDUCT SO THIS GREAT APP CAN CONTINUE TO BE A GREAT SUCCESS!</a:t>
            </a:r>
          </a:p>
        </p:txBody>
      </p:sp>
      <p:sp>
        <p:nvSpPr>
          <p:cNvPr id="3" name="Freeform 3"/>
          <p:cNvSpPr/>
          <p:nvPr/>
        </p:nvSpPr>
        <p:spPr>
          <a:xfrm>
            <a:off x="14105547" y="425302"/>
            <a:ext cx="3806197" cy="3806197"/>
          </a:xfrm>
          <a:custGeom>
            <a:avLst/>
            <a:gdLst/>
            <a:ahLst/>
            <a:cxnLst/>
            <a:rect l="l" t="t" r="r" b="b"/>
            <a:pathLst>
              <a:path w="3806197" h="3806197">
                <a:moveTo>
                  <a:pt x="0" y="0"/>
                </a:moveTo>
                <a:lnTo>
                  <a:pt x="3806197" y="0"/>
                </a:lnTo>
                <a:lnTo>
                  <a:pt x="3806197" y="3806197"/>
                </a:lnTo>
                <a:lnTo>
                  <a:pt x="0" y="3806197"/>
                </a:lnTo>
                <a:lnTo>
                  <a:pt x="0" y="0"/>
                </a:lnTo>
                <a:close/>
              </a:path>
            </a:pathLst>
          </a:custGeom>
          <a:blipFill>
            <a:blip r:embed="rId2"/>
            <a:stretch>
              <a:fillRect/>
            </a:stretch>
          </a:blipFill>
        </p:spPr>
        <p:txBody>
          <a:bodyPr/>
          <a:lstStyle/>
          <a:p>
            <a:endParaRPr lang="en-GB"/>
          </a:p>
        </p:txBody>
      </p:sp>
      <p:sp>
        <p:nvSpPr>
          <p:cNvPr id="4" name="Freeform 4"/>
          <p:cNvSpPr/>
          <p:nvPr/>
        </p:nvSpPr>
        <p:spPr>
          <a:xfrm>
            <a:off x="14073194" y="7785604"/>
            <a:ext cx="3838550" cy="2158582"/>
          </a:xfrm>
          <a:custGeom>
            <a:avLst/>
            <a:gdLst/>
            <a:ahLst/>
            <a:cxnLst/>
            <a:rect l="l" t="t" r="r" b="b"/>
            <a:pathLst>
              <a:path w="3838550" h="2158582">
                <a:moveTo>
                  <a:pt x="0" y="0"/>
                </a:moveTo>
                <a:lnTo>
                  <a:pt x="3838550" y="0"/>
                </a:lnTo>
                <a:lnTo>
                  <a:pt x="3838550" y="2158582"/>
                </a:lnTo>
                <a:lnTo>
                  <a:pt x="0" y="2158582"/>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grpSp>
        <p:nvGrpSpPr>
          <p:cNvPr id="2" name="Group 2"/>
          <p:cNvGrpSpPr/>
          <p:nvPr/>
        </p:nvGrpSpPr>
        <p:grpSpPr>
          <a:xfrm>
            <a:off x="-8956590" y="-1908694"/>
            <a:ext cx="16317839" cy="12195694"/>
            <a:chOff x="0" y="0"/>
            <a:chExt cx="8496300" cy="6350000"/>
          </a:xfrm>
        </p:grpSpPr>
        <p:sp>
          <p:nvSpPr>
            <p:cNvPr id="3" name="Freeform 3"/>
            <p:cNvSpPr/>
            <p:nvPr/>
          </p:nvSpPr>
          <p:spPr>
            <a:xfrm>
              <a:off x="0" y="0"/>
              <a:ext cx="8496300" cy="6350000"/>
            </a:xfrm>
            <a:custGeom>
              <a:avLst/>
              <a:gdLst/>
              <a:ahLst/>
              <a:cxnLst/>
              <a:rect l="l" t="t" r="r" b="b"/>
              <a:pathLst>
                <a:path w="8496300" h="6350000">
                  <a:moveTo>
                    <a:pt x="6394450" y="2236470"/>
                  </a:moveTo>
                  <a:lnTo>
                    <a:pt x="6394450" y="0"/>
                  </a:lnTo>
                  <a:lnTo>
                    <a:pt x="2889250" y="0"/>
                  </a:lnTo>
                  <a:lnTo>
                    <a:pt x="2889250" y="938530"/>
                  </a:lnTo>
                  <a:lnTo>
                    <a:pt x="2291080" y="938530"/>
                  </a:lnTo>
                  <a:lnTo>
                    <a:pt x="2291080" y="1922780"/>
                  </a:lnTo>
                  <a:lnTo>
                    <a:pt x="1438910" y="1922780"/>
                  </a:lnTo>
                  <a:lnTo>
                    <a:pt x="1438910" y="3130550"/>
                  </a:lnTo>
                  <a:lnTo>
                    <a:pt x="0" y="3130550"/>
                  </a:lnTo>
                  <a:lnTo>
                    <a:pt x="0" y="6007100"/>
                  </a:lnTo>
                  <a:lnTo>
                    <a:pt x="2876550" y="6007100"/>
                  </a:lnTo>
                  <a:lnTo>
                    <a:pt x="2876550" y="4687570"/>
                  </a:lnTo>
                  <a:lnTo>
                    <a:pt x="4069080" y="4687570"/>
                  </a:lnTo>
                  <a:lnTo>
                    <a:pt x="4069080" y="6350000"/>
                  </a:lnTo>
                  <a:lnTo>
                    <a:pt x="8496300" y="6350000"/>
                  </a:lnTo>
                  <a:lnTo>
                    <a:pt x="8496300" y="2236470"/>
                  </a:lnTo>
                  <a:lnTo>
                    <a:pt x="6394450" y="2236470"/>
                  </a:lnTo>
                  <a:close/>
                </a:path>
              </a:pathLst>
            </a:custGeom>
            <a:blipFill>
              <a:blip r:embed="rId2"/>
              <a:stretch>
                <a:fillRect l="-6194" r="-6194"/>
              </a:stretch>
            </a:blipFill>
          </p:spPr>
          <p:txBody>
            <a:bodyPr/>
            <a:lstStyle/>
            <a:p>
              <a:endParaRPr lang="en-GB"/>
            </a:p>
          </p:txBody>
        </p:sp>
      </p:grpSp>
      <p:sp>
        <p:nvSpPr>
          <p:cNvPr id="4" name="TextBox 4"/>
          <p:cNvSpPr txBox="1"/>
          <p:nvPr/>
        </p:nvSpPr>
        <p:spPr>
          <a:xfrm>
            <a:off x="4648183" y="160892"/>
            <a:ext cx="9717818" cy="1849916"/>
          </a:xfrm>
          <a:prstGeom prst="rect">
            <a:avLst/>
          </a:prstGeom>
        </p:spPr>
        <p:txBody>
          <a:bodyPr lIns="0" tIns="0" rIns="0" bIns="0" rtlCol="0" anchor="t">
            <a:spAutoFit/>
          </a:bodyPr>
          <a:lstStyle/>
          <a:p>
            <a:pPr marL="0" lvl="0" indent="0" algn="l">
              <a:lnSpc>
                <a:spcPts val="14251"/>
              </a:lnSpc>
            </a:pPr>
            <a:r>
              <a:rPr lang="en-US" sz="12956" b="1">
                <a:solidFill>
                  <a:srgbClr val="FFFFFF"/>
                </a:solidFill>
                <a:latin typeface="Raleway Heavy"/>
                <a:ea typeface="Raleway Heavy"/>
                <a:cs typeface="Raleway Heavy"/>
                <a:sym typeface="Raleway Heavy"/>
              </a:rPr>
              <a:t>Homework</a:t>
            </a:r>
          </a:p>
        </p:txBody>
      </p:sp>
      <p:sp>
        <p:nvSpPr>
          <p:cNvPr id="5" name="TextBox 5"/>
          <p:cNvSpPr txBox="1"/>
          <p:nvPr/>
        </p:nvSpPr>
        <p:spPr>
          <a:xfrm>
            <a:off x="8113308" y="2219676"/>
            <a:ext cx="9955501" cy="6879640"/>
          </a:xfrm>
          <a:prstGeom prst="rect">
            <a:avLst/>
          </a:prstGeom>
        </p:spPr>
        <p:txBody>
          <a:bodyPr lIns="0" tIns="0" rIns="0" bIns="0" rtlCol="0" anchor="t">
            <a:spAutoFit/>
          </a:bodyPr>
          <a:lstStyle/>
          <a:p>
            <a:pPr algn="l">
              <a:lnSpc>
                <a:spcPts val="4516"/>
              </a:lnSpc>
            </a:pPr>
            <a:endParaRPr lang="en-US" sz="3226" spc="116" dirty="0">
              <a:solidFill>
                <a:srgbClr val="FFFFFF"/>
              </a:solidFill>
              <a:latin typeface="Raleway"/>
              <a:ea typeface="Raleway"/>
              <a:cs typeface="Raleway"/>
              <a:sym typeface="Raleway"/>
            </a:endParaRPr>
          </a:p>
          <a:p>
            <a:pPr algn="l">
              <a:lnSpc>
                <a:spcPts val="4516"/>
              </a:lnSpc>
            </a:pPr>
            <a:r>
              <a:rPr lang="en-US" sz="3226" spc="116" dirty="0">
                <a:solidFill>
                  <a:srgbClr val="FFFFFF"/>
                </a:solidFill>
                <a:latin typeface="Raleway"/>
                <a:ea typeface="Raleway"/>
                <a:cs typeface="Raleway"/>
                <a:sym typeface="Raleway"/>
              </a:rPr>
              <a:t>Children should read every night and complete AR quizzes in school regularly. </a:t>
            </a:r>
          </a:p>
          <a:p>
            <a:pPr algn="l">
              <a:lnSpc>
                <a:spcPts val="4516"/>
              </a:lnSpc>
            </a:pPr>
            <a:endParaRPr lang="en-US" sz="3226" spc="116" dirty="0">
              <a:solidFill>
                <a:srgbClr val="FFFFFF"/>
              </a:solidFill>
              <a:latin typeface="Raleway"/>
              <a:ea typeface="Raleway"/>
              <a:cs typeface="Raleway"/>
              <a:sym typeface="Raleway"/>
            </a:endParaRPr>
          </a:p>
          <a:p>
            <a:pPr algn="l">
              <a:lnSpc>
                <a:spcPts val="4516"/>
              </a:lnSpc>
            </a:pPr>
            <a:r>
              <a:rPr lang="en-US" sz="3226" spc="116" dirty="0">
                <a:solidFill>
                  <a:srgbClr val="FFFFFF"/>
                </a:solidFill>
                <a:latin typeface="Raleway"/>
                <a:ea typeface="Raleway"/>
                <a:cs typeface="Raleway"/>
                <a:sym typeface="Raleway"/>
              </a:rPr>
              <a:t>Year 4: TTRS should be done each night. </a:t>
            </a:r>
          </a:p>
          <a:p>
            <a:pPr algn="l">
              <a:lnSpc>
                <a:spcPts val="4516"/>
              </a:lnSpc>
            </a:pPr>
            <a:r>
              <a:rPr lang="en-US" sz="3226" spc="116" dirty="0">
                <a:solidFill>
                  <a:srgbClr val="FFFFFF"/>
                </a:solidFill>
                <a:latin typeface="Raleway"/>
                <a:ea typeface="Raleway"/>
                <a:cs typeface="Raleway"/>
                <a:sym typeface="Raleway"/>
              </a:rPr>
              <a:t>Year 3: </a:t>
            </a:r>
            <a:r>
              <a:rPr lang="en-US" sz="3226" spc="116" dirty="0" err="1">
                <a:solidFill>
                  <a:srgbClr val="FFFFFF"/>
                </a:solidFill>
                <a:latin typeface="Raleway"/>
                <a:ea typeface="Raleway"/>
                <a:cs typeface="Raleway"/>
                <a:sym typeface="Raleway"/>
              </a:rPr>
              <a:t>Numbots</a:t>
            </a:r>
            <a:r>
              <a:rPr lang="en-US" sz="3226" spc="116" dirty="0">
                <a:solidFill>
                  <a:srgbClr val="FFFFFF"/>
                </a:solidFill>
                <a:latin typeface="Raleway"/>
                <a:ea typeface="Raleway"/>
                <a:cs typeface="Raleway"/>
                <a:sym typeface="Raleway"/>
              </a:rPr>
              <a:t> should be done each night.</a:t>
            </a:r>
          </a:p>
          <a:p>
            <a:pPr algn="l">
              <a:lnSpc>
                <a:spcPts val="4516"/>
              </a:lnSpc>
            </a:pPr>
            <a:endParaRPr lang="en-US" sz="3226" spc="116" dirty="0">
              <a:solidFill>
                <a:srgbClr val="FFFFFF"/>
              </a:solidFill>
              <a:latin typeface="Raleway"/>
              <a:ea typeface="Raleway"/>
              <a:cs typeface="Raleway"/>
              <a:sym typeface="Raleway"/>
            </a:endParaRPr>
          </a:p>
          <a:p>
            <a:pPr algn="l">
              <a:lnSpc>
                <a:spcPts val="4516"/>
              </a:lnSpc>
            </a:pPr>
            <a:r>
              <a:rPr lang="en-US" sz="3226" spc="116" dirty="0">
                <a:solidFill>
                  <a:srgbClr val="FFFFFF"/>
                </a:solidFill>
                <a:latin typeface="Raleway"/>
                <a:ea typeface="Raleway"/>
                <a:cs typeface="Raleway"/>
                <a:sym typeface="Raleway"/>
              </a:rPr>
              <a:t>Any other homework will be posted to Class Dojo. </a:t>
            </a:r>
          </a:p>
          <a:p>
            <a:pPr algn="l">
              <a:lnSpc>
                <a:spcPts val="4516"/>
              </a:lnSpc>
            </a:pPr>
            <a:endParaRPr lang="en-US" sz="3226" spc="116" dirty="0">
              <a:solidFill>
                <a:srgbClr val="FFFFFF"/>
              </a:solidFill>
              <a:latin typeface="Raleway"/>
              <a:ea typeface="Raleway"/>
              <a:cs typeface="Raleway"/>
              <a:sym typeface="Raleway"/>
            </a:endParaRPr>
          </a:p>
          <a:p>
            <a:pPr marL="0" lvl="0" indent="0" algn="l">
              <a:lnSpc>
                <a:spcPts val="4516"/>
              </a:lnSpc>
              <a:spcBef>
                <a:spcPct val="0"/>
              </a:spcBef>
            </a:pPr>
            <a:r>
              <a:rPr lang="en-US" sz="3226" spc="116" dirty="0">
                <a:solidFill>
                  <a:srgbClr val="FFFFFF"/>
                </a:solidFill>
                <a:latin typeface="Raleway"/>
                <a:ea typeface="Raleway"/>
                <a:cs typeface="Raleway"/>
                <a:sym typeface="Raleway"/>
              </a:rPr>
              <a:t>If you are ever unsure about any homework then please, LET ME KNOW!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grpSp>
        <p:nvGrpSpPr>
          <p:cNvPr id="2" name="Group 2"/>
          <p:cNvGrpSpPr/>
          <p:nvPr/>
        </p:nvGrpSpPr>
        <p:grpSpPr>
          <a:xfrm rot="-1335811">
            <a:off x="-1238914" y="841030"/>
            <a:ext cx="10732662" cy="5607452"/>
            <a:chOff x="0" y="0"/>
            <a:chExt cx="12153900" cy="6350000"/>
          </a:xfrm>
        </p:grpSpPr>
        <p:sp>
          <p:nvSpPr>
            <p:cNvPr id="3" name="Freeform 3"/>
            <p:cNvSpPr/>
            <p:nvPr/>
          </p:nvSpPr>
          <p:spPr>
            <a:xfrm>
              <a:off x="-303530" y="-82550"/>
              <a:ext cx="12719050" cy="6501130"/>
            </a:xfrm>
            <a:custGeom>
              <a:avLst/>
              <a:gdLst/>
              <a:ahLst/>
              <a:cxnLst/>
              <a:rect l="l" t="t" r="r" b="b"/>
              <a:pathLst>
                <a:path w="12719050" h="6501130">
                  <a:moveTo>
                    <a:pt x="11874500" y="3229610"/>
                  </a:moveTo>
                  <a:cubicBezTo>
                    <a:pt x="11874500" y="3229610"/>
                    <a:pt x="12706350" y="2661920"/>
                    <a:pt x="12363450" y="1945640"/>
                  </a:cubicBezTo>
                  <a:cubicBezTo>
                    <a:pt x="12020550" y="1229360"/>
                    <a:pt x="11289030" y="1503680"/>
                    <a:pt x="11289030" y="1503680"/>
                  </a:cubicBezTo>
                  <a:cubicBezTo>
                    <a:pt x="11289030" y="1503680"/>
                    <a:pt x="11658600" y="497840"/>
                    <a:pt x="10648950" y="330200"/>
                  </a:cubicBezTo>
                  <a:cubicBezTo>
                    <a:pt x="10030460" y="227330"/>
                    <a:pt x="9536430" y="863600"/>
                    <a:pt x="9536430" y="863600"/>
                  </a:cubicBezTo>
                  <a:cubicBezTo>
                    <a:pt x="9536430" y="863600"/>
                    <a:pt x="9400540" y="132080"/>
                    <a:pt x="8553450" y="93980"/>
                  </a:cubicBezTo>
                  <a:cubicBezTo>
                    <a:pt x="7706360" y="55880"/>
                    <a:pt x="7440930" y="795020"/>
                    <a:pt x="7440930" y="795020"/>
                  </a:cubicBezTo>
                  <a:cubicBezTo>
                    <a:pt x="7440930" y="795020"/>
                    <a:pt x="7119620" y="8890"/>
                    <a:pt x="6244590" y="92710"/>
                  </a:cubicBezTo>
                  <a:cubicBezTo>
                    <a:pt x="5593080" y="154940"/>
                    <a:pt x="5292090" y="802640"/>
                    <a:pt x="5292090" y="802640"/>
                  </a:cubicBezTo>
                  <a:cubicBezTo>
                    <a:pt x="5292090" y="802640"/>
                    <a:pt x="5002530" y="0"/>
                    <a:pt x="4110990" y="88900"/>
                  </a:cubicBezTo>
                  <a:cubicBezTo>
                    <a:pt x="3219450" y="177800"/>
                    <a:pt x="3181350" y="878840"/>
                    <a:pt x="3181350" y="878840"/>
                  </a:cubicBezTo>
                  <a:cubicBezTo>
                    <a:pt x="3181350" y="878840"/>
                    <a:pt x="2796540" y="82550"/>
                    <a:pt x="1983740" y="382270"/>
                  </a:cubicBezTo>
                  <a:cubicBezTo>
                    <a:pt x="1253490" y="651510"/>
                    <a:pt x="1451610" y="1504950"/>
                    <a:pt x="1451610" y="1504950"/>
                  </a:cubicBezTo>
                  <a:cubicBezTo>
                    <a:pt x="1451610" y="1504950"/>
                    <a:pt x="605790" y="1336040"/>
                    <a:pt x="369570" y="2045970"/>
                  </a:cubicBezTo>
                  <a:cubicBezTo>
                    <a:pt x="133350" y="2755900"/>
                    <a:pt x="925830" y="3229610"/>
                    <a:pt x="925830" y="3229610"/>
                  </a:cubicBezTo>
                  <a:cubicBezTo>
                    <a:pt x="925830" y="3229610"/>
                    <a:pt x="0" y="3752850"/>
                    <a:pt x="407670" y="4575810"/>
                  </a:cubicBezTo>
                  <a:cubicBezTo>
                    <a:pt x="645160" y="5055870"/>
                    <a:pt x="1482090" y="4979670"/>
                    <a:pt x="1482090" y="4979670"/>
                  </a:cubicBezTo>
                  <a:cubicBezTo>
                    <a:pt x="1482090" y="4979670"/>
                    <a:pt x="1341120" y="5726430"/>
                    <a:pt x="1939290" y="6069330"/>
                  </a:cubicBezTo>
                  <a:cubicBezTo>
                    <a:pt x="2691130" y="6501130"/>
                    <a:pt x="3211830" y="5634990"/>
                    <a:pt x="3211830" y="5634990"/>
                  </a:cubicBezTo>
                  <a:cubicBezTo>
                    <a:pt x="3211830" y="5634990"/>
                    <a:pt x="3474720" y="6381750"/>
                    <a:pt x="4244340" y="6430010"/>
                  </a:cubicBezTo>
                  <a:cubicBezTo>
                    <a:pt x="5044440" y="6480810"/>
                    <a:pt x="5360670" y="5703570"/>
                    <a:pt x="5360670" y="5703570"/>
                  </a:cubicBezTo>
                  <a:cubicBezTo>
                    <a:pt x="5360670" y="5703570"/>
                    <a:pt x="5535930" y="6389370"/>
                    <a:pt x="6496050" y="6390640"/>
                  </a:cubicBezTo>
                  <a:cubicBezTo>
                    <a:pt x="7284720" y="6391910"/>
                    <a:pt x="7456170" y="5673090"/>
                    <a:pt x="7456170" y="5673090"/>
                  </a:cubicBezTo>
                  <a:cubicBezTo>
                    <a:pt x="7456170" y="5673090"/>
                    <a:pt x="7680960" y="6430010"/>
                    <a:pt x="8629650" y="6430010"/>
                  </a:cubicBezTo>
                  <a:cubicBezTo>
                    <a:pt x="9326880" y="6430010"/>
                    <a:pt x="9566910" y="5619750"/>
                    <a:pt x="9566910" y="5619750"/>
                  </a:cubicBezTo>
                  <a:cubicBezTo>
                    <a:pt x="9566910" y="5619750"/>
                    <a:pt x="10016490" y="6402070"/>
                    <a:pt x="10923270" y="6054090"/>
                  </a:cubicBezTo>
                  <a:cubicBezTo>
                    <a:pt x="11597640" y="5795010"/>
                    <a:pt x="11308080" y="4964430"/>
                    <a:pt x="11308080" y="4964430"/>
                  </a:cubicBezTo>
                  <a:cubicBezTo>
                    <a:pt x="11308080" y="4964430"/>
                    <a:pt x="12031980" y="5292090"/>
                    <a:pt x="12374880" y="4568190"/>
                  </a:cubicBezTo>
                  <a:cubicBezTo>
                    <a:pt x="12719050" y="3844290"/>
                    <a:pt x="11874500" y="3229610"/>
                    <a:pt x="11874500" y="3229610"/>
                  </a:cubicBezTo>
                  <a:close/>
                </a:path>
              </a:pathLst>
            </a:custGeom>
            <a:blipFill>
              <a:blip r:embed="rId2"/>
              <a:stretch>
                <a:fillRect t="-3257" b="-3257"/>
              </a:stretch>
            </a:blipFill>
          </p:spPr>
          <p:txBody>
            <a:bodyPr/>
            <a:lstStyle/>
            <a:p>
              <a:endParaRPr lang="en-GB"/>
            </a:p>
          </p:txBody>
        </p:sp>
      </p:grpSp>
      <p:sp>
        <p:nvSpPr>
          <p:cNvPr id="4" name="TextBox 4"/>
          <p:cNvSpPr txBox="1"/>
          <p:nvPr/>
        </p:nvSpPr>
        <p:spPr>
          <a:xfrm>
            <a:off x="455735" y="9529660"/>
            <a:ext cx="10464782" cy="447841"/>
          </a:xfrm>
          <a:prstGeom prst="rect">
            <a:avLst/>
          </a:prstGeom>
        </p:spPr>
        <p:txBody>
          <a:bodyPr lIns="0" tIns="0" rIns="0" bIns="0" rtlCol="0" anchor="t">
            <a:spAutoFit/>
          </a:bodyPr>
          <a:lstStyle/>
          <a:p>
            <a:pPr marL="0" lvl="0" indent="0" algn="l">
              <a:lnSpc>
                <a:spcPts val="3665"/>
              </a:lnSpc>
              <a:spcBef>
                <a:spcPct val="0"/>
              </a:spcBef>
            </a:pPr>
            <a:r>
              <a:rPr lang="en-US" sz="2618" b="1" spc="94" dirty="0">
                <a:solidFill>
                  <a:srgbClr val="FFFFFF"/>
                </a:solidFill>
                <a:latin typeface="Raleway Heavy"/>
                <a:ea typeface="Raleway Heavy"/>
                <a:cs typeface="Raleway Heavy"/>
                <a:sym typeface="Raleway Heavy"/>
              </a:rPr>
              <a:t> https://www.youtube.com/watch?v=-ZxZbRVvbYM </a:t>
            </a:r>
          </a:p>
        </p:txBody>
      </p:sp>
      <p:sp>
        <p:nvSpPr>
          <p:cNvPr id="5" name="TextBox 5"/>
          <p:cNvSpPr txBox="1"/>
          <p:nvPr/>
        </p:nvSpPr>
        <p:spPr>
          <a:xfrm>
            <a:off x="9678469" y="891474"/>
            <a:ext cx="10266756" cy="1431925"/>
          </a:xfrm>
          <a:prstGeom prst="rect">
            <a:avLst/>
          </a:prstGeom>
        </p:spPr>
        <p:txBody>
          <a:bodyPr lIns="0" tIns="0" rIns="0" bIns="0" rtlCol="0" anchor="t">
            <a:spAutoFit/>
          </a:bodyPr>
          <a:lstStyle/>
          <a:p>
            <a:pPr marL="0" lvl="0" indent="0" algn="l">
              <a:lnSpc>
                <a:spcPts val="10999"/>
              </a:lnSpc>
            </a:pPr>
            <a:r>
              <a:rPr lang="en-US" sz="9999" b="1">
                <a:solidFill>
                  <a:srgbClr val="FFFFFF"/>
                </a:solidFill>
                <a:latin typeface="Raleway Heavy"/>
                <a:ea typeface="Raleway Heavy"/>
                <a:cs typeface="Raleway Heavy"/>
                <a:sym typeface="Raleway Heavy"/>
              </a:rPr>
              <a:t>Times Tables</a:t>
            </a:r>
          </a:p>
        </p:txBody>
      </p:sp>
      <p:sp>
        <p:nvSpPr>
          <p:cNvPr id="6" name="TextBox 6"/>
          <p:cNvSpPr txBox="1"/>
          <p:nvPr/>
        </p:nvSpPr>
        <p:spPr>
          <a:xfrm>
            <a:off x="8929126" y="2990089"/>
            <a:ext cx="8974796" cy="4954379"/>
          </a:xfrm>
          <a:prstGeom prst="rect">
            <a:avLst/>
          </a:prstGeom>
        </p:spPr>
        <p:txBody>
          <a:bodyPr lIns="0" tIns="0" rIns="0" bIns="0" rtlCol="0" anchor="t">
            <a:spAutoFit/>
          </a:bodyPr>
          <a:lstStyle/>
          <a:p>
            <a:pPr marL="0" lvl="0" indent="0" algn="l">
              <a:lnSpc>
                <a:spcPts val="4919"/>
              </a:lnSpc>
              <a:spcBef>
                <a:spcPct val="0"/>
              </a:spcBef>
            </a:pPr>
            <a:r>
              <a:rPr lang="en-US" sz="3513" spc="126">
                <a:solidFill>
                  <a:srgbClr val="FFFFFF"/>
                </a:solidFill>
                <a:latin typeface="Raleway"/>
                <a:ea typeface="Raleway"/>
                <a:cs typeface="Raleway"/>
                <a:sym typeface="Raleway"/>
              </a:rPr>
              <a:t> Times Tables Rock Stars (TTRS) is an exciting times tables app that we will be using in school and at home. Children will be expected to use this app throughout the week. Each game takes 3-5 mins so it's perfect to fit into their routine e.g. in the car, before dinner, waiting for the bath to run etc.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grpSp>
        <p:nvGrpSpPr>
          <p:cNvPr id="2" name="Group 2"/>
          <p:cNvGrpSpPr/>
          <p:nvPr/>
        </p:nvGrpSpPr>
        <p:grpSpPr>
          <a:xfrm>
            <a:off x="12395247" y="5354194"/>
            <a:ext cx="6190821" cy="5327526"/>
            <a:chOff x="0" y="0"/>
            <a:chExt cx="9221470" cy="7935558"/>
          </a:xfrm>
        </p:grpSpPr>
        <p:sp>
          <p:nvSpPr>
            <p:cNvPr id="3" name="Freeform 3"/>
            <p:cNvSpPr/>
            <p:nvPr/>
          </p:nvSpPr>
          <p:spPr>
            <a:xfrm>
              <a:off x="-427990" y="0"/>
              <a:ext cx="9806940" cy="7968579"/>
            </a:xfrm>
            <a:custGeom>
              <a:avLst/>
              <a:gdLst/>
              <a:ahLst/>
              <a:cxnLst/>
              <a:rect l="l" t="t" r="r" b="b"/>
              <a:pathLst>
                <a:path w="9806940" h="7968579">
                  <a:moveTo>
                    <a:pt x="7467600" y="323771"/>
                  </a:moveTo>
                  <a:cubicBezTo>
                    <a:pt x="8536940" y="726897"/>
                    <a:pt x="7639050" y="2793317"/>
                    <a:pt x="7639050" y="2793317"/>
                  </a:cubicBezTo>
                  <a:cubicBezTo>
                    <a:pt x="7639050" y="2793317"/>
                    <a:pt x="9462770" y="2347338"/>
                    <a:pt x="9635490" y="3440858"/>
                  </a:cubicBezTo>
                  <a:cubicBezTo>
                    <a:pt x="9806940" y="4534378"/>
                    <a:pt x="8397240" y="4696263"/>
                    <a:pt x="8397240" y="4696263"/>
                  </a:cubicBezTo>
                  <a:cubicBezTo>
                    <a:pt x="8397240" y="4696263"/>
                    <a:pt x="9739630" y="5304127"/>
                    <a:pt x="9222740" y="6153232"/>
                  </a:cubicBezTo>
                  <a:cubicBezTo>
                    <a:pt x="8705850" y="7002337"/>
                    <a:pt x="6537960" y="6356382"/>
                    <a:pt x="6537960" y="6356382"/>
                  </a:cubicBezTo>
                  <a:cubicBezTo>
                    <a:pt x="6537960" y="6356382"/>
                    <a:pt x="6330950" y="7894293"/>
                    <a:pt x="5505450" y="7935558"/>
                  </a:cubicBezTo>
                  <a:cubicBezTo>
                    <a:pt x="4679950" y="7968579"/>
                    <a:pt x="4404360" y="6316704"/>
                    <a:pt x="4404360" y="6316704"/>
                  </a:cubicBezTo>
                  <a:cubicBezTo>
                    <a:pt x="4404360" y="6316704"/>
                    <a:pt x="3750310" y="7814938"/>
                    <a:pt x="2649220" y="7207074"/>
                  </a:cubicBezTo>
                  <a:cubicBezTo>
                    <a:pt x="1548130" y="6599210"/>
                    <a:pt x="2649220" y="5426335"/>
                    <a:pt x="2649220" y="5426335"/>
                  </a:cubicBezTo>
                  <a:cubicBezTo>
                    <a:pt x="2649220" y="5426335"/>
                    <a:pt x="1031240" y="6357969"/>
                    <a:pt x="515620" y="5142242"/>
                  </a:cubicBezTo>
                  <a:cubicBezTo>
                    <a:pt x="0" y="3926514"/>
                    <a:pt x="1926590" y="3764629"/>
                    <a:pt x="1926590" y="3764629"/>
                  </a:cubicBezTo>
                  <a:cubicBezTo>
                    <a:pt x="1926590" y="3764629"/>
                    <a:pt x="859790" y="3036145"/>
                    <a:pt x="1135380" y="1902947"/>
                  </a:cubicBezTo>
                  <a:cubicBezTo>
                    <a:pt x="1410970" y="769749"/>
                    <a:pt x="3303270" y="1861682"/>
                    <a:pt x="3303270" y="1861682"/>
                  </a:cubicBezTo>
                  <a:cubicBezTo>
                    <a:pt x="3303270" y="1861682"/>
                    <a:pt x="2890520" y="0"/>
                    <a:pt x="4472940" y="0"/>
                  </a:cubicBezTo>
                  <a:cubicBezTo>
                    <a:pt x="6055360" y="0"/>
                    <a:pt x="5642610" y="1660119"/>
                    <a:pt x="5642610" y="1660119"/>
                  </a:cubicBezTo>
                  <a:cubicBezTo>
                    <a:pt x="5642610" y="1660119"/>
                    <a:pt x="6606540" y="0"/>
                    <a:pt x="7467600" y="323771"/>
                  </a:cubicBezTo>
                  <a:close/>
                </a:path>
              </a:pathLst>
            </a:custGeom>
            <a:blipFill>
              <a:blip r:embed="rId2"/>
              <a:stretch>
                <a:fillRect l="-5422" r="-5422" b="-1"/>
              </a:stretch>
            </a:blipFill>
          </p:spPr>
          <p:txBody>
            <a:bodyPr/>
            <a:lstStyle/>
            <a:p>
              <a:endParaRPr lang="en-GB"/>
            </a:p>
          </p:txBody>
        </p:sp>
      </p:grpSp>
      <p:sp>
        <p:nvSpPr>
          <p:cNvPr id="4" name="TextBox 4"/>
          <p:cNvSpPr txBox="1"/>
          <p:nvPr/>
        </p:nvSpPr>
        <p:spPr>
          <a:xfrm>
            <a:off x="2799578" y="4830788"/>
            <a:ext cx="10464782" cy="523406"/>
          </a:xfrm>
          <a:prstGeom prst="rect">
            <a:avLst/>
          </a:prstGeom>
        </p:spPr>
        <p:txBody>
          <a:bodyPr lIns="0" tIns="0" rIns="0" bIns="0" rtlCol="0" anchor="t">
            <a:spAutoFit/>
          </a:bodyPr>
          <a:lstStyle/>
          <a:p>
            <a:pPr marL="0" lvl="0" indent="0" algn="r">
              <a:lnSpc>
                <a:spcPts val="4225"/>
              </a:lnSpc>
              <a:spcBef>
                <a:spcPct val="0"/>
              </a:spcBef>
            </a:pPr>
            <a:r>
              <a:rPr lang="en-US" sz="3018" b="1" spc="108">
                <a:solidFill>
                  <a:srgbClr val="FFFFFF"/>
                </a:solidFill>
                <a:latin typeface="Raleway Heavy"/>
                <a:ea typeface="Raleway Heavy"/>
                <a:cs typeface="Raleway Heavy"/>
                <a:sym typeface="Raleway Heavy"/>
              </a:rPr>
              <a:t>SUMMER TERM</a:t>
            </a:r>
          </a:p>
        </p:txBody>
      </p:sp>
      <p:sp>
        <p:nvSpPr>
          <p:cNvPr id="5" name="TextBox 5"/>
          <p:cNvSpPr txBox="1"/>
          <p:nvPr/>
        </p:nvSpPr>
        <p:spPr>
          <a:xfrm>
            <a:off x="1422387" y="1785534"/>
            <a:ext cx="11841973" cy="2822575"/>
          </a:xfrm>
          <a:prstGeom prst="rect">
            <a:avLst/>
          </a:prstGeom>
        </p:spPr>
        <p:txBody>
          <a:bodyPr lIns="0" tIns="0" rIns="0" bIns="0" rtlCol="0" anchor="t">
            <a:spAutoFit/>
          </a:bodyPr>
          <a:lstStyle/>
          <a:p>
            <a:pPr marL="0" lvl="0" indent="0" algn="r">
              <a:lnSpc>
                <a:spcPts val="10999"/>
              </a:lnSpc>
            </a:pPr>
            <a:r>
              <a:rPr lang="en-US" sz="9999" b="1">
                <a:solidFill>
                  <a:srgbClr val="FFFFFF"/>
                </a:solidFill>
                <a:latin typeface="Raleway Heavy"/>
                <a:ea typeface="Raleway Heavy"/>
                <a:cs typeface="Raleway Heavy"/>
                <a:sym typeface="Raleway Heavy"/>
              </a:rPr>
              <a:t>Year 4 National Times Tables Test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sp>
        <p:nvSpPr>
          <p:cNvPr id="2" name="Freeform 2"/>
          <p:cNvSpPr/>
          <p:nvPr/>
        </p:nvSpPr>
        <p:spPr>
          <a:xfrm>
            <a:off x="495427" y="3921450"/>
            <a:ext cx="5564685" cy="5564685"/>
          </a:xfrm>
          <a:custGeom>
            <a:avLst/>
            <a:gdLst/>
            <a:ahLst/>
            <a:cxnLst/>
            <a:rect l="l" t="t" r="r" b="b"/>
            <a:pathLst>
              <a:path w="5564685" h="5564685">
                <a:moveTo>
                  <a:pt x="0" y="0"/>
                </a:moveTo>
                <a:lnTo>
                  <a:pt x="5564685" y="0"/>
                </a:lnTo>
                <a:lnTo>
                  <a:pt x="5564685" y="5564685"/>
                </a:lnTo>
                <a:lnTo>
                  <a:pt x="0" y="5564685"/>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496815" y="710611"/>
            <a:ext cx="16342803" cy="2263775"/>
          </a:xfrm>
          <a:prstGeom prst="rect">
            <a:avLst/>
          </a:prstGeom>
        </p:spPr>
        <p:txBody>
          <a:bodyPr lIns="0" tIns="0" rIns="0" bIns="0" rtlCol="0" anchor="t">
            <a:spAutoFit/>
          </a:bodyPr>
          <a:lstStyle/>
          <a:p>
            <a:pPr algn="ctr">
              <a:lnSpc>
                <a:spcPts val="8800"/>
              </a:lnSpc>
            </a:pPr>
            <a:r>
              <a:rPr lang="en-US" sz="8000" b="1">
                <a:solidFill>
                  <a:srgbClr val="FFFFFF"/>
                </a:solidFill>
                <a:latin typeface="Raleway Heavy"/>
                <a:ea typeface="Raleway Heavy"/>
                <a:cs typeface="Raleway Heavy"/>
                <a:sym typeface="Raleway Heavy"/>
              </a:rPr>
              <a:t>What is the Multiplication Tables Check?</a:t>
            </a:r>
          </a:p>
        </p:txBody>
      </p:sp>
      <p:sp>
        <p:nvSpPr>
          <p:cNvPr id="4" name="TextBox 4"/>
          <p:cNvSpPr txBox="1"/>
          <p:nvPr/>
        </p:nvSpPr>
        <p:spPr>
          <a:xfrm>
            <a:off x="7298395" y="3701793"/>
            <a:ext cx="10720464" cy="4885577"/>
          </a:xfrm>
          <a:prstGeom prst="rect">
            <a:avLst/>
          </a:prstGeom>
        </p:spPr>
        <p:txBody>
          <a:bodyPr lIns="0" tIns="0" rIns="0" bIns="0" rtlCol="0" anchor="t">
            <a:spAutoFit/>
          </a:bodyPr>
          <a:lstStyle/>
          <a:p>
            <a:pPr algn="ctr">
              <a:lnSpc>
                <a:spcPts val="3201"/>
              </a:lnSpc>
              <a:spcBef>
                <a:spcPct val="0"/>
              </a:spcBef>
            </a:pPr>
            <a:r>
              <a:rPr lang="en-US" sz="3169" dirty="0">
                <a:solidFill>
                  <a:srgbClr val="FFFFFF"/>
                </a:solidFill>
                <a:latin typeface="Raleway"/>
                <a:ea typeface="Raleway"/>
                <a:cs typeface="Raleway"/>
                <a:sym typeface="Raleway"/>
              </a:rPr>
              <a:t>The Multiplication Tables Check (MTC) is a key stage 2 </a:t>
            </a:r>
          </a:p>
          <a:p>
            <a:pPr algn="ctr">
              <a:lnSpc>
                <a:spcPts val="3201"/>
              </a:lnSpc>
              <a:spcBef>
                <a:spcPct val="0"/>
              </a:spcBef>
            </a:pPr>
            <a:r>
              <a:rPr lang="en-US" sz="3169" dirty="0">
                <a:solidFill>
                  <a:srgbClr val="FFFFFF"/>
                </a:solidFill>
                <a:latin typeface="Raleway"/>
                <a:ea typeface="Raleway"/>
                <a:cs typeface="Raleway"/>
                <a:sym typeface="Raleway"/>
              </a:rPr>
              <a:t>assessment to be taken by pupils at the end of year 4 (in </a:t>
            </a:r>
          </a:p>
          <a:p>
            <a:pPr algn="ctr">
              <a:lnSpc>
                <a:spcPts val="3201"/>
              </a:lnSpc>
              <a:spcBef>
                <a:spcPct val="0"/>
              </a:spcBef>
            </a:pPr>
            <a:r>
              <a:rPr lang="en-US" sz="3169" dirty="0">
                <a:solidFill>
                  <a:srgbClr val="FFFFFF"/>
                </a:solidFill>
                <a:latin typeface="Raleway"/>
                <a:ea typeface="Raleway"/>
                <a:cs typeface="Raleway"/>
                <a:sym typeface="Raleway"/>
              </a:rPr>
              <a:t>June). The purpose of the MTC is to make sure the times </a:t>
            </a:r>
          </a:p>
          <a:p>
            <a:pPr algn="ctr">
              <a:lnSpc>
                <a:spcPts val="3201"/>
              </a:lnSpc>
              <a:spcBef>
                <a:spcPct val="0"/>
              </a:spcBef>
            </a:pPr>
            <a:r>
              <a:rPr lang="en-US" sz="3169" dirty="0">
                <a:solidFill>
                  <a:srgbClr val="FFFFFF"/>
                </a:solidFill>
                <a:latin typeface="Raleway"/>
                <a:ea typeface="Raleway"/>
                <a:cs typeface="Raleway"/>
                <a:sym typeface="Raleway"/>
              </a:rPr>
              <a:t>tables knowledge is at the expected level. The </a:t>
            </a:r>
          </a:p>
          <a:p>
            <a:pPr algn="ctr">
              <a:lnSpc>
                <a:spcPts val="3201"/>
              </a:lnSpc>
              <a:spcBef>
                <a:spcPct val="0"/>
              </a:spcBef>
            </a:pPr>
            <a:r>
              <a:rPr lang="en-US" sz="3169" dirty="0">
                <a:solidFill>
                  <a:srgbClr val="FFFFFF"/>
                </a:solidFill>
                <a:latin typeface="Raleway"/>
                <a:ea typeface="Raleway"/>
                <a:cs typeface="Raleway"/>
                <a:sym typeface="Raleway"/>
              </a:rPr>
              <a:t>multiplication tables check (MTC) is statutory for primary </a:t>
            </a:r>
          </a:p>
          <a:p>
            <a:pPr algn="ctr">
              <a:lnSpc>
                <a:spcPts val="3201"/>
              </a:lnSpc>
              <a:spcBef>
                <a:spcPct val="0"/>
              </a:spcBef>
            </a:pPr>
            <a:r>
              <a:rPr lang="en-US" sz="3169" dirty="0">
                <a:solidFill>
                  <a:srgbClr val="FFFFFF"/>
                </a:solidFill>
                <a:latin typeface="Raleway"/>
                <a:ea typeface="Raleway"/>
                <a:cs typeface="Raleway"/>
                <a:sym typeface="Raleway"/>
              </a:rPr>
              <a:t>schools.</a:t>
            </a:r>
          </a:p>
          <a:p>
            <a:pPr algn="ctr">
              <a:lnSpc>
                <a:spcPts val="3201"/>
              </a:lnSpc>
              <a:spcBef>
                <a:spcPct val="0"/>
              </a:spcBef>
            </a:pPr>
            <a:endParaRPr lang="en-US" sz="3169" dirty="0">
              <a:solidFill>
                <a:srgbClr val="FFFFFF"/>
              </a:solidFill>
              <a:latin typeface="Raleway"/>
              <a:ea typeface="Raleway"/>
              <a:cs typeface="Raleway"/>
              <a:sym typeface="Raleway"/>
            </a:endParaRPr>
          </a:p>
          <a:p>
            <a:pPr algn="ctr">
              <a:lnSpc>
                <a:spcPts val="3201"/>
              </a:lnSpc>
              <a:spcBef>
                <a:spcPct val="0"/>
              </a:spcBef>
            </a:pPr>
            <a:r>
              <a:rPr lang="en-US" sz="3169" dirty="0">
                <a:solidFill>
                  <a:srgbClr val="FFFFFF"/>
                </a:solidFill>
                <a:latin typeface="Raleway"/>
                <a:ea typeface="Raleway"/>
                <a:cs typeface="Raleway"/>
                <a:sym typeface="Raleway"/>
              </a:rPr>
              <a:t> The MTC is an online test where the pupils are asked 25 </a:t>
            </a:r>
          </a:p>
          <a:p>
            <a:pPr algn="ctr">
              <a:lnSpc>
                <a:spcPts val="3201"/>
              </a:lnSpc>
              <a:spcBef>
                <a:spcPct val="0"/>
              </a:spcBef>
            </a:pPr>
            <a:r>
              <a:rPr lang="en-US" sz="3169" dirty="0">
                <a:solidFill>
                  <a:srgbClr val="FFFFFF"/>
                </a:solidFill>
                <a:latin typeface="Raleway"/>
                <a:ea typeface="Raleway"/>
                <a:cs typeface="Raleway"/>
                <a:sym typeface="Raleway"/>
              </a:rPr>
              <a:t>questions on times tables 2 to 12. For every question you </a:t>
            </a:r>
          </a:p>
          <a:p>
            <a:pPr algn="ctr">
              <a:lnSpc>
                <a:spcPts val="3201"/>
              </a:lnSpc>
              <a:spcBef>
                <a:spcPct val="0"/>
              </a:spcBef>
            </a:pPr>
            <a:r>
              <a:rPr lang="en-US" sz="3169" dirty="0">
                <a:solidFill>
                  <a:srgbClr val="FFFFFF"/>
                </a:solidFill>
                <a:latin typeface="Raleway"/>
                <a:ea typeface="Raleway"/>
                <a:cs typeface="Raleway"/>
                <a:sym typeface="Raleway"/>
              </a:rPr>
              <a:t>have 6 seconds to answer and in between the questions </a:t>
            </a:r>
          </a:p>
          <a:p>
            <a:pPr algn="ctr">
              <a:lnSpc>
                <a:spcPts val="3201"/>
              </a:lnSpc>
              <a:spcBef>
                <a:spcPct val="0"/>
              </a:spcBef>
            </a:pPr>
            <a:r>
              <a:rPr lang="en-US" sz="3169" dirty="0">
                <a:solidFill>
                  <a:srgbClr val="FFFFFF"/>
                </a:solidFill>
                <a:latin typeface="Raleway"/>
                <a:ea typeface="Raleway"/>
                <a:cs typeface="Raleway"/>
                <a:sym typeface="Raleway"/>
              </a:rPr>
              <a:t>there is a 3-second rest. Questions about the 6, 7, 8, 9, </a:t>
            </a:r>
          </a:p>
          <a:p>
            <a:pPr algn="ctr">
              <a:lnSpc>
                <a:spcPts val="3201"/>
              </a:lnSpc>
              <a:spcBef>
                <a:spcPct val="0"/>
              </a:spcBef>
            </a:pPr>
            <a:r>
              <a:rPr lang="en-US" sz="3169" dirty="0">
                <a:solidFill>
                  <a:srgbClr val="FFFFFF"/>
                </a:solidFill>
                <a:latin typeface="Raleway"/>
                <a:ea typeface="Raleway"/>
                <a:cs typeface="Raleway"/>
                <a:sym typeface="Raleway"/>
              </a:rPr>
              <a:t>and 12 times table come up more often.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2" name="TextBox 2"/>
          <p:cNvSpPr txBox="1"/>
          <p:nvPr/>
        </p:nvSpPr>
        <p:spPr>
          <a:xfrm>
            <a:off x="1028700" y="409575"/>
            <a:ext cx="16230600" cy="1228725"/>
          </a:xfrm>
          <a:prstGeom prst="rect">
            <a:avLst/>
          </a:prstGeom>
        </p:spPr>
        <p:txBody>
          <a:bodyPr lIns="0" tIns="0" rIns="0" bIns="0" rtlCol="0" anchor="t">
            <a:spAutoFit/>
          </a:bodyPr>
          <a:lstStyle/>
          <a:p>
            <a:pPr marL="0" lvl="0" indent="0" algn="ctr">
              <a:lnSpc>
                <a:spcPts val="9600"/>
              </a:lnSpc>
              <a:spcBef>
                <a:spcPct val="0"/>
              </a:spcBef>
            </a:pPr>
            <a:r>
              <a:rPr lang="en-US" sz="8000" b="1">
                <a:solidFill>
                  <a:srgbClr val="FFFFFF"/>
                </a:solidFill>
                <a:latin typeface="Raleway Heavy"/>
                <a:ea typeface="Raleway Heavy"/>
                <a:cs typeface="Raleway Heavy"/>
                <a:sym typeface="Raleway Heavy"/>
              </a:rPr>
              <a:t>How can I help?</a:t>
            </a:r>
          </a:p>
        </p:txBody>
      </p:sp>
      <p:sp>
        <p:nvSpPr>
          <p:cNvPr id="3" name="TextBox 3"/>
          <p:cNvSpPr txBox="1"/>
          <p:nvPr/>
        </p:nvSpPr>
        <p:spPr>
          <a:xfrm>
            <a:off x="601486" y="2112884"/>
            <a:ext cx="17085028" cy="7649329"/>
          </a:xfrm>
          <a:prstGeom prst="rect">
            <a:avLst/>
          </a:prstGeom>
        </p:spPr>
        <p:txBody>
          <a:bodyPr lIns="0" tIns="0" rIns="0" bIns="0" rtlCol="0" anchor="t">
            <a:spAutoFit/>
          </a:bodyPr>
          <a:lstStyle/>
          <a:p>
            <a:pPr algn="l">
              <a:lnSpc>
                <a:spcPts val="4087"/>
              </a:lnSpc>
              <a:spcBef>
                <a:spcPct val="0"/>
              </a:spcBef>
            </a:pPr>
            <a:r>
              <a:rPr lang="en-US" sz="4046">
                <a:solidFill>
                  <a:srgbClr val="FFFFFF"/>
                </a:solidFill>
                <a:latin typeface="Raleway"/>
                <a:ea typeface="Raleway"/>
                <a:cs typeface="Raleway"/>
                <a:sym typeface="Raleway"/>
              </a:rPr>
              <a:t>We would recommend a number of strategies to support your child in the run-up to and aftermath of the times tables test including:</a:t>
            </a:r>
          </a:p>
          <a:p>
            <a:pPr algn="l">
              <a:lnSpc>
                <a:spcPts val="4087"/>
              </a:lnSpc>
              <a:spcBef>
                <a:spcPct val="0"/>
              </a:spcBef>
            </a:pPr>
            <a:r>
              <a:rPr lang="en-US" sz="4046">
                <a:solidFill>
                  <a:srgbClr val="FFFFFF"/>
                </a:solidFill>
                <a:latin typeface="Raleway"/>
                <a:ea typeface="Raleway"/>
                <a:cs typeface="Raleway"/>
                <a:sym typeface="Raleway"/>
              </a:rPr>
              <a:t> </a:t>
            </a:r>
          </a:p>
          <a:p>
            <a:pPr algn="l">
              <a:lnSpc>
                <a:spcPts val="5463"/>
              </a:lnSpc>
            </a:pPr>
            <a:r>
              <a:rPr lang="en-US" sz="4046">
                <a:solidFill>
                  <a:srgbClr val="FFFFFF"/>
                </a:solidFill>
                <a:latin typeface="Raleway"/>
                <a:ea typeface="Raleway"/>
                <a:cs typeface="Raleway"/>
                <a:sym typeface="Raleway"/>
              </a:rPr>
              <a:t>•Times tables chanting: “6, 12, 18, 24…”</a:t>
            </a:r>
          </a:p>
          <a:p>
            <a:pPr algn="l">
              <a:lnSpc>
                <a:spcPts val="5463"/>
              </a:lnSpc>
            </a:pPr>
            <a:r>
              <a:rPr lang="en-US" sz="4046">
                <a:solidFill>
                  <a:srgbClr val="FFFFFF"/>
                </a:solidFill>
                <a:latin typeface="Raleway"/>
                <a:ea typeface="Raleway"/>
                <a:cs typeface="Raleway"/>
                <a:sym typeface="Raleway"/>
              </a:rPr>
              <a:t>•Times tables chanting in reverse order: “108, 99, 90, 81…”</a:t>
            </a:r>
          </a:p>
          <a:p>
            <a:pPr algn="l">
              <a:lnSpc>
                <a:spcPts val="5463"/>
              </a:lnSpc>
            </a:pPr>
            <a:r>
              <a:rPr lang="en-US" sz="4046">
                <a:solidFill>
                  <a:srgbClr val="FFFFFF"/>
                </a:solidFill>
                <a:latin typeface="Raleway"/>
                <a:ea typeface="Raleway"/>
                <a:cs typeface="Raleway"/>
                <a:sym typeface="Raleway"/>
              </a:rPr>
              <a:t>•Using times tables songs, like Schoolhouse Rock’s‘3 is A Magic </a:t>
            </a:r>
          </a:p>
          <a:p>
            <a:pPr algn="l">
              <a:lnSpc>
                <a:spcPts val="5463"/>
              </a:lnSpc>
            </a:pPr>
            <a:r>
              <a:rPr lang="en-US" sz="4046">
                <a:solidFill>
                  <a:srgbClr val="FFFFFF"/>
                </a:solidFill>
                <a:latin typeface="Raleway"/>
                <a:ea typeface="Raleway"/>
                <a:cs typeface="Raleway"/>
                <a:sym typeface="Raleway"/>
              </a:rPr>
              <a:t>Number’</a:t>
            </a:r>
          </a:p>
          <a:p>
            <a:pPr algn="l">
              <a:lnSpc>
                <a:spcPts val="5463"/>
              </a:lnSpc>
            </a:pPr>
            <a:r>
              <a:rPr lang="en-US" sz="4046">
                <a:solidFill>
                  <a:srgbClr val="FFFFFF"/>
                </a:solidFill>
                <a:latin typeface="Raleway"/>
                <a:ea typeface="Raleway"/>
                <a:cs typeface="Raleway"/>
                <a:sym typeface="Raleway"/>
              </a:rPr>
              <a:t> •Using apps, like the one byks2timestables.co.uk, Times Tables Rock </a:t>
            </a:r>
          </a:p>
          <a:p>
            <a:pPr algn="l">
              <a:lnSpc>
                <a:spcPts val="5463"/>
              </a:lnSpc>
            </a:pPr>
            <a:r>
              <a:rPr lang="en-US" sz="4046">
                <a:solidFill>
                  <a:srgbClr val="FFFFFF"/>
                </a:solidFill>
                <a:latin typeface="Raleway"/>
                <a:ea typeface="Raleway"/>
                <a:cs typeface="Raleway"/>
                <a:sym typeface="Raleway"/>
              </a:rPr>
              <a:t>Stars or Hit the Button</a:t>
            </a:r>
          </a:p>
          <a:p>
            <a:pPr algn="l">
              <a:lnSpc>
                <a:spcPts val="5463"/>
              </a:lnSpc>
            </a:pPr>
            <a:r>
              <a:rPr lang="en-US" sz="4046">
                <a:solidFill>
                  <a:srgbClr val="FFFFFF"/>
                </a:solidFill>
                <a:latin typeface="Raleway"/>
                <a:ea typeface="Raleway"/>
                <a:cs typeface="Raleway"/>
                <a:sym typeface="Raleway"/>
              </a:rPr>
              <a:t> •Using free online games, like those on Maths Frame</a:t>
            </a:r>
          </a:p>
          <a:p>
            <a:pPr algn="l">
              <a:lnSpc>
                <a:spcPts val="5463"/>
              </a:lnSpc>
            </a:pPr>
            <a:r>
              <a:rPr lang="en-US" sz="4046">
                <a:solidFill>
                  <a:srgbClr val="FFFFFF"/>
                </a:solidFill>
                <a:latin typeface="Raleway"/>
                <a:ea typeface="Raleway"/>
                <a:cs typeface="Raleway"/>
                <a:sym typeface="Raleway"/>
              </a:rPr>
              <a:t> •Asking your child multiplication calculations out of order, like: “What is 4 x 7? What is 9 x 5? What is 6 x 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grpSp>
        <p:nvGrpSpPr>
          <p:cNvPr id="2" name="Group 2"/>
          <p:cNvGrpSpPr/>
          <p:nvPr/>
        </p:nvGrpSpPr>
        <p:grpSpPr>
          <a:xfrm>
            <a:off x="14616813" y="6649668"/>
            <a:ext cx="3388367" cy="338836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t="-8227" b="-8227"/>
              </a:stretch>
            </a:blipFill>
          </p:spPr>
          <p:txBody>
            <a:bodyPr/>
            <a:lstStyle/>
            <a:p>
              <a:endParaRPr lang="en-GB"/>
            </a:p>
          </p:txBody>
        </p:sp>
      </p:grpSp>
      <p:sp>
        <p:nvSpPr>
          <p:cNvPr id="4" name="TextBox 4"/>
          <p:cNvSpPr txBox="1"/>
          <p:nvPr/>
        </p:nvSpPr>
        <p:spPr>
          <a:xfrm>
            <a:off x="695710" y="676925"/>
            <a:ext cx="17309470" cy="3552744"/>
          </a:xfrm>
          <a:prstGeom prst="rect">
            <a:avLst/>
          </a:prstGeom>
        </p:spPr>
        <p:txBody>
          <a:bodyPr lIns="0" tIns="0" rIns="0" bIns="0" rtlCol="0" anchor="t">
            <a:spAutoFit/>
          </a:bodyPr>
          <a:lstStyle/>
          <a:p>
            <a:pPr algn="just">
              <a:lnSpc>
                <a:spcPts val="3983"/>
              </a:lnSpc>
              <a:spcBef>
                <a:spcPct val="0"/>
              </a:spcBef>
            </a:pPr>
            <a:r>
              <a:rPr lang="en-US" sz="3944">
                <a:solidFill>
                  <a:srgbClr val="FFFFFF"/>
                </a:solidFill>
                <a:latin typeface="Raleway"/>
                <a:ea typeface="Raleway"/>
                <a:cs typeface="Raleway"/>
                <a:sym typeface="Raleway"/>
              </a:rPr>
              <a:t>The following activity closely resembles the Multiplication Check that your child will take at the end of Year 4. Practicing this will greatly help your child become comfortable with the test format and improve their confidence.</a:t>
            </a:r>
          </a:p>
          <a:p>
            <a:pPr algn="just">
              <a:lnSpc>
                <a:spcPts val="3983"/>
              </a:lnSpc>
              <a:spcBef>
                <a:spcPct val="0"/>
              </a:spcBef>
            </a:pPr>
            <a:r>
              <a:rPr lang="en-US" sz="3944" b="1">
                <a:solidFill>
                  <a:srgbClr val="FFFFFF"/>
                </a:solidFill>
                <a:latin typeface="Raleway Heavy"/>
                <a:ea typeface="Raleway Heavy"/>
                <a:cs typeface="Raleway Heavy"/>
                <a:sym typeface="Raleway Heavy"/>
              </a:rPr>
              <a:t> </a:t>
            </a:r>
          </a:p>
          <a:p>
            <a:pPr algn="just">
              <a:lnSpc>
                <a:spcPts val="3983"/>
              </a:lnSpc>
              <a:spcBef>
                <a:spcPct val="0"/>
              </a:spcBef>
            </a:pPr>
            <a:endParaRPr lang="en-US" sz="3944" b="1">
              <a:solidFill>
                <a:srgbClr val="FFFFFF"/>
              </a:solidFill>
              <a:latin typeface="Raleway Heavy"/>
              <a:ea typeface="Raleway Heavy"/>
              <a:cs typeface="Raleway Heavy"/>
              <a:sym typeface="Raleway Heavy"/>
            </a:endParaRPr>
          </a:p>
          <a:p>
            <a:pPr algn="just">
              <a:lnSpc>
                <a:spcPts val="3983"/>
              </a:lnSpc>
              <a:spcBef>
                <a:spcPct val="0"/>
              </a:spcBef>
            </a:pPr>
            <a:endParaRPr lang="en-US" sz="3944" b="1">
              <a:solidFill>
                <a:srgbClr val="FFFFFF"/>
              </a:solidFill>
              <a:latin typeface="Raleway Heavy"/>
              <a:ea typeface="Raleway Heavy"/>
              <a:cs typeface="Raleway Heavy"/>
              <a:sym typeface="Raleway Heavy"/>
            </a:endParaRPr>
          </a:p>
        </p:txBody>
      </p:sp>
      <p:sp>
        <p:nvSpPr>
          <p:cNvPr id="5" name="TextBox 5"/>
          <p:cNvSpPr txBox="1"/>
          <p:nvPr/>
        </p:nvSpPr>
        <p:spPr>
          <a:xfrm>
            <a:off x="695710" y="4801169"/>
            <a:ext cx="16896581" cy="1644172"/>
          </a:xfrm>
          <a:prstGeom prst="rect">
            <a:avLst/>
          </a:prstGeom>
        </p:spPr>
        <p:txBody>
          <a:bodyPr lIns="0" tIns="0" rIns="0" bIns="0" rtlCol="0" anchor="t">
            <a:spAutoFit/>
          </a:bodyPr>
          <a:lstStyle/>
          <a:p>
            <a:pPr algn="ctr">
              <a:lnSpc>
                <a:spcPts val="4232"/>
              </a:lnSpc>
              <a:spcBef>
                <a:spcPct val="0"/>
              </a:spcBef>
            </a:pPr>
            <a:endParaRPr dirty="0"/>
          </a:p>
          <a:p>
            <a:pPr algn="ctr">
              <a:lnSpc>
                <a:spcPts val="4232"/>
              </a:lnSpc>
              <a:spcBef>
                <a:spcPct val="0"/>
              </a:spcBef>
            </a:pPr>
            <a:r>
              <a:rPr lang="en-US" sz="4190" b="1" dirty="0">
                <a:solidFill>
                  <a:srgbClr val="FFFFFF"/>
                </a:solidFill>
                <a:latin typeface="Raleway Heavy"/>
                <a:ea typeface="Raleway Heavy"/>
                <a:cs typeface="Raleway Heavy"/>
                <a:sym typeface="Raleway Heavy"/>
              </a:rPr>
              <a:t>https://mathsframe.co.uk/en/resources/resource/477/Mul</a:t>
            </a:r>
          </a:p>
          <a:p>
            <a:pPr algn="ctr">
              <a:lnSpc>
                <a:spcPts val="4232"/>
              </a:lnSpc>
              <a:spcBef>
                <a:spcPct val="0"/>
              </a:spcBef>
            </a:pPr>
            <a:r>
              <a:rPr lang="en-US" sz="4190" b="1" dirty="0">
                <a:solidFill>
                  <a:srgbClr val="FFFFFF"/>
                </a:solidFill>
                <a:latin typeface="Raleway Heavy"/>
                <a:ea typeface="Raleway Heavy"/>
                <a:cs typeface="Raleway Heavy"/>
                <a:sym typeface="Raleway Heavy"/>
              </a:rPr>
              <a:t> </a:t>
            </a:r>
            <a:r>
              <a:rPr lang="en-US" sz="4190" b="1" dirty="0" err="1">
                <a:solidFill>
                  <a:srgbClr val="FFFFFF"/>
                </a:solidFill>
                <a:latin typeface="Raleway Heavy"/>
                <a:ea typeface="Raleway Heavy"/>
                <a:cs typeface="Raleway Heavy"/>
                <a:sym typeface="Raleway Heavy"/>
              </a:rPr>
              <a:t>tiplication</a:t>
            </a:r>
            <a:r>
              <a:rPr lang="en-US" sz="4190" b="1" dirty="0">
                <a:solidFill>
                  <a:srgbClr val="FFFFFF"/>
                </a:solidFill>
                <a:latin typeface="Raleway Heavy"/>
                <a:ea typeface="Raleway Heavy"/>
                <a:cs typeface="Raleway Heavy"/>
                <a:sym typeface="Raleway Heavy"/>
              </a:rPr>
              <a:t>-Tables-Check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grpSp>
        <p:nvGrpSpPr>
          <p:cNvPr id="2" name="Group 2"/>
          <p:cNvGrpSpPr/>
          <p:nvPr/>
        </p:nvGrpSpPr>
        <p:grpSpPr>
          <a:xfrm>
            <a:off x="-600075" y="-1948815"/>
            <a:ext cx="6537960" cy="6537960"/>
            <a:chOff x="0" y="0"/>
            <a:chExt cx="6350000" cy="6350000"/>
          </a:xfrm>
        </p:grpSpPr>
        <p:sp>
          <p:nvSpPr>
            <p:cNvPr id="3" name="Freeform 3"/>
            <p:cNvSpPr/>
            <p:nvPr/>
          </p:nvSpPr>
          <p:spPr>
            <a:xfrm>
              <a:off x="-181610" y="-181610"/>
              <a:ext cx="6713221" cy="6713221"/>
            </a:xfrm>
            <a:custGeom>
              <a:avLst/>
              <a:gdLst/>
              <a:ahLst/>
              <a:cxnLst/>
              <a:rect l="l" t="t" r="r" b="b"/>
              <a:pathLst>
                <a:path w="6713221" h="6713221">
                  <a:moveTo>
                    <a:pt x="5986780" y="726440"/>
                  </a:moveTo>
                  <a:cubicBezTo>
                    <a:pt x="5260340" y="0"/>
                    <a:pt x="4083050" y="0"/>
                    <a:pt x="3356610" y="726440"/>
                  </a:cubicBezTo>
                  <a:cubicBezTo>
                    <a:pt x="2630170" y="0"/>
                    <a:pt x="1452880" y="0"/>
                    <a:pt x="726440" y="726440"/>
                  </a:cubicBezTo>
                  <a:cubicBezTo>
                    <a:pt x="0" y="1452880"/>
                    <a:pt x="0" y="2630170"/>
                    <a:pt x="726440" y="3356610"/>
                  </a:cubicBezTo>
                  <a:cubicBezTo>
                    <a:pt x="0" y="4083050"/>
                    <a:pt x="0" y="5260340"/>
                    <a:pt x="726440" y="5986780"/>
                  </a:cubicBezTo>
                  <a:cubicBezTo>
                    <a:pt x="1452880" y="6713221"/>
                    <a:pt x="2630170" y="6713220"/>
                    <a:pt x="3356610" y="5986780"/>
                  </a:cubicBezTo>
                  <a:cubicBezTo>
                    <a:pt x="4083050" y="6713220"/>
                    <a:pt x="5260340" y="6713220"/>
                    <a:pt x="5986780" y="5986780"/>
                  </a:cubicBezTo>
                  <a:cubicBezTo>
                    <a:pt x="6713221" y="5260340"/>
                    <a:pt x="6713220" y="4083050"/>
                    <a:pt x="5986780" y="3356610"/>
                  </a:cubicBezTo>
                  <a:cubicBezTo>
                    <a:pt x="6713220" y="2630170"/>
                    <a:pt x="6713220" y="1452880"/>
                    <a:pt x="5986780" y="726440"/>
                  </a:cubicBezTo>
                  <a:close/>
                </a:path>
              </a:pathLst>
            </a:custGeom>
            <a:blipFill>
              <a:blip r:embed="rId2"/>
              <a:stretch>
                <a:fillRect l="-16139" r="-16139"/>
              </a:stretch>
            </a:blipFill>
          </p:spPr>
          <p:txBody>
            <a:bodyPr/>
            <a:lstStyle/>
            <a:p>
              <a:endParaRPr lang="en-GB"/>
            </a:p>
          </p:txBody>
        </p:sp>
      </p:grpSp>
      <p:grpSp>
        <p:nvGrpSpPr>
          <p:cNvPr id="4" name="Group 4"/>
          <p:cNvGrpSpPr/>
          <p:nvPr/>
        </p:nvGrpSpPr>
        <p:grpSpPr>
          <a:xfrm>
            <a:off x="1165860" y="4983480"/>
            <a:ext cx="5086350" cy="5086350"/>
            <a:chOff x="0" y="0"/>
            <a:chExt cx="6350000" cy="6350000"/>
          </a:xfrm>
        </p:grpSpPr>
        <p:sp>
          <p:nvSpPr>
            <p:cNvPr id="5" name="Freeform 5"/>
            <p:cNvSpPr/>
            <p:nvPr/>
          </p:nvSpPr>
          <p:spPr>
            <a:xfrm>
              <a:off x="-181610" y="-181610"/>
              <a:ext cx="6713221" cy="6713221"/>
            </a:xfrm>
            <a:custGeom>
              <a:avLst/>
              <a:gdLst/>
              <a:ahLst/>
              <a:cxnLst/>
              <a:rect l="l" t="t" r="r" b="b"/>
              <a:pathLst>
                <a:path w="6713221" h="6713221">
                  <a:moveTo>
                    <a:pt x="5986780" y="726440"/>
                  </a:moveTo>
                  <a:cubicBezTo>
                    <a:pt x="5260340" y="0"/>
                    <a:pt x="4083050" y="0"/>
                    <a:pt x="3356610" y="726440"/>
                  </a:cubicBezTo>
                  <a:cubicBezTo>
                    <a:pt x="2630170" y="0"/>
                    <a:pt x="1452880" y="0"/>
                    <a:pt x="726440" y="726440"/>
                  </a:cubicBezTo>
                  <a:cubicBezTo>
                    <a:pt x="0" y="1452880"/>
                    <a:pt x="0" y="2630170"/>
                    <a:pt x="726440" y="3356610"/>
                  </a:cubicBezTo>
                  <a:cubicBezTo>
                    <a:pt x="0" y="4083050"/>
                    <a:pt x="0" y="5260340"/>
                    <a:pt x="726440" y="5986780"/>
                  </a:cubicBezTo>
                  <a:cubicBezTo>
                    <a:pt x="1452880" y="6713221"/>
                    <a:pt x="2630170" y="6713220"/>
                    <a:pt x="3356610" y="5986780"/>
                  </a:cubicBezTo>
                  <a:cubicBezTo>
                    <a:pt x="4083050" y="6713220"/>
                    <a:pt x="5260340" y="6713220"/>
                    <a:pt x="5986780" y="5986780"/>
                  </a:cubicBezTo>
                  <a:cubicBezTo>
                    <a:pt x="6713221" y="5260340"/>
                    <a:pt x="6713220" y="4083050"/>
                    <a:pt x="5986780" y="3356610"/>
                  </a:cubicBezTo>
                  <a:cubicBezTo>
                    <a:pt x="6713220" y="2630170"/>
                    <a:pt x="6713220" y="1452880"/>
                    <a:pt x="5986780" y="726440"/>
                  </a:cubicBezTo>
                  <a:close/>
                </a:path>
              </a:pathLst>
            </a:custGeom>
            <a:blipFill>
              <a:blip r:embed="rId3"/>
              <a:stretch>
                <a:fillRect l="-31724" r="-31724"/>
              </a:stretch>
            </a:blipFill>
          </p:spPr>
          <p:txBody>
            <a:bodyPr/>
            <a:lstStyle/>
            <a:p>
              <a:endParaRPr lang="en-GB"/>
            </a:p>
          </p:txBody>
        </p:sp>
      </p:grpSp>
      <p:sp>
        <p:nvSpPr>
          <p:cNvPr id="6" name="TextBox 6"/>
          <p:cNvSpPr txBox="1"/>
          <p:nvPr/>
        </p:nvSpPr>
        <p:spPr>
          <a:xfrm>
            <a:off x="6522545" y="1073595"/>
            <a:ext cx="10149840" cy="1149350"/>
          </a:xfrm>
          <a:prstGeom prst="rect">
            <a:avLst/>
          </a:prstGeom>
        </p:spPr>
        <p:txBody>
          <a:bodyPr lIns="0" tIns="0" rIns="0" bIns="0" rtlCol="0" anchor="t">
            <a:spAutoFit/>
          </a:bodyPr>
          <a:lstStyle/>
          <a:p>
            <a:pPr marL="0" lvl="0" indent="0" algn="l">
              <a:lnSpc>
                <a:spcPts val="8800"/>
              </a:lnSpc>
            </a:pPr>
            <a:r>
              <a:rPr lang="en-US" sz="8000" b="1">
                <a:solidFill>
                  <a:srgbClr val="FFFFFF"/>
                </a:solidFill>
                <a:latin typeface="Raleway Heavy"/>
                <a:ea typeface="Raleway Heavy"/>
                <a:cs typeface="Raleway Heavy"/>
                <a:sym typeface="Raleway Heavy"/>
              </a:rPr>
              <a:t>Accelerated Reader</a:t>
            </a:r>
          </a:p>
        </p:txBody>
      </p:sp>
      <p:sp>
        <p:nvSpPr>
          <p:cNvPr id="7" name="TextBox 7"/>
          <p:cNvSpPr txBox="1"/>
          <p:nvPr/>
        </p:nvSpPr>
        <p:spPr>
          <a:xfrm>
            <a:off x="6522545" y="2665730"/>
            <a:ext cx="11509895" cy="5642570"/>
          </a:xfrm>
          <a:prstGeom prst="rect">
            <a:avLst/>
          </a:prstGeom>
        </p:spPr>
        <p:txBody>
          <a:bodyPr lIns="0" tIns="0" rIns="0" bIns="0" rtlCol="0" anchor="t">
            <a:spAutoFit/>
          </a:bodyPr>
          <a:lstStyle/>
          <a:p>
            <a:pPr marL="863599" lvl="1" indent="-431800" algn="l">
              <a:lnSpc>
                <a:spcPts val="4039"/>
              </a:lnSpc>
              <a:buFont typeface="Arial"/>
              <a:buChar char="•"/>
            </a:pPr>
            <a:r>
              <a:rPr lang="en-US" sz="3999" dirty="0">
                <a:solidFill>
                  <a:srgbClr val="FFFFFF"/>
                </a:solidFill>
                <a:latin typeface="Raleway"/>
                <a:ea typeface="Raleway"/>
                <a:cs typeface="Raleway"/>
                <a:sym typeface="Raleway"/>
              </a:rPr>
              <a:t>Super success over last few years.</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 Engaged the children (almost everyone!)</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 Each time they finish a book they quiz to test comprehension –target 85%</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 Reward based.</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 If every child in the class fully participates they will be at least at the expected level for their age group at the end of the year.</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 Aim to complete one book a week if Orange/Green/Blue Band, </a:t>
            </a:r>
          </a:p>
          <a:p>
            <a:pPr marL="863599" lvl="1" indent="-431800" algn="l">
              <a:lnSpc>
                <a:spcPts val="4039"/>
              </a:lnSpc>
              <a:buFont typeface="Arial"/>
              <a:buChar char="•"/>
            </a:pPr>
            <a:r>
              <a:rPr lang="en-US" sz="3999" dirty="0">
                <a:solidFill>
                  <a:srgbClr val="FFFFFF"/>
                </a:solidFill>
                <a:latin typeface="Raleway"/>
                <a:ea typeface="Raleway"/>
                <a:cs typeface="Raleway"/>
                <a:sym typeface="Raleway"/>
              </a:rPr>
              <a:t>Pink / Brown + one book a fortnight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2" name="Freeform 2"/>
          <p:cNvSpPr/>
          <p:nvPr/>
        </p:nvSpPr>
        <p:spPr>
          <a:xfrm>
            <a:off x="307412" y="349170"/>
            <a:ext cx="6227156" cy="9336498"/>
          </a:xfrm>
          <a:custGeom>
            <a:avLst/>
            <a:gdLst/>
            <a:ahLst/>
            <a:cxnLst/>
            <a:rect l="l" t="t" r="r" b="b"/>
            <a:pathLst>
              <a:path w="6227156" h="9336498">
                <a:moveTo>
                  <a:pt x="0" y="0"/>
                </a:moveTo>
                <a:lnTo>
                  <a:pt x="6227156" y="0"/>
                </a:lnTo>
                <a:lnTo>
                  <a:pt x="6227156" y="9336498"/>
                </a:lnTo>
                <a:lnTo>
                  <a:pt x="0" y="933649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017243" y="2424948"/>
            <a:ext cx="10619157" cy="3873500"/>
          </a:xfrm>
          <a:prstGeom prst="rect">
            <a:avLst/>
          </a:prstGeom>
        </p:spPr>
        <p:txBody>
          <a:bodyPr lIns="0" tIns="0" rIns="0" bIns="0" rtlCol="0" anchor="t">
            <a:spAutoFit/>
          </a:bodyPr>
          <a:lstStyle/>
          <a:p>
            <a:pPr algn="ctr">
              <a:lnSpc>
                <a:spcPts val="5050"/>
              </a:lnSpc>
              <a:spcBef>
                <a:spcPct val="0"/>
              </a:spcBef>
            </a:pPr>
            <a:r>
              <a:rPr lang="en-US" sz="5000">
                <a:solidFill>
                  <a:srgbClr val="FFFFFF"/>
                </a:solidFill>
                <a:latin typeface="Raleway"/>
                <a:ea typeface="Raleway"/>
                <a:cs typeface="Raleway"/>
                <a:sym typeface="Raleway"/>
              </a:rPr>
              <a:t> Children who read outside class daily are five times as  likely to read above the expected level</a:t>
            </a:r>
          </a:p>
          <a:p>
            <a:pPr algn="ctr">
              <a:lnSpc>
                <a:spcPts val="5050"/>
              </a:lnSpc>
              <a:spcBef>
                <a:spcPct val="0"/>
              </a:spcBef>
            </a:pPr>
            <a:r>
              <a:rPr lang="en-US" sz="5000">
                <a:solidFill>
                  <a:srgbClr val="FFFFFF"/>
                </a:solidFill>
                <a:latin typeface="Raleway"/>
                <a:ea typeface="Raleway"/>
                <a:cs typeface="Raleway"/>
                <a:sym typeface="Raleway"/>
              </a:rPr>
              <a:t> for their age compared with children who never</a:t>
            </a:r>
          </a:p>
          <a:p>
            <a:pPr algn="ctr">
              <a:lnSpc>
                <a:spcPts val="5050"/>
              </a:lnSpc>
              <a:spcBef>
                <a:spcPct val="0"/>
              </a:spcBef>
            </a:pPr>
            <a:r>
              <a:rPr lang="en-US" sz="5000">
                <a:solidFill>
                  <a:srgbClr val="FFFFFF"/>
                </a:solidFill>
                <a:latin typeface="Raleway"/>
                <a:ea typeface="Raleway"/>
                <a:cs typeface="Raleway"/>
                <a:sym typeface="Raleway"/>
              </a:rPr>
              <a:t> read outside school.</a:t>
            </a:r>
          </a:p>
        </p:txBody>
      </p:sp>
      <p:sp>
        <p:nvSpPr>
          <p:cNvPr id="4" name="TextBox 4"/>
          <p:cNvSpPr txBox="1"/>
          <p:nvPr/>
        </p:nvSpPr>
        <p:spPr>
          <a:xfrm>
            <a:off x="13996203" y="8507730"/>
            <a:ext cx="3913232" cy="1548765"/>
          </a:xfrm>
          <a:prstGeom prst="rect">
            <a:avLst/>
          </a:prstGeom>
        </p:spPr>
        <p:txBody>
          <a:bodyPr lIns="0" tIns="0" rIns="0" bIns="0" rtlCol="0" anchor="t">
            <a:spAutoFit/>
          </a:bodyPr>
          <a:lstStyle/>
          <a:p>
            <a:pPr algn="ctr">
              <a:lnSpc>
                <a:spcPts val="3030"/>
              </a:lnSpc>
              <a:spcBef>
                <a:spcPct val="0"/>
              </a:spcBef>
            </a:pPr>
            <a:r>
              <a:rPr lang="en-US" sz="3000">
                <a:solidFill>
                  <a:srgbClr val="FFFFFF"/>
                </a:solidFill>
                <a:latin typeface="Raleway"/>
                <a:ea typeface="Raleway"/>
                <a:cs typeface="Raleway"/>
                <a:sym typeface="Raleway"/>
              </a:rPr>
              <a:t>National Literacy Trust's Children </a:t>
            </a:r>
          </a:p>
          <a:p>
            <a:pPr algn="ctr">
              <a:lnSpc>
                <a:spcPts val="3030"/>
              </a:lnSpc>
              <a:spcBef>
                <a:spcPct val="0"/>
              </a:spcBef>
            </a:pPr>
            <a:r>
              <a:rPr lang="en-US" sz="3000">
                <a:solidFill>
                  <a:srgbClr val="FFFFFF"/>
                </a:solidFill>
                <a:latin typeface="Raleway"/>
                <a:ea typeface="Raleway"/>
                <a:cs typeface="Raleway"/>
                <a:sym typeface="Raleway"/>
              </a:rPr>
              <a:t>and Young People's Reading, 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sp>
        <p:nvSpPr>
          <p:cNvPr id="2" name="Freeform 2"/>
          <p:cNvSpPr/>
          <p:nvPr/>
        </p:nvSpPr>
        <p:spPr>
          <a:xfrm>
            <a:off x="1681363" y="4105322"/>
            <a:ext cx="3909190" cy="5532383"/>
          </a:xfrm>
          <a:custGeom>
            <a:avLst/>
            <a:gdLst/>
            <a:ahLst/>
            <a:cxnLst/>
            <a:rect l="l" t="t" r="r" b="b"/>
            <a:pathLst>
              <a:path w="3909190" h="5532383">
                <a:moveTo>
                  <a:pt x="0" y="0"/>
                </a:moveTo>
                <a:lnTo>
                  <a:pt x="3909190" y="0"/>
                </a:lnTo>
                <a:lnTo>
                  <a:pt x="3909190" y="5532383"/>
                </a:lnTo>
                <a:lnTo>
                  <a:pt x="0" y="553238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2179513" y="435773"/>
            <a:ext cx="14585528" cy="1069341"/>
          </a:xfrm>
          <a:prstGeom prst="rect">
            <a:avLst/>
          </a:prstGeom>
        </p:spPr>
        <p:txBody>
          <a:bodyPr lIns="0" tIns="0" rIns="0" bIns="0" rtlCol="0" anchor="t">
            <a:spAutoFit/>
          </a:bodyPr>
          <a:lstStyle/>
          <a:p>
            <a:pPr algn="ctr">
              <a:lnSpc>
                <a:spcPts val="8080"/>
              </a:lnSpc>
              <a:spcBef>
                <a:spcPct val="0"/>
              </a:spcBef>
            </a:pPr>
            <a:r>
              <a:rPr lang="en-US" sz="8000" b="1">
                <a:solidFill>
                  <a:srgbClr val="FFFFFF"/>
                </a:solidFill>
                <a:latin typeface="Raleway Heavy"/>
                <a:ea typeface="Raleway Heavy"/>
                <a:cs typeface="Raleway Heavy"/>
                <a:sym typeface="Raleway Heavy"/>
              </a:rPr>
              <a:t>Online Safety (Safeguarding)</a:t>
            </a:r>
          </a:p>
        </p:txBody>
      </p:sp>
      <p:sp>
        <p:nvSpPr>
          <p:cNvPr id="4" name="TextBox 4"/>
          <p:cNvSpPr txBox="1"/>
          <p:nvPr/>
        </p:nvSpPr>
        <p:spPr>
          <a:xfrm>
            <a:off x="172581" y="1563660"/>
            <a:ext cx="10835943" cy="1379855"/>
          </a:xfrm>
          <a:prstGeom prst="rect">
            <a:avLst/>
          </a:prstGeom>
        </p:spPr>
        <p:txBody>
          <a:bodyPr lIns="0" tIns="0" rIns="0" bIns="0" rtlCol="0" anchor="t">
            <a:spAutoFit/>
          </a:bodyPr>
          <a:lstStyle/>
          <a:p>
            <a:pPr algn="ctr">
              <a:lnSpc>
                <a:spcPts val="3535"/>
              </a:lnSpc>
              <a:spcBef>
                <a:spcPct val="0"/>
              </a:spcBef>
            </a:pPr>
            <a:r>
              <a:rPr lang="en-US" sz="3500" dirty="0">
                <a:solidFill>
                  <a:srgbClr val="FFFFFF"/>
                </a:solidFill>
                <a:latin typeface="Raleway"/>
                <a:ea typeface="Raleway"/>
                <a:cs typeface="Raleway"/>
                <a:sym typeface="Raleway"/>
              </a:rPr>
              <a:t>Safeguarding Lead (DSL) : </a:t>
            </a:r>
            <a:r>
              <a:rPr lang="en-US" sz="3500" dirty="0" err="1">
                <a:solidFill>
                  <a:srgbClr val="FFFFFF"/>
                </a:solidFill>
                <a:latin typeface="Raleway"/>
                <a:ea typeface="Raleway"/>
                <a:cs typeface="Raleway"/>
                <a:sym typeface="Raleway"/>
              </a:rPr>
              <a:t>Mrs</a:t>
            </a:r>
            <a:r>
              <a:rPr lang="en-US" sz="3500" dirty="0">
                <a:solidFill>
                  <a:srgbClr val="FFFFFF"/>
                </a:solidFill>
                <a:latin typeface="Raleway"/>
                <a:ea typeface="Raleway"/>
                <a:cs typeface="Raleway"/>
                <a:sym typeface="Raleway"/>
              </a:rPr>
              <a:t> Minshall-Thomas </a:t>
            </a:r>
          </a:p>
          <a:p>
            <a:pPr algn="ctr">
              <a:lnSpc>
                <a:spcPts val="3535"/>
              </a:lnSpc>
              <a:spcBef>
                <a:spcPct val="0"/>
              </a:spcBef>
            </a:pPr>
            <a:r>
              <a:rPr lang="en-US" sz="3500" dirty="0">
                <a:solidFill>
                  <a:srgbClr val="FFFFFF"/>
                </a:solidFill>
                <a:latin typeface="Raleway"/>
                <a:ea typeface="Raleway"/>
                <a:cs typeface="Raleway"/>
                <a:sym typeface="Raleway"/>
              </a:rPr>
              <a:t>Deputy Safeguarding Lead : </a:t>
            </a:r>
            <a:r>
              <a:rPr lang="en-US" sz="3500" dirty="0" err="1">
                <a:solidFill>
                  <a:srgbClr val="FFFFFF"/>
                </a:solidFill>
                <a:latin typeface="Raleway"/>
                <a:ea typeface="Raleway"/>
                <a:cs typeface="Raleway"/>
                <a:sym typeface="Raleway"/>
              </a:rPr>
              <a:t>Mrs</a:t>
            </a:r>
            <a:r>
              <a:rPr lang="en-US" sz="3500" dirty="0">
                <a:solidFill>
                  <a:srgbClr val="FFFFFF"/>
                </a:solidFill>
                <a:latin typeface="Raleway"/>
                <a:ea typeface="Raleway"/>
                <a:cs typeface="Raleway"/>
                <a:sym typeface="Raleway"/>
              </a:rPr>
              <a:t> Wagg,</a:t>
            </a:r>
          </a:p>
          <a:p>
            <a:pPr algn="ctr">
              <a:lnSpc>
                <a:spcPts val="3535"/>
              </a:lnSpc>
              <a:spcBef>
                <a:spcPct val="0"/>
              </a:spcBef>
            </a:pPr>
            <a:r>
              <a:rPr lang="en-US" sz="3500" dirty="0">
                <a:solidFill>
                  <a:srgbClr val="FFFFFF"/>
                </a:solidFill>
                <a:latin typeface="Raleway"/>
                <a:ea typeface="Raleway"/>
                <a:cs typeface="Raleway"/>
                <a:sym typeface="Raleway"/>
              </a:rPr>
              <a:t>Online Safety : </a:t>
            </a:r>
            <a:r>
              <a:rPr lang="en-US" sz="3500" dirty="0" err="1">
                <a:solidFill>
                  <a:srgbClr val="FFFFFF"/>
                </a:solidFill>
                <a:latin typeface="Raleway"/>
                <a:ea typeface="Raleway"/>
                <a:cs typeface="Raleway"/>
                <a:sym typeface="Raleway"/>
              </a:rPr>
              <a:t>Mrs</a:t>
            </a:r>
            <a:r>
              <a:rPr lang="en-US" sz="3500" dirty="0">
                <a:solidFill>
                  <a:srgbClr val="FFFFFF"/>
                </a:solidFill>
                <a:latin typeface="Raleway"/>
                <a:ea typeface="Raleway"/>
                <a:cs typeface="Raleway"/>
                <a:sym typeface="Raleway"/>
              </a:rPr>
              <a:t> Minshall-Thomas</a:t>
            </a:r>
          </a:p>
        </p:txBody>
      </p:sp>
      <p:sp>
        <p:nvSpPr>
          <p:cNvPr id="5" name="TextBox 5"/>
          <p:cNvSpPr txBox="1"/>
          <p:nvPr/>
        </p:nvSpPr>
        <p:spPr>
          <a:xfrm>
            <a:off x="6028638" y="3543300"/>
            <a:ext cx="12106961" cy="6732612"/>
          </a:xfrm>
          <a:prstGeom prst="rect">
            <a:avLst/>
          </a:prstGeom>
        </p:spPr>
        <p:txBody>
          <a:bodyPr wrap="square" lIns="0" tIns="0" rIns="0" bIns="0" rtlCol="0" anchor="t">
            <a:spAutoFit/>
          </a:bodyPr>
          <a:lstStyle/>
          <a:p>
            <a:pPr algn="l">
              <a:lnSpc>
                <a:spcPts val="3506"/>
              </a:lnSpc>
              <a:spcBef>
                <a:spcPct val="0"/>
              </a:spcBef>
            </a:pPr>
            <a:r>
              <a:rPr lang="en-US" sz="3471" dirty="0">
                <a:solidFill>
                  <a:srgbClr val="FFFFFF"/>
                </a:solidFill>
                <a:latin typeface="Raleway"/>
                <a:ea typeface="Raleway"/>
                <a:cs typeface="Raleway"/>
                <a:sym typeface="Raleway"/>
              </a:rPr>
              <a:t> Online Safety at Sound</a:t>
            </a:r>
          </a:p>
          <a:p>
            <a:pPr algn="l">
              <a:lnSpc>
                <a:spcPts val="3506"/>
              </a:lnSpc>
              <a:spcBef>
                <a:spcPct val="0"/>
              </a:spcBef>
            </a:pPr>
            <a:r>
              <a:rPr lang="en-US" sz="3471" dirty="0">
                <a:solidFill>
                  <a:srgbClr val="FFFFFF"/>
                </a:solidFill>
                <a:latin typeface="Raleway"/>
                <a:ea typeface="Raleway"/>
                <a:cs typeface="Raleway"/>
                <a:sym typeface="Raleway"/>
              </a:rPr>
              <a:t> </a:t>
            </a:r>
          </a:p>
          <a:p>
            <a:pPr marL="749475" lvl="1" indent="-374737" algn="l">
              <a:lnSpc>
                <a:spcPts val="3506"/>
              </a:lnSpc>
              <a:buFont typeface="Arial"/>
              <a:buChar char="•"/>
            </a:pPr>
            <a:r>
              <a:rPr lang="en-US" sz="3471" dirty="0">
                <a:solidFill>
                  <a:srgbClr val="FFFFFF"/>
                </a:solidFill>
                <a:latin typeface="Raleway"/>
                <a:ea typeface="Raleway"/>
                <a:cs typeface="Raleway"/>
                <a:sym typeface="Raleway"/>
              </a:rPr>
              <a:t> Built into the Curriculum Plans &amp; special awareness days and weeks</a:t>
            </a:r>
          </a:p>
          <a:p>
            <a:pPr marL="749475" lvl="1" indent="-374737" algn="l">
              <a:lnSpc>
                <a:spcPts val="3506"/>
              </a:lnSpc>
              <a:buFont typeface="Arial"/>
              <a:buChar char="•"/>
            </a:pPr>
            <a:r>
              <a:rPr lang="en-US" sz="3471" dirty="0">
                <a:solidFill>
                  <a:srgbClr val="FFFFFF"/>
                </a:solidFill>
                <a:latin typeface="Raleway"/>
                <a:ea typeface="Raleway"/>
                <a:cs typeface="Raleway"/>
                <a:sym typeface="Raleway"/>
              </a:rPr>
              <a:t>Continual Staff training </a:t>
            </a:r>
          </a:p>
          <a:p>
            <a:pPr marL="749475" lvl="1" indent="-374737" algn="l">
              <a:lnSpc>
                <a:spcPts val="3506"/>
              </a:lnSpc>
              <a:buFont typeface="Arial"/>
              <a:buChar char="•"/>
            </a:pPr>
            <a:r>
              <a:rPr lang="en-US" sz="3471" dirty="0">
                <a:solidFill>
                  <a:srgbClr val="FFFFFF"/>
                </a:solidFill>
                <a:latin typeface="Raleway"/>
                <a:ea typeface="Raleway"/>
                <a:cs typeface="Raleway"/>
                <a:sym typeface="Raleway"/>
              </a:rPr>
              <a:t>School Safeguarding Team – pupil safeguarding leads work with the DSL, Safeguarding Governor, PC Jarvis &amp; other external </a:t>
            </a:r>
            <a:r>
              <a:rPr lang="en-US" sz="3471" dirty="0" err="1">
                <a:solidFill>
                  <a:srgbClr val="FFFFFF"/>
                </a:solidFill>
                <a:latin typeface="Raleway"/>
                <a:ea typeface="Raleway"/>
                <a:cs typeface="Raleway"/>
                <a:sym typeface="Raleway"/>
              </a:rPr>
              <a:t>organisations</a:t>
            </a:r>
            <a:endParaRPr lang="en-US" sz="3471" dirty="0">
              <a:solidFill>
                <a:srgbClr val="FFFFFF"/>
              </a:solidFill>
              <a:latin typeface="Raleway"/>
              <a:ea typeface="Raleway"/>
              <a:cs typeface="Raleway"/>
              <a:sym typeface="Raleway"/>
            </a:endParaRPr>
          </a:p>
          <a:p>
            <a:pPr marL="749475" lvl="1" indent="-374737" algn="l">
              <a:lnSpc>
                <a:spcPts val="3506"/>
              </a:lnSpc>
              <a:buFont typeface="Arial"/>
              <a:buChar char="•"/>
            </a:pPr>
            <a:r>
              <a:rPr lang="en-US" sz="3471" dirty="0">
                <a:solidFill>
                  <a:srgbClr val="FFFFFF"/>
                </a:solidFill>
                <a:latin typeface="Raleway"/>
                <a:ea typeface="Raleway"/>
                <a:cs typeface="Raleway"/>
                <a:sym typeface="Raleway"/>
              </a:rPr>
              <a:t> Parental workshops and guides shared on our school platforms.</a:t>
            </a:r>
          </a:p>
          <a:p>
            <a:pPr marL="749475" lvl="1" indent="-374737" algn="l">
              <a:lnSpc>
                <a:spcPts val="3506"/>
              </a:lnSpc>
              <a:buFont typeface="Arial"/>
              <a:buChar char="•"/>
            </a:pPr>
            <a:r>
              <a:rPr lang="en-GB" sz="3471" dirty="0">
                <a:solidFill>
                  <a:srgbClr val="FFFFFF"/>
                </a:solidFill>
                <a:latin typeface="Raleway"/>
                <a:ea typeface="Raleway"/>
                <a:cs typeface="Raleway"/>
                <a:sym typeface="Raleway"/>
              </a:rPr>
              <a:t>regular updates/useful guides shared on Class Dojo </a:t>
            </a:r>
          </a:p>
          <a:p>
            <a:pPr marL="749475" lvl="1" indent="-374737" algn="l">
              <a:lnSpc>
                <a:spcPts val="3506"/>
              </a:lnSpc>
              <a:buFont typeface="Arial"/>
              <a:buChar char="•"/>
            </a:pPr>
            <a:endParaRPr lang="en-US" sz="3471" dirty="0">
              <a:solidFill>
                <a:srgbClr val="FFFFFF"/>
              </a:solidFill>
              <a:latin typeface="Raleway"/>
              <a:ea typeface="Raleway"/>
              <a:cs typeface="Raleway"/>
              <a:sym typeface="Raleway"/>
            </a:endParaRPr>
          </a:p>
          <a:p>
            <a:pPr algn="l">
              <a:lnSpc>
                <a:spcPts val="3506"/>
              </a:lnSpc>
            </a:pPr>
            <a:endParaRPr lang="en-US" sz="3471" dirty="0">
              <a:solidFill>
                <a:srgbClr val="FFFFFF"/>
              </a:solidFill>
              <a:latin typeface="Raleway"/>
              <a:ea typeface="Raleway"/>
              <a:cs typeface="Raleway"/>
              <a:sym typeface="Raleway"/>
            </a:endParaRPr>
          </a:p>
          <a:p>
            <a:pPr algn="l">
              <a:lnSpc>
                <a:spcPts val="3506"/>
              </a:lnSpc>
            </a:pPr>
            <a:r>
              <a:rPr lang="en-US" sz="3471" dirty="0">
                <a:solidFill>
                  <a:srgbClr val="FFFFFF"/>
                </a:solidFill>
                <a:latin typeface="Raleway"/>
                <a:ea typeface="Raleway"/>
                <a:cs typeface="Raleway"/>
                <a:sym typeface="Raleway"/>
              </a:rPr>
              <a:t> Online Safety - Sound and District Primary School (soundprimary.co.uk)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grpSp>
        <p:nvGrpSpPr>
          <p:cNvPr id="4" name="Group 4"/>
          <p:cNvGrpSpPr/>
          <p:nvPr/>
        </p:nvGrpSpPr>
        <p:grpSpPr>
          <a:xfrm>
            <a:off x="11049000" y="2736849"/>
            <a:ext cx="4537115" cy="4589434"/>
            <a:chOff x="0" y="0"/>
            <a:chExt cx="6277610" cy="6350000"/>
          </a:xfrm>
        </p:grpSpPr>
        <p:sp>
          <p:nvSpPr>
            <p:cNvPr id="5" name="Freeform 5"/>
            <p:cNvSpPr/>
            <p:nvPr/>
          </p:nvSpPr>
          <p:spPr>
            <a:xfrm>
              <a:off x="-519430" y="-454660"/>
              <a:ext cx="7205980" cy="7128510"/>
            </a:xfrm>
            <a:custGeom>
              <a:avLst/>
              <a:gdLst/>
              <a:ahLst/>
              <a:cxnLst/>
              <a:rect l="l" t="t" r="r" b="b"/>
              <a:pathLst>
                <a:path w="7205980" h="7128510">
                  <a:moveTo>
                    <a:pt x="3219450" y="1496060"/>
                  </a:moveTo>
                  <a:cubicBezTo>
                    <a:pt x="3219450" y="1496060"/>
                    <a:pt x="1988820" y="471170"/>
                    <a:pt x="994410" y="1413510"/>
                  </a:cubicBezTo>
                  <a:cubicBezTo>
                    <a:pt x="0" y="2355850"/>
                    <a:pt x="877570" y="3361690"/>
                    <a:pt x="877570" y="3361690"/>
                  </a:cubicBezTo>
                  <a:cubicBezTo>
                    <a:pt x="877570" y="3361690"/>
                    <a:pt x="255270" y="4075430"/>
                    <a:pt x="886460" y="4650740"/>
                  </a:cubicBezTo>
                  <a:cubicBezTo>
                    <a:pt x="1517650" y="5226050"/>
                    <a:pt x="2331720" y="4805680"/>
                    <a:pt x="2331720" y="4805680"/>
                  </a:cubicBezTo>
                  <a:cubicBezTo>
                    <a:pt x="2331720" y="4805680"/>
                    <a:pt x="1508760" y="6214110"/>
                    <a:pt x="2569210" y="6671310"/>
                  </a:cubicBezTo>
                  <a:cubicBezTo>
                    <a:pt x="3629660" y="7128510"/>
                    <a:pt x="4417060" y="6333490"/>
                    <a:pt x="4554220" y="5234940"/>
                  </a:cubicBezTo>
                  <a:cubicBezTo>
                    <a:pt x="4554220" y="5234940"/>
                    <a:pt x="6164580" y="5582920"/>
                    <a:pt x="6685280" y="4109720"/>
                  </a:cubicBezTo>
                  <a:cubicBezTo>
                    <a:pt x="7205980" y="2636520"/>
                    <a:pt x="5734050" y="2564130"/>
                    <a:pt x="5734050" y="2564130"/>
                  </a:cubicBezTo>
                  <a:cubicBezTo>
                    <a:pt x="5734050" y="2564130"/>
                    <a:pt x="6200140" y="1188720"/>
                    <a:pt x="5093970" y="594360"/>
                  </a:cubicBezTo>
                  <a:cubicBezTo>
                    <a:pt x="3987800" y="0"/>
                    <a:pt x="3219450" y="1496060"/>
                    <a:pt x="3219450" y="1496060"/>
                  </a:cubicBezTo>
                  <a:close/>
                </a:path>
              </a:pathLst>
            </a:custGeom>
            <a:blipFill>
              <a:blip r:embed="rId2"/>
              <a:stretch>
                <a:fillRect l="-1568" r="-1568"/>
              </a:stretch>
            </a:blipFill>
          </p:spPr>
          <p:txBody>
            <a:bodyPr/>
            <a:lstStyle/>
            <a:p>
              <a:endParaRPr lang="en-GB"/>
            </a:p>
          </p:txBody>
        </p:sp>
      </p:grpSp>
      <p:sp>
        <p:nvSpPr>
          <p:cNvPr id="6" name="TextBox 6"/>
          <p:cNvSpPr txBox="1"/>
          <p:nvPr/>
        </p:nvSpPr>
        <p:spPr>
          <a:xfrm>
            <a:off x="994317" y="868988"/>
            <a:ext cx="16230600" cy="1228725"/>
          </a:xfrm>
          <a:prstGeom prst="rect">
            <a:avLst/>
          </a:prstGeom>
        </p:spPr>
        <p:txBody>
          <a:bodyPr lIns="0" tIns="0" rIns="0" bIns="0" rtlCol="0" anchor="t">
            <a:spAutoFit/>
          </a:bodyPr>
          <a:lstStyle/>
          <a:p>
            <a:pPr marL="0" lvl="0" indent="0" algn="ctr">
              <a:lnSpc>
                <a:spcPts val="9600"/>
              </a:lnSpc>
              <a:spcBef>
                <a:spcPct val="0"/>
              </a:spcBef>
            </a:pPr>
            <a:r>
              <a:rPr lang="en-US" sz="8000" b="1">
                <a:solidFill>
                  <a:srgbClr val="FFFFFF"/>
                </a:solidFill>
                <a:latin typeface="Raleway Heavy"/>
                <a:ea typeface="Raleway Heavy"/>
                <a:cs typeface="Raleway Heavy"/>
                <a:sym typeface="Raleway Heavy"/>
              </a:rPr>
              <a:t>Opal Class Teachers</a:t>
            </a:r>
          </a:p>
        </p:txBody>
      </p:sp>
      <p:sp>
        <p:nvSpPr>
          <p:cNvPr id="7" name="TextBox 7"/>
          <p:cNvSpPr txBox="1"/>
          <p:nvPr/>
        </p:nvSpPr>
        <p:spPr>
          <a:xfrm>
            <a:off x="2828627" y="7493855"/>
            <a:ext cx="4393625" cy="491545"/>
          </a:xfrm>
          <a:prstGeom prst="rect">
            <a:avLst/>
          </a:prstGeom>
        </p:spPr>
        <p:txBody>
          <a:bodyPr lIns="0" tIns="0" rIns="0" bIns="0" rtlCol="0" anchor="t">
            <a:spAutoFit/>
          </a:bodyPr>
          <a:lstStyle/>
          <a:p>
            <a:pPr marL="0" lvl="0" indent="0" algn="ctr">
              <a:lnSpc>
                <a:spcPts val="4120"/>
              </a:lnSpc>
              <a:spcBef>
                <a:spcPct val="0"/>
              </a:spcBef>
            </a:pPr>
            <a:r>
              <a:rPr lang="en-US" sz="3169" b="1" spc="114" dirty="0">
                <a:solidFill>
                  <a:srgbClr val="FFFFFF"/>
                </a:solidFill>
                <a:latin typeface="Raleway Heavy"/>
                <a:ea typeface="Raleway Heavy"/>
                <a:cs typeface="Raleway Heavy"/>
                <a:sym typeface="Raleway Heavy"/>
              </a:rPr>
              <a:t>Miss Smith</a:t>
            </a:r>
          </a:p>
        </p:txBody>
      </p:sp>
      <p:sp>
        <p:nvSpPr>
          <p:cNvPr id="8" name="TextBox 8"/>
          <p:cNvSpPr txBox="1"/>
          <p:nvPr/>
        </p:nvSpPr>
        <p:spPr>
          <a:xfrm>
            <a:off x="2828627" y="7932539"/>
            <a:ext cx="4393625" cy="431800"/>
          </a:xfrm>
          <a:prstGeom prst="rect">
            <a:avLst/>
          </a:prstGeom>
        </p:spPr>
        <p:txBody>
          <a:bodyPr lIns="0" tIns="0" rIns="0" bIns="0" rtlCol="0" anchor="t">
            <a:spAutoFit/>
          </a:bodyPr>
          <a:lstStyle/>
          <a:p>
            <a:pPr marL="0" lvl="0" indent="0" algn="ctr">
              <a:lnSpc>
                <a:spcPts val="3499"/>
              </a:lnSpc>
              <a:spcBef>
                <a:spcPct val="0"/>
              </a:spcBef>
            </a:pPr>
            <a:r>
              <a:rPr lang="en-US" sz="2499" spc="89">
                <a:solidFill>
                  <a:srgbClr val="FFFFFF"/>
                </a:solidFill>
                <a:latin typeface="Raleway"/>
                <a:ea typeface="Raleway"/>
                <a:cs typeface="Raleway"/>
                <a:sym typeface="Raleway"/>
              </a:rPr>
              <a:t>CLASS TEACHER</a:t>
            </a:r>
          </a:p>
        </p:txBody>
      </p:sp>
      <p:sp>
        <p:nvSpPr>
          <p:cNvPr id="11" name="TextBox 11"/>
          <p:cNvSpPr txBox="1"/>
          <p:nvPr/>
        </p:nvSpPr>
        <p:spPr>
          <a:xfrm>
            <a:off x="10896599" y="7985400"/>
            <a:ext cx="4393625" cy="431800"/>
          </a:xfrm>
          <a:prstGeom prst="rect">
            <a:avLst/>
          </a:prstGeom>
        </p:spPr>
        <p:txBody>
          <a:bodyPr lIns="0" tIns="0" rIns="0" bIns="0" rtlCol="0" anchor="t">
            <a:spAutoFit/>
          </a:bodyPr>
          <a:lstStyle/>
          <a:p>
            <a:pPr marL="0" lvl="0" indent="0" algn="ctr">
              <a:lnSpc>
                <a:spcPts val="3499"/>
              </a:lnSpc>
              <a:spcBef>
                <a:spcPct val="0"/>
              </a:spcBef>
            </a:pPr>
            <a:r>
              <a:rPr lang="en-US" sz="2499" spc="89" dirty="0">
                <a:solidFill>
                  <a:srgbClr val="FFFFFF"/>
                </a:solidFill>
                <a:latin typeface="Raleway"/>
                <a:ea typeface="Raleway"/>
                <a:cs typeface="Raleway"/>
                <a:sym typeface="Raleway"/>
              </a:rPr>
              <a:t>TEACHING ASSISTANT </a:t>
            </a:r>
          </a:p>
        </p:txBody>
      </p:sp>
      <p:sp>
        <p:nvSpPr>
          <p:cNvPr id="12" name="TextBox 12"/>
          <p:cNvSpPr txBox="1"/>
          <p:nvPr/>
        </p:nvSpPr>
        <p:spPr>
          <a:xfrm>
            <a:off x="10896600" y="7410823"/>
            <a:ext cx="4393625" cy="521716"/>
          </a:xfrm>
          <a:prstGeom prst="rect">
            <a:avLst/>
          </a:prstGeom>
        </p:spPr>
        <p:txBody>
          <a:bodyPr lIns="0" tIns="0" rIns="0" bIns="0" rtlCol="0" anchor="t">
            <a:spAutoFit/>
          </a:bodyPr>
          <a:lstStyle/>
          <a:p>
            <a:pPr marL="0" lvl="0" indent="0" algn="ctr">
              <a:lnSpc>
                <a:spcPts val="4120"/>
              </a:lnSpc>
              <a:spcBef>
                <a:spcPct val="0"/>
              </a:spcBef>
            </a:pPr>
            <a:r>
              <a:rPr lang="en-US" sz="3169" b="1" spc="114">
                <a:solidFill>
                  <a:srgbClr val="FFFFFF"/>
                </a:solidFill>
                <a:latin typeface="Raleway Heavy"/>
                <a:ea typeface="Raleway Heavy"/>
                <a:cs typeface="Raleway Heavy"/>
                <a:sym typeface="Raleway Heavy"/>
              </a:rPr>
              <a:t>MS MCADIE</a:t>
            </a:r>
          </a:p>
        </p:txBody>
      </p:sp>
      <p:sp>
        <p:nvSpPr>
          <p:cNvPr id="14" name="Freeform 3">
            <a:extLst>
              <a:ext uri="{FF2B5EF4-FFF2-40B4-BE49-F238E27FC236}">
                <a16:creationId xmlns:a16="http://schemas.microsoft.com/office/drawing/2014/main" id="{33DE0631-0EF3-893C-DF40-58450A358F00}"/>
              </a:ext>
            </a:extLst>
          </p:cNvPr>
          <p:cNvSpPr/>
          <p:nvPr/>
        </p:nvSpPr>
        <p:spPr>
          <a:xfrm>
            <a:off x="2436464" y="2509883"/>
            <a:ext cx="5177953" cy="5204505"/>
          </a:xfrm>
          <a:custGeom>
            <a:avLst/>
            <a:gdLst/>
            <a:ahLst/>
            <a:cxnLst/>
            <a:rect l="l" t="t" r="r" b="b"/>
            <a:pathLst>
              <a:path w="7205980" h="7128510">
                <a:moveTo>
                  <a:pt x="3219450" y="1496060"/>
                </a:moveTo>
                <a:cubicBezTo>
                  <a:pt x="3219450" y="1496060"/>
                  <a:pt x="1988820" y="471170"/>
                  <a:pt x="994410" y="1413510"/>
                </a:cubicBezTo>
                <a:cubicBezTo>
                  <a:pt x="0" y="2355850"/>
                  <a:pt x="877570" y="3361690"/>
                  <a:pt x="877570" y="3361690"/>
                </a:cubicBezTo>
                <a:cubicBezTo>
                  <a:pt x="877570" y="3361690"/>
                  <a:pt x="255270" y="4075430"/>
                  <a:pt x="886460" y="4650740"/>
                </a:cubicBezTo>
                <a:cubicBezTo>
                  <a:pt x="1517650" y="5226050"/>
                  <a:pt x="2331720" y="4805680"/>
                  <a:pt x="2331720" y="4805680"/>
                </a:cubicBezTo>
                <a:cubicBezTo>
                  <a:pt x="2331720" y="4805680"/>
                  <a:pt x="1508760" y="6214110"/>
                  <a:pt x="2569210" y="6671310"/>
                </a:cubicBezTo>
                <a:cubicBezTo>
                  <a:pt x="3629660" y="7128510"/>
                  <a:pt x="4417060" y="6333490"/>
                  <a:pt x="4554220" y="5234940"/>
                </a:cubicBezTo>
                <a:cubicBezTo>
                  <a:pt x="4554220" y="5234940"/>
                  <a:pt x="6164580" y="5582920"/>
                  <a:pt x="6685280" y="4109720"/>
                </a:cubicBezTo>
                <a:cubicBezTo>
                  <a:pt x="7205980" y="2636520"/>
                  <a:pt x="5734050" y="2564130"/>
                  <a:pt x="5734050" y="2564130"/>
                </a:cubicBezTo>
                <a:cubicBezTo>
                  <a:pt x="5734050" y="2564130"/>
                  <a:pt x="6200140" y="1188720"/>
                  <a:pt x="5093970" y="594360"/>
                </a:cubicBezTo>
                <a:cubicBezTo>
                  <a:pt x="3987800" y="0"/>
                  <a:pt x="3219450" y="1496060"/>
                  <a:pt x="3219450" y="1496060"/>
                </a:cubicBezTo>
                <a:close/>
              </a:path>
            </a:pathLst>
          </a:custGeom>
          <a:blipFill>
            <a:blip r:embed="rId3">
              <a:extLst>
                <a:ext uri="{28A0092B-C50C-407E-A947-70E740481C1C}">
                  <a14:useLocalDpi xmlns:a14="http://schemas.microsoft.com/office/drawing/2010/main" val="0"/>
                </a:ext>
              </a:extLst>
            </a:blip>
            <a:stretch>
              <a:fillRect l="-45553" t="-27110" r="-43245" b="1501"/>
            </a:stretch>
          </a:blipFill>
        </p:spPr>
        <p:txBody>
          <a:bodyPr/>
          <a:lstStyle/>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5" name="TextBox 5"/>
          <p:cNvSpPr txBox="1"/>
          <p:nvPr/>
        </p:nvSpPr>
        <p:spPr>
          <a:xfrm>
            <a:off x="609600" y="245325"/>
            <a:ext cx="3373115" cy="1868200"/>
          </a:xfrm>
          <a:prstGeom prst="rect">
            <a:avLst/>
          </a:prstGeom>
        </p:spPr>
        <p:txBody>
          <a:bodyPr lIns="0" tIns="0" rIns="0" bIns="0" rtlCol="0" anchor="t">
            <a:spAutoFit/>
          </a:bodyPr>
          <a:lstStyle/>
          <a:p>
            <a:pPr algn="ctr">
              <a:lnSpc>
                <a:spcPts val="14008"/>
              </a:lnSpc>
              <a:spcBef>
                <a:spcPct val="0"/>
              </a:spcBef>
            </a:pPr>
            <a:r>
              <a:rPr lang="en-US" sz="13869" b="1" dirty="0">
                <a:solidFill>
                  <a:srgbClr val="FFFFFF"/>
                </a:solidFill>
                <a:latin typeface="Raleway Heavy"/>
                <a:ea typeface="Raleway Heavy"/>
                <a:cs typeface="Raleway Heavy"/>
                <a:sym typeface="Raleway Heavy"/>
              </a:rPr>
              <a:t>PTA</a:t>
            </a:r>
          </a:p>
        </p:txBody>
      </p:sp>
      <p:pic>
        <p:nvPicPr>
          <p:cNvPr id="6" name="Picture 5">
            <a:extLst>
              <a:ext uri="{FF2B5EF4-FFF2-40B4-BE49-F238E27FC236}">
                <a16:creationId xmlns:a16="http://schemas.microsoft.com/office/drawing/2014/main" id="{710595BB-B4F7-B6D4-AA0B-2E7F82337250}"/>
              </a:ext>
            </a:extLst>
          </p:cNvPr>
          <p:cNvPicPr>
            <a:picLocks noChangeAspect="1"/>
          </p:cNvPicPr>
          <p:nvPr/>
        </p:nvPicPr>
        <p:blipFill>
          <a:blip r:embed="rId2"/>
          <a:stretch>
            <a:fillRect/>
          </a:stretch>
        </p:blipFill>
        <p:spPr>
          <a:xfrm>
            <a:off x="4572000" y="952500"/>
            <a:ext cx="13248152" cy="9032005"/>
          </a:xfrm>
          <a:prstGeom prst="rect">
            <a:avLst/>
          </a:prstGeom>
        </p:spPr>
      </p:pic>
      <p:sp>
        <p:nvSpPr>
          <p:cNvPr id="7" name="TextBox 6">
            <a:extLst>
              <a:ext uri="{FF2B5EF4-FFF2-40B4-BE49-F238E27FC236}">
                <a16:creationId xmlns:a16="http://schemas.microsoft.com/office/drawing/2014/main" id="{185A934C-5577-571F-1C40-7A843D2835E8}"/>
              </a:ext>
            </a:extLst>
          </p:cNvPr>
          <p:cNvSpPr txBox="1"/>
          <p:nvPr/>
        </p:nvSpPr>
        <p:spPr>
          <a:xfrm>
            <a:off x="228600" y="4497169"/>
            <a:ext cx="4191000" cy="34163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chemeClr val="bg1"/>
                </a:solidFill>
                <a:effectLst/>
                <a:uLnTx/>
                <a:uFillTx/>
              </a:rPr>
              <a:t>As well as the school office we now have the following contact: </a:t>
            </a:r>
            <a:r>
              <a:rPr kumimoji="0" lang="en-GB" sz="3600" b="0" i="0" u="sng" strike="noStrike" kern="0" cap="none" spc="0" normalizeH="0" baseline="0" noProof="0" dirty="0">
                <a:ln>
                  <a:noFill/>
                </a:ln>
                <a:solidFill>
                  <a:schemeClr val="bg1"/>
                </a:solidFill>
                <a:effectLst/>
                <a:uLnTx/>
                <a:uFillTx/>
              </a:rPr>
              <a:t>info@friendsofsoundschool.com</a:t>
            </a:r>
            <a:endParaRPr kumimoji="0" lang="en-GB" sz="3600" b="0" i="0" u="none" strike="noStrike" kern="0" cap="none" spc="0" normalizeH="0" baseline="0" noProof="0" dirty="0">
              <a:ln>
                <a:noFill/>
              </a:ln>
              <a:solidFill>
                <a:schemeClr val="bg1"/>
              </a:solidFill>
              <a:effectLst/>
              <a:uLnTx/>
              <a:uFill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sp>
        <p:nvSpPr>
          <p:cNvPr id="2" name="TextBox 2"/>
          <p:cNvSpPr txBox="1"/>
          <p:nvPr/>
        </p:nvSpPr>
        <p:spPr>
          <a:xfrm>
            <a:off x="1498371" y="4795646"/>
            <a:ext cx="10073977" cy="3852614"/>
          </a:xfrm>
          <a:prstGeom prst="rect">
            <a:avLst/>
          </a:prstGeom>
        </p:spPr>
        <p:txBody>
          <a:bodyPr lIns="0" tIns="0" rIns="0" bIns="0" rtlCol="0" anchor="t">
            <a:spAutoFit/>
          </a:bodyPr>
          <a:lstStyle/>
          <a:p>
            <a:pPr marL="0" lvl="0" indent="0" algn="l">
              <a:lnSpc>
                <a:spcPts val="15154"/>
              </a:lnSpc>
              <a:spcBef>
                <a:spcPct val="0"/>
              </a:spcBef>
            </a:pPr>
            <a:r>
              <a:rPr lang="en-US" sz="12628" b="1">
                <a:solidFill>
                  <a:srgbClr val="FFFFFF"/>
                </a:solidFill>
                <a:latin typeface="Raleway Heavy"/>
                <a:ea typeface="Raleway Heavy"/>
                <a:cs typeface="Raleway Heavy"/>
                <a:sym typeface="Raleway Heavy"/>
              </a:rPr>
              <a:t>Any Questions?</a:t>
            </a:r>
          </a:p>
        </p:txBody>
      </p:sp>
      <p:sp>
        <p:nvSpPr>
          <p:cNvPr id="3" name="Freeform 3"/>
          <p:cNvSpPr/>
          <p:nvPr/>
        </p:nvSpPr>
        <p:spPr>
          <a:xfrm rot="1222850">
            <a:off x="-1246258" y="-4206139"/>
            <a:ext cx="7912403" cy="11283906"/>
          </a:xfrm>
          <a:custGeom>
            <a:avLst/>
            <a:gdLst/>
            <a:ahLst/>
            <a:cxnLst/>
            <a:rect l="l" t="t" r="r" b="b"/>
            <a:pathLst>
              <a:path w="7912403" h="11283906">
                <a:moveTo>
                  <a:pt x="0" y="0"/>
                </a:moveTo>
                <a:lnTo>
                  <a:pt x="7912403" y="0"/>
                </a:lnTo>
                <a:lnTo>
                  <a:pt x="7912403" y="11283906"/>
                </a:lnTo>
                <a:lnTo>
                  <a:pt x="0" y="11283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6489331">
            <a:off x="13465297" y="-3506088"/>
            <a:ext cx="4597892" cy="7315298"/>
          </a:xfrm>
          <a:custGeom>
            <a:avLst/>
            <a:gdLst/>
            <a:ahLst/>
            <a:cxnLst/>
            <a:rect l="l" t="t" r="r" b="b"/>
            <a:pathLst>
              <a:path w="4597892" h="7315298">
                <a:moveTo>
                  <a:pt x="0" y="0"/>
                </a:moveTo>
                <a:lnTo>
                  <a:pt x="4597892" y="0"/>
                </a:lnTo>
                <a:lnTo>
                  <a:pt x="4597892" y="7315298"/>
                </a:lnTo>
                <a:lnTo>
                  <a:pt x="0" y="7315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4669137" flipH="1" flipV="1">
            <a:off x="11593085" y="4281294"/>
            <a:ext cx="6117151" cy="8733932"/>
          </a:xfrm>
          <a:custGeom>
            <a:avLst/>
            <a:gdLst/>
            <a:ahLst/>
            <a:cxnLst/>
            <a:rect l="l" t="t" r="r" b="b"/>
            <a:pathLst>
              <a:path w="6117151" h="8733932">
                <a:moveTo>
                  <a:pt x="6117151" y="8733932"/>
                </a:moveTo>
                <a:lnTo>
                  <a:pt x="0" y="8733932"/>
                </a:lnTo>
                <a:lnTo>
                  <a:pt x="0" y="0"/>
                </a:lnTo>
                <a:lnTo>
                  <a:pt x="6117151" y="0"/>
                </a:lnTo>
                <a:lnTo>
                  <a:pt x="6117151" y="873393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sp>
        <p:nvSpPr>
          <p:cNvPr id="2" name="Freeform 2"/>
          <p:cNvSpPr/>
          <p:nvPr/>
        </p:nvSpPr>
        <p:spPr>
          <a:xfrm>
            <a:off x="1630150" y="2423320"/>
            <a:ext cx="15027699" cy="4408554"/>
          </a:xfrm>
          <a:custGeom>
            <a:avLst/>
            <a:gdLst/>
            <a:ahLst/>
            <a:cxnLst/>
            <a:rect l="l" t="t" r="r" b="b"/>
            <a:pathLst>
              <a:path w="15027699" h="4408554">
                <a:moveTo>
                  <a:pt x="0" y="0"/>
                </a:moveTo>
                <a:lnTo>
                  <a:pt x="15027700" y="0"/>
                </a:lnTo>
                <a:lnTo>
                  <a:pt x="15027700" y="4408554"/>
                </a:lnTo>
                <a:lnTo>
                  <a:pt x="0" y="44085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rot="-143041">
            <a:off x="1878442" y="7789929"/>
            <a:ext cx="14428884" cy="1268086"/>
            <a:chOff x="0" y="0"/>
            <a:chExt cx="3800200" cy="333982"/>
          </a:xfrm>
        </p:grpSpPr>
        <p:sp>
          <p:nvSpPr>
            <p:cNvPr id="4" name="Freeform 4"/>
            <p:cNvSpPr/>
            <p:nvPr/>
          </p:nvSpPr>
          <p:spPr>
            <a:xfrm>
              <a:off x="0" y="0"/>
              <a:ext cx="3800200" cy="333982"/>
            </a:xfrm>
            <a:custGeom>
              <a:avLst/>
              <a:gdLst/>
              <a:ahLst/>
              <a:cxnLst/>
              <a:rect l="l" t="t" r="r" b="b"/>
              <a:pathLst>
                <a:path w="3800200" h="333982">
                  <a:moveTo>
                    <a:pt x="0" y="0"/>
                  </a:moveTo>
                  <a:lnTo>
                    <a:pt x="3800200" y="0"/>
                  </a:lnTo>
                  <a:lnTo>
                    <a:pt x="3800200" y="333982"/>
                  </a:lnTo>
                  <a:lnTo>
                    <a:pt x="0" y="333982"/>
                  </a:lnTo>
                  <a:close/>
                </a:path>
              </a:pathLst>
            </a:custGeom>
            <a:solidFill>
              <a:srgbClr val="EFBA1A"/>
            </a:solidFill>
          </p:spPr>
          <p:txBody>
            <a:bodyPr/>
            <a:lstStyle/>
            <a:p>
              <a:endParaRPr lang="en-GB"/>
            </a:p>
          </p:txBody>
        </p:sp>
        <p:sp>
          <p:nvSpPr>
            <p:cNvPr id="5" name="TextBox 5"/>
            <p:cNvSpPr txBox="1"/>
            <p:nvPr/>
          </p:nvSpPr>
          <p:spPr>
            <a:xfrm>
              <a:off x="0" y="-38100"/>
              <a:ext cx="3800200" cy="372082"/>
            </a:xfrm>
            <a:prstGeom prst="rect">
              <a:avLst/>
            </a:prstGeom>
          </p:spPr>
          <p:txBody>
            <a:bodyPr lIns="50800" tIns="50800" rIns="50800" bIns="50800" rtlCol="0" anchor="ctr"/>
            <a:lstStyle/>
            <a:p>
              <a:pPr algn="ctr">
                <a:lnSpc>
                  <a:spcPts val="2487"/>
                </a:lnSpc>
              </a:pPr>
              <a:endParaRPr/>
            </a:p>
          </p:txBody>
        </p:sp>
      </p:grpSp>
      <p:sp>
        <p:nvSpPr>
          <p:cNvPr id="6" name="TextBox 6"/>
          <p:cNvSpPr txBox="1"/>
          <p:nvPr/>
        </p:nvSpPr>
        <p:spPr>
          <a:xfrm>
            <a:off x="3251866" y="3157680"/>
            <a:ext cx="11784267" cy="2644559"/>
          </a:xfrm>
          <a:prstGeom prst="rect">
            <a:avLst/>
          </a:prstGeom>
        </p:spPr>
        <p:txBody>
          <a:bodyPr lIns="0" tIns="0" rIns="0" bIns="0" rtlCol="0" anchor="t">
            <a:spAutoFit/>
          </a:bodyPr>
          <a:lstStyle/>
          <a:p>
            <a:pPr marL="0" lvl="0" indent="0" algn="ctr">
              <a:lnSpc>
                <a:spcPts val="21624"/>
              </a:lnSpc>
              <a:spcBef>
                <a:spcPct val="0"/>
              </a:spcBef>
            </a:pPr>
            <a:r>
              <a:rPr lang="en-US" sz="15446" b="1" u="none">
                <a:solidFill>
                  <a:srgbClr val="FFFFFF"/>
                </a:solidFill>
                <a:latin typeface="Raleway Heavy"/>
                <a:ea typeface="Raleway Heavy"/>
                <a:cs typeface="Raleway Heavy"/>
                <a:sym typeface="Raleway Heav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grpSp>
        <p:nvGrpSpPr>
          <p:cNvPr id="2" name="Group 2"/>
          <p:cNvGrpSpPr/>
          <p:nvPr/>
        </p:nvGrpSpPr>
        <p:grpSpPr>
          <a:xfrm>
            <a:off x="128295" y="2015444"/>
            <a:ext cx="6116284" cy="7657366"/>
            <a:chOff x="-325374" y="-156464"/>
            <a:chExt cx="6176010" cy="7732141"/>
          </a:xfrm>
        </p:grpSpPr>
        <p:sp>
          <p:nvSpPr>
            <p:cNvPr id="3" name="Freeform 3"/>
            <p:cNvSpPr/>
            <p:nvPr/>
          </p:nvSpPr>
          <p:spPr>
            <a:xfrm>
              <a:off x="-325374" y="-156464"/>
              <a:ext cx="6176010" cy="7732141"/>
            </a:xfrm>
            <a:custGeom>
              <a:avLst/>
              <a:gdLst/>
              <a:ahLst/>
              <a:cxnLst/>
              <a:rect l="l" t="t" r="r" b="b"/>
              <a:pathLst>
                <a:path w="6176010" h="7732141">
                  <a:moveTo>
                    <a:pt x="2751836" y="534162"/>
                  </a:moveTo>
                  <a:cubicBezTo>
                    <a:pt x="2744978" y="526288"/>
                    <a:pt x="2765044" y="531876"/>
                    <a:pt x="2751836" y="534162"/>
                  </a:cubicBezTo>
                  <a:close/>
                  <a:moveTo>
                    <a:pt x="3623056" y="858266"/>
                  </a:moveTo>
                  <a:cubicBezTo>
                    <a:pt x="3616706" y="864743"/>
                    <a:pt x="3625723" y="857504"/>
                    <a:pt x="3623056" y="858266"/>
                  </a:cubicBezTo>
                  <a:close/>
                  <a:moveTo>
                    <a:pt x="6009894" y="6462268"/>
                  </a:moveTo>
                  <a:cubicBezTo>
                    <a:pt x="4415282" y="6546215"/>
                    <a:pt x="2577846" y="6484239"/>
                    <a:pt x="928370" y="6489827"/>
                  </a:cubicBezTo>
                  <a:cubicBezTo>
                    <a:pt x="0" y="6374511"/>
                    <a:pt x="551307" y="7732141"/>
                    <a:pt x="325374" y="206756"/>
                  </a:cubicBezTo>
                  <a:cubicBezTo>
                    <a:pt x="591439" y="101346"/>
                    <a:pt x="749935" y="273685"/>
                    <a:pt x="951738" y="255016"/>
                  </a:cubicBezTo>
                  <a:cubicBezTo>
                    <a:pt x="945007" y="392684"/>
                    <a:pt x="1095502" y="0"/>
                    <a:pt x="1517142" y="357124"/>
                  </a:cubicBezTo>
                  <a:cubicBezTo>
                    <a:pt x="1643380" y="366776"/>
                    <a:pt x="1761236" y="463042"/>
                    <a:pt x="1880616" y="516255"/>
                  </a:cubicBezTo>
                  <a:cubicBezTo>
                    <a:pt x="1880743" y="513080"/>
                    <a:pt x="1880489" y="509524"/>
                    <a:pt x="1881759" y="516890"/>
                  </a:cubicBezTo>
                  <a:cubicBezTo>
                    <a:pt x="1900047" y="524891"/>
                    <a:pt x="1918335" y="532130"/>
                    <a:pt x="1936750" y="537718"/>
                  </a:cubicBezTo>
                  <a:cubicBezTo>
                    <a:pt x="1947418" y="535051"/>
                    <a:pt x="1954149" y="512699"/>
                    <a:pt x="1968246" y="527812"/>
                  </a:cubicBezTo>
                  <a:cubicBezTo>
                    <a:pt x="2053971" y="513969"/>
                    <a:pt x="2218182" y="523113"/>
                    <a:pt x="2387346" y="529082"/>
                  </a:cubicBezTo>
                  <a:cubicBezTo>
                    <a:pt x="2376170" y="524764"/>
                    <a:pt x="2412619" y="512191"/>
                    <a:pt x="2471547" y="505714"/>
                  </a:cubicBezTo>
                  <a:cubicBezTo>
                    <a:pt x="2471420" y="505587"/>
                    <a:pt x="2471420" y="505460"/>
                    <a:pt x="2471293" y="505333"/>
                  </a:cubicBezTo>
                  <a:cubicBezTo>
                    <a:pt x="2471547" y="505333"/>
                    <a:pt x="2471674" y="505460"/>
                    <a:pt x="2471928" y="505460"/>
                  </a:cubicBezTo>
                  <a:cubicBezTo>
                    <a:pt x="2471801" y="505714"/>
                    <a:pt x="2471674" y="505714"/>
                    <a:pt x="2471674" y="505714"/>
                  </a:cubicBezTo>
                  <a:cubicBezTo>
                    <a:pt x="2581275" y="493776"/>
                    <a:pt x="2768981" y="503174"/>
                    <a:pt x="2876296" y="627634"/>
                  </a:cubicBezTo>
                  <a:cubicBezTo>
                    <a:pt x="2861310" y="631952"/>
                    <a:pt x="3014472" y="666115"/>
                    <a:pt x="3051810" y="656336"/>
                  </a:cubicBezTo>
                  <a:cubicBezTo>
                    <a:pt x="3076575" y="698627"/>
                    <a:pt x="3186938" y="705993"/>
                    <a:pt x="3257296" y="659130"/>
                  </a:cubicBezTo>
                  <a:cubicBezTo>
                    <a:pt x="3273425" y="703326"/>
                    <a:pt x="3298190" y="665988"/>
                    <a:pt x="3339338" y="725170"/>
                  </a:cubicBezTo>
                  <a:cubicBezTo>
                    <a:pt x="3445256" y="677037"/>
                    <a:pt x="3515614" y="801370"/>
                    <a:pt x="3613277" y="861314"/>
                  </a:cubicBezTo>
                  <a:lnTo>
                    <a:pt x="3613658" y="863727"/>
                  </a:lnTo>
                  <a:cubicBezTo>
                    <a:pt x="3613531" y="862965"/>
                    <a:pt x="3613531" y="862203"/>
                    <a:pt x="3613404" y="861314"/>
                  </a:cubicBezTo>
                  <a:cubicBezTo>
                    <a:pt x="3613404" y="861314"/>
                    <a:pt x="3613404" y="861314"/>
                    <a:pt x="3613277" y="861314"/>
                  </a:cubicBezTo>
                  <a:lnTo>
                    <a:pt x="3612896" y="858266"/>
                  </a:lnTo>
                  <a:cubicBezTo>
                    <a:pt x="3613150" y="859409"/>
                    <a:pt x="3613277" y="860425"/>
                    <a:pt x="3613404" y="861314"/>
                  </a:cubicBezTo>
                  <a:cubicBezTo>
                    <a:pt x="3660775" y="890397"/>
                    <a:pt x="3714623" y="904367"/>
                    <a:pt x="3782060" y="876046"/>
                  </a:cubicBezTo>
                  <a:cubicBezTo>
                    <a:pt x="3780409" y="919480"/>
                    <a:pt x="3806952" y="885317"/>
                    <a:pt x="3843020" y="934974"/>
                  </a:cubicBezTo>
                  <a:cubicBezTo>
                    <a:pt x="3826510" y="910082"/>
                    <a:pt x="3894328" y="994410"/>
                    <a:pt x="3917188" y="1051306"/>
                  </a:cubicBezTo>
                  <a:cubicBezTo>
                    <a:pt x="3913505" y="1008888"/>
                    <a:pt x="4002278" y="1073785"/>
                    <a:pt x="4044696" y="1144524"/>
                  </a:cubicBezTo>
                  <a:cubicBezTo>
                    <a:pt x="4048379" y="1054100"/>
                    <a:pt x="4135501" y="1118489"/>
                    <a:pt x="4226814" y="1163574"/>
                  </a:cubicBezTo>
                  <a:cubicBezTo>
                    <a:pt x="4228592" y="1164463"/>
                    <a:pt x="4230370" y="1165352"/>
                    <a:pt x="4232148" y="1166241"/>
                  </a:cubicBezTo>
                  <a:cubicBezTo>
                    <a:pt x="4276979" y="1187958"/>
                    <a:pt x="4322445" y="1204087"/>
                    <a:pt x="4359148" y="1194308"/>
                  </a:cubicBezTo>
                  <a:cubicBezTo>
                    <a:pt x="4379722" y="1191895"/>
                    <a:pt x="4512818" y="1271778"/>
                    <a:pt x="4578858" y="1227836"/>
                  </a:cubicBezTo>
                  <a:cubicBezTo>
                    <a:pt x="4646295" y="1300988"/>
                    <a:pt x="4631944" y="1272032"/>
                    <a:pt x="4724146" y="1260094"/>
                  </a:cubicBezTo>
                  <a:cubicBezTo>
                    <a:pt x="4723765" y="1243965"/>
                    <a:pt x="4732020" y="1253617"/>
                    <a:pt x="4740656" y="1272286"/>
                  </a:cubicBezTo>
                  <a:cubicBezTo>
                    <a:pt x="4798441" y="1312164"/>
                    <a:pt x="4826508" y="1285113"/>
                    <a:pt x="4890262" y="1268730"/>
                  </a:cubicBezTo>
                  <a:cubicBezTo>
                    <a:pt x="4922774" y="1248918"/>
                    <a:pt x="4989576" y="1270508"/>
                    <a:pt x="5000244" y="1302004"/>
                  </a:cubicBezTo>
                  <a:cubicBezTo>
                    <a:pt x="5046726" y="1303147"/>
                    <a:pt x="5038979" y="1272921"/>
                    <a:pt x="5084826" y="1323086"/>
                  </a:cubicBezTo>
                  <a:cubicBezTo>
                    <a:pt x="5093716" y="1312418"/>
                    <a:pt x="5119116" y="1316736"/>
                    <a:pt x="5146802" y="1326642"/>
                  </a:cubicBezTo>
                  <a:cubicBezTo>
                    <a:pt x="5147310" y="1326769"/>
                    <a:pt x="5147691" y="1326896"/>
                    <a:pt x="5148199" y="1327150"/>
                  </a:cubicBezTo>
                  <a:cubicBezTo>
                    <a:pt x="5164836" y="1333246"/>
                    <a:pt x="5182235" y="1341247"/>
                    <a:pt x="5197475" y="1349375"/>
                  </a:cubicBezTo>
                  <a:cubicBezTo>
                    <a:pt x="5198364" y="1348740"/>
                    <a:pt x="5199761" y="1349248"/>
                    <a:pt x="5201920" y="1351788"/>
                  </a:cubicBezTo>
                  <a:cubicBezTo>
                    <a:pt x="5200523" y="1351026"/>
                    <a:pt x="5198999" y="1350137"/>
                    <a:pt x="5197475" y="1349375"/>
                  </a:cubicBezTo>
                  <a:cubicBezTo>
                    <a:pt x="5192649" y="1353439"/>
                    <a:pt x="5214874" y="1405382"/>
                    <a:pt x="5307838" y="1407668"/>
                  </a:cubicBezTo>
                  <a:cubicBezTo>
                    <a:pt x="5338064" y="1425956"/>
                    <a:pt x="5464810" y="1502283"/>
                    <a:pt x="5506974" y="1594612"/>
                  </a:cubicBezTo>
                  <a:cubicBezTo>
                    <a:pt x="5541010" y="1581658"/>
                    <a:pt x="5529707" y="1620393"/>
                    <a:pt x="5571236" y="1608836"/>
                  </a:cubicBezTo>
                  <a:cubicBezTo>
                    <a:pt x="5554599" y="1641729"/>
                    <a:pt x="5599811" y="1597660"/>
                    <a:pt x="5587492" y="1652524"/>
                  </a:cubicBezTo>
                  <a:cubicBezTo>
                    <a:pt x="5590413" y="1654429"/>
                    <a:pt x="5593207" y="1656207"/>
                    <a:pt x="5596001" y="1657985"/>
                  </a:cubicBezTo>
                  <a:lnTo>
                    <a:pt x="5596255" y="1658112"/>
                  </a:lnTo>
                  <a:cubicBezTo>
                    <a:pt x="6176010" y="2027555"/>
                    <a:pt x="5979922" y="1133221"/>
                    <a:pt x="6009894" y="6462268"/>
                  </a:cubicBezTo>
                  <a:close/>
                  <a:moveTo>
                    <a:pt x="3613658" y="868807"/>
                  </a:moveTo>
                  <a:cubicBezTo>
                    <a:pt x="3613531" y="869188"/>
                    <a:pt x="3613150" y="869950"/>
                    <a:pt x="3612769" y="871347"/>
                  </a:cubicBezTo>
                  <a:cubicBezTo>
                    <a:pt x="3613150" y="870712"/>
                    <a:pt x="3613531" y="869950"/>
                    <a:pt x="3613658" y="868807"/>
                  </a:cubicBezTo>
                  <a:close/>
                  <a:moveTo>
                    <a:pt x="3684270" y="889762"/>
                  </a:moveTo>
                  <a:cubicBezTo>
                    <a:pt x="3683254" y="889000"/>
                    <a:pt x="3685159" y="890778"/>
                    <a:pt x="3685794" y="891794"/>
                  </a:cubicBezTo>
                  <a:cubicBezTo>
                    <a:pt x="3688588" y="891921"/>
                    <a:pt x="3692017" y="891921"/>
                    <a:pt x="3684270" y="889762"/>
                  </a:cubicBezTo>
                  <a:close/>
                  <a:moveTo>
                    <a:pt x="2471166" y="504698"/>
                  </a:moveTo>
                  <a:cubicBezTo>
                    <a:pt x="2463419" y="503555"/>
                    <a:pt x="2468880" y="504825"/>
                    <a:pt x="2471293" y="505333"/>
                  </a:cubicBezTo>
                  <a:cubicBezTo>
                    <a:pt x="2471166" y="504825"/>
                    <a:pt x="2471166" y="504317"/>
                    <a:pt x="2471166" y="504698"/>
                  </a:cubicBezTo>
                  <a:close/>
                </a:path>
              </a:pathLst>
            </a:custGeom>
            <a:blipFill>
              <a:blip r:embed="rId2"/>
              <a:stretch>
                <a:fillRect l="-5730" r="-5730"/>
              </a:stretch>
            </a:blipFill>
          </p:spPr>
          <p:txBody>
            <a:bodyPr/>
            <a:lstStyle/>
            <a:p>
              <a:endParaRPr lang="en-GB"/>
            </a:p>
          </p:txBody>
        </p:sp>
      </p:grpSp>
      <p:sp>
        <p:nvSpPr>
          <p:cNvPr id="5" name="TextBox 5"/>
          <p:cNvSpPr txBox="1"/>
          <p:nvPr/>
        </p:nvSpPr>
        <p:spPr>
          <a:xfrm>
            <a:off x="4740531" y="585123"/>
            <a:ext cx="10149840" cy="1849916"/>
          </a:xfrm>
          <a:prstGeom prst="rect">
            <a:avLst/>
          </a:prstGeom>
        </p:spPr>
        <p:txBody>
          <a:bodyPr lIns="0" tIns="0" rIns="0" bIns="0" rtlCol="0" anchor="t">
            <a:spAutoFit/>
          </a:bodyPr>
          <a:lstStyle/>
          <a:p>
            <a:pPr marL="0" lvl="0" indent="0" algn="l">
              <a:lnSpc>
                <a:spcPts val="14251"/>
              </a:lnSpc>
            </a:pPr>
            <a:r>
              <a:rPr lang="en-US" sz="12956" b="1">
                <a:solidFill>
                  <a:srgbClr val="FFFFFF"/>
                </a:solidFill>
                <a:latin typeface="Raleway Heavy"/>
                <a:ea typeface="Raleway Heavy"/>
                <a:cs typeface="Raleway Heavy"/>
                <a:sym typeface="Raleway Heavy"/>
              </a:rPr>
              <a:t>Timetable</a:t>
            </a:r>
          </a:p>
        </p:txBody>
      </p:sp>
      <p:pic>
        <p:nvPicPr>
          <p:cNvPr id="6" name="Picture 5">
            <a:extLst>
              <a:ext uri="{FF2B5EF4-FFF2-40B4-BE49-F238E27FC236}">
                <a16:creationId xmlns:a16="http://schemas.microsoft.com/office/drawing/2014/main" id="{EE0BC430-9DB1-67CA-F498-DCBC591BAFB5}"/>
              </a:ext>
            </a:extLst>
          </p:cNvPr>
          <p:cNvPicPr>
            <a:picLocks noChangeAspect="1"/>
          </p:cNvPicPr>
          <p:nvPr/>
        </p:nvPicPr>
        <p:blipFill>
          <a:blip r:embed="rId3"/>
          <a:stretch>
            <a:fillRect/>
          </a:stretch>
        </p:blipFill>
        <p:spPr>
          <a:xfrm>
            <a:off x="6019800" y="2405235"/>
            <a:ext cx="11663879" cy="7267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grpSp>
        <p:nvGrpSpPr>
          <p:cNvPr id="2" name="Group 2"/>
          <p:cNvGrpSpPr/>
          <p:nvPr/>
        </p:nvGrpSpPr>
        <p:grpSpPr>
          <a:xfrm>
            <a:off x="12415463" y="4239057"/>
            <a:ext cx="8362004" cy="6246828"/>
            <a:chOff x="0" y="0"/>
            <a:chExt cx="8500110" cy="6350000"/>
          </a:xfrm>
        </p:grpSpPr>
        <p:sp>
          <p:nvSpPr>
            <p:cNvPr id="3" name="Freeform 3"/>
            <p:cNvSpPr/>
            <p:nvPr/>
          </p:nvSpPr>
          <p:spPr>
            <a:xfrm>
              <a:off x="0" y="0"/>
              <a:ext cx="8500110" cy="6350000"/>
            </a:xfrm>
            <a:custGeom>
              <a:avLst/>
              <a:gdLst/>
              <a:ahLst/>
              <a:cxnLst/>
              <a:rect l="l" t="t" r="r" b="b"/>
              <a:pathLst>
                <a:path w="8500110" h="6350000">
                  <a:moveTo>
                    <a:pt x="7377430" y="4912360"/>
                  </a:moveTo>
                  <a:lnTo>
                    <a:pt x="7377430" y="2456180"/>
                  </a:lnTo>
                  <a:lnTo>
                    <a:pt x="5938520" y="2456180"/>
                  </a:lnTo>
                  <a:lnTo>
                    <a:pt x="5938520" y="0"/>
                  </a:lnTo>
                  <a:lnTo>
                    <a:pt x="2562860" y="0"/>
                  </a:lnTo>
                  <a:lnTo>
                    <a:pt x="2562860" y="2456180"/>
                  </a:lnTo>
                  <a:lnTo>
                    <a:pt x="1122680" y="2456180"/>
                  </a:lnTo>
                  <a:lnTo>
                    <a:pt x="1122680" y="4912360"/>
                  </a:lnTo>
                  <a:lnTo>
                    <a:pt x="0" y="4912360"/>
                  </a:lnTo>
                  <a:lnTo>
                    <a:pt x="0" y="6350000"/>
                  </a:lnTo>
                  <a:lnTo>
                    <a:pt x="8500110" y="6350000"/>
                  </a:lnTo>
                  <a:lnTo>
                    <a:pt x="8500110" y="4912360"/>
                  </a:lnTo>
                  <a:lnTo>
                    <a:pt x="7377430" y="4912360"/>
                  </a:lnTo>
                  <a:close/>
                </a:path>
              </a:pathLst>
            </a:custGeom>
            <a:blipFill>
              <a:blip r:embed="rId2"/>
              <a:stretch>
                <a:fillRect l="-6325" r="-6325"/>
              </a:stretch>
            </a:blipFill>
          </p:spPr>
          <p:txBody>
            <a:bodyPr/>
            <a:lstStyle/>
            <a:p>
              <a:endParaRPr lang="en-GB"/>
            </a:p>
          </p:txBody>
        </p:sp>
      </p:grpSp>
      <p:sp>
        <p:nvSpPr>
          <p:cNvPr id="5" name="TextBox 5"/>
          <p:cNvSpPr txBox="1"/>
          <p:nvPr/>
        </p:nvSpPr>
        <p:spPr>
          <a:xfrm>
            <a:off x="531824" y="421870"/>
            <a:ext cx="16064641" cy="1289861"/>
          </a:xfrm>
          <a:prstGeom prst="rect">
            <a:avLst/>
          </a:prstGeom>
        </p:spPr>
        <p:txBody>
          <a:bodyPr lIns="0" tIns="0" rIns="0" bIns="0" rtlCol="0" anchor="t">
            <a:spAutoFit/>
          </a:bodyPr>
          <a:lstStyle/>
          <a:p>
            <a:pPr marL="0" lvl="0" indent="0" algn="r">
              <a:lnSpc>
                <a:spcPts val="9901"/>
              </a:lnSpc>
            </a:pPr>
            <a:r>
              <a:rPr lang="en-US" sz="9001" b="1" dirty="0">
                <a:solidFill>
                  <a:srgbClr val="FFFFFF"/>
                </a:solidFill>
                <a:latin typeface="Raleway Heavy"/>
                <a:ea typeface="Raleway Heavy"/>
                <a:cs typeface="Raleway Heavy"/>
                <a:sym typeface="Raleway Heavy"/>
              </a:rPr>
              <a:t>History/Geography Topics</a:t>
            </a:r>
          </a:p>
        </p:txBody>
      </p:sp>
      <p:pic>
        <p:nvPicPr>
          <p:cNvPr id="7" name="Picture 6">
            <a:extLst>
              <a:ext uri="{FF2B5EF4-FFF2-40B4-BE49-F238E27FC236}">
                <a16:creationId xmlns:a16="http://schemas.microsoft.com/office/drawing/2014/main" id="{4EC28EA8-EEB4-D88B-D58C-92282617D58A}"/>
              </a:ext>
            </a:extLst>
          </p:cNvPr>
          <p:cNvPicPr>
            <a:picLocks noChangeAspect="1"/>
          </p:cNvPicPr>
          <p:nvPr/>
        </p:nvPicPr>
        <p:blipFill>
          <a:blip r:embed="rId3"/>
          <a:stretch>
            <a:fillRect/>
          </a:stretch>
        </p:blipFill>
        <p:spPr>
          <a:xfrm>
            <a:off x="1485900" y="3162300"/>
            <a:ext cx="15316200" cy="2658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sp>
        <p:nvSpPr>
          <p:cNvPr id="2" name="TextBox 2"/>
          <p:cNvSpPr txBox="1"/>
          <p:nvPr/>
        </p:nvSpPr>
        <p:spPr>
          <a:xfrm>
            <a:off x="645866" y="2054935"/>
            <a:ext cx="12812896" cy="7952232"/>
          </a:xfrm>
          <a:prstGeom prst="rect">
            <a:avLst/>
          </a:prstGeom>
        </p:spPr>
        <p:txBody>
          <a:bodyPr lIns="0" tIns="0" rIns="0" bIns="0" rtlCol="0" anchor="t">
            <a:spAutoFit/>
          </a:bodyPr>
          <a:lstStyle/>
          <a:p>
            <a:pPr algn="l">
              <a:lnSpc>
                <a:spcPts val="3939"/>
              </a:lnSpc>
            </a:pPr>
            <a:endParaRPr dirty="0"/>
          </a:p>
          <a:p>
            <a:pPr algn="l">
              <a:lnSpc>
                <a:spcPts val="3939"/>
              </a:lnSpc>
            </a:pPr>
            <a:r>
              <a:rPr lang="en-US" sz="3900" dirty="0">
                <a:solidFill>
                  <a:srgbClr val="FFFFFF"/>
                </a:solidFill>
                <a:latin typeface="Raleway"/>
                <a:ea typeface="Raleway"/>
                <a:cs typeface="Raleway"/>
                <a:sym typeface="Raleway"/>
              </a:rPr>
              <a:t>Children are to continue coming to school wearing their PE kits.</a:t>
            </a:r>
          </a:p>
          <a:p>
            <a:pPr algn="l">
              <a:lnSpc>
                <a:spcPts val="3939"/>
              </a:lnSpc>
              <a:spcBef>
                <a:spcPct val="0"/>
              </a:spcBef>
            </a:pPr>
            <a:endParaRPr lang="en-US" sz="3900" dirty="0">
              <a:solidFill>
                <a:srgbClr val="FFFFFF"/>
              </a:solidFill>
              <a:latin typeface="Raleway"/>
              <a:ea typeface="Raleway"/>
              <a:cs typeface="Raleway"/>
              <a:sym typeface="Raleway"/>
            </a:endParaRPr>
          </a:p>
          <a:p>
            <a:pPr algn="l">
              <a:lnSpc>
                <a:spcPts val="3939"/>
              </a:lnSpc>
              <a:spcBef>
                <a:spcPct val="0"/>
              </a:spcBef>
            </a:pPr>
            <a:endParaRPr lang="en-US" sz="3900" dirty="0">
              <a:solidFill>
                <a:srgbClr val="FFFFFF"/>
              </a:solidFill>
              <a:latin typeface="Raleway"/>
              <a:ea typeface="Raleway"/>
              <a:cs typeface="Raleway"/>
              <a:sym typeface="Raleway"/>
            </a:endParaRPr>
          </a:p>
          <a:p>
            <a:pPr algn="l">
              <a:lnSpc>
                <a:spcPts val="3939"/>
              </a:lnSpc>
              <a:spcBef>
                <a:spcPct val="0"/>
              </a:spcBef>
            </a:pPr>
            <a:r>
              <a:rPr lang="en-US" sz="3900" dirty="0">
                <a:solidFill>
                  <a:srgbClr val="FFFFFF"/>
                </a:solidFill>
                <a:latin typeface="Raleway"/>
                <a:ea typeface="Raleway"/>
                <a:cs typeface="Raleway"/>
                <a:sym typeface="Raleway"/>
              </a:rPr>
              <a:t>P.E. Kit:</a:t>
            </a:r>
          </a:p>
          <a:p>
            <a:pPr marL="842010" lvl="1" indent="-421005" algn="l">
              <a:lnSpc>
                <a:spcPts val="3939"/>
              </a:lnSpc>
              <a:buFont typeface="Arial"/>
              <a:buChar char="•"/>
            </a:pPr>
            <a:r>
              <a:rPr lang="en-US" sz="3900" dirty="0">
                <a:solidFill>
                  <a:srgbClr val="FFFFFF"/>
                </a:solidFill>
                <a:latin typeface="Raleway"/>
                <a:ea typeface="Raleway"/>
                <a:cs typeface="Raleway"/>
                <a:sym typeface="Raleway"/>
              </a:rPr>
              <a:t>  Black shorts</a:t>
            </a:r>
          </a:p>
          <a:p>
            <a:pPr marL="842010" lvl="1" indent="-421005" algn="l">
              <a:lnSpc>
                <a:spcPts val="3939"/>
              </a:lnSpc>
              <a:buFont typeface="Arial"/>
              <a:buChar char="•"/>
            </a:pPr>
            <a:r>
              <a:rPr lang="en-US" sz="3900" dirty="0">
                <a:solidFill>
                  <a:srgbClr val="FFFFFF"/>
                </a:solidFill>
                <a:latin typeface="Raleway"/>
                <a:ea typeface="Raleway"/>
                <a:cs typeface="Raleway"/>
                <a:sym typeface="Raleway"/>
              </a:rPr>
              <a:t>  White or light blue t-shirt</a:t>
            </a:r>
          </a:p>
          <a:p>
            <a:pPr marL="842010" lvl="1" indent="-421005" algn="l">
              <a:lnSpc>
                <a:spcPts val="3939"/>
              </a:lnSpc>
              <a:buFont typeface="Arial"/>
              <a:buChar char="•"/>
            </a:pPr>
            <a:r>
              <a:rPr lang="en-US" sz="3900" dirty="0">
                <a:solidFill>
                  <a:srgbClr val="FFFFFF"/>
                </a:solidFill>
                <a:latin typeface="Raleway"/>
                <a:ea typeface="Raleway"/>
                <a:cs typeface="Raleway"/>
                <a:sym typeface="Raleway"/>
              </a:rPr>
              <a:t>  Sound Sports Hoodie</a:t>
            </a:r>
          </a:p>
          <a:p>
            <a:pPr marL="842010" lvl="1" indent="-421005" algn="l">
              <a:lnSpc>
                <a:spcPts val="3939"/>
              </a:lnSpc>
              <a:buFont typeface="Arial"/>
              <a:buChar char="•"/>
            </a:pPr>
            <a:r>
              <a:rPr lang="en-US" sz="3900" dirty="0">
                <a:solidFill>
                  <a:srgbClr val="FFFFFF"/>
                </a:solidFill>
                <a:latin typeface="Raleway"/>
                <a:ea typeface="Raleway"/>
                <a:cs typeface="Raleway"/>
                <a:sym typeface="Raleway"/>
              </a:rPr>
              <a:t>  Dark Tracksuit </a:t>
            </a:r>
          </a:p>
          <a:p>
            <a:pPr marL="842010" lvl="1" indent="-421005" algn="l">
              <a:lnSpc>
                <a:spcPts val="3939"/>
              </a:lnSpc>
              <a:buFont typeface="Arial"/>
              <a:buChar char="•"/>
            </a:pPr>
            <a:r>
              <a:rPr lang="en-US" sz="3900" dirty="0">
                <a:solidFill>
                  <a:srgbClr val="FFFFFF"/>
                </a:solidFill>
                <a:latin typeface="Raleway"/>
                <a:ea typeface="Raleway"/>
                <a:cs typeface="Raleway"/>
                <a:sym typeface="Raleway"/>
              </a:rPr>
              <a:t>  Trainers </a:t>
            </a:r>
          </a:p>
          <a:p>
            <a:pPr algn="l">
              <a:lnSpc>
                <a:spcPts val="3939"/>
              </a:lnSpc>
              <a:spcBef>
                <a:spcPct val="0"/>
              </a:spcBef>
            </a:pPr>
            <a:endParaRPr lang="en-US" sz="3900" dirty="0">
              <a:solidFill>
                <a:srgbClr val="FFFFFF"/>
              </a:solidFill>
              <a:latin typeface="Raleway"/>
              <a:ea typeface="Raleway"/>
              <a:cs typeface="Raleway"/>
              <a:sym typeface="Raleway"/>
            </a:endParaRPr>
          </a:p>
          <a:p>
            <a:pPr algn="l">
              <a:lnSpc>
                <a:spcPts val="3939"/>
              </a:lnSpc>
              <a:spcBef>
                <a:spcPct val="0"/>
              </a:spcBef>
            </a:pPr>
            <a:r>
              <a:rPr lang="en-US" sz="3900" dirty="0">
                <a:solidFill>
                  <a:srgbClr val="FFFFFF"/>
                </a:solidFill>
                <a:latin typeface="Raleway"/>
                <a:ea typeface="Raleway"/>
                <a:cs typeface="Raleway"/>
                <a:sym typeface="Raleway"/>
              </a:rPr>
              <a:t>Opal PE sessions are on Monday and a Tuesday.</a:t>
            </a:r>
          </a:p>
          <a:p>
            <a:pPr algn="l">
              <a:lnSpc>
                <a:spcPts val="3939"/>
              </a:lnSpc>
              <a:spcBef>
                <a:spcPct val="0"/>
              </a:spcBef>
            </a:pPr>
            <a:endParaRPr lang="en-US" sz="3900" dirty="0">
              <a:solidFill>
                <a:srgbClr val="FFFFFF"/>
              </a:solidFill>
              <a:latin typeface="Raleway"/>
              <a:ea typeface="Raleway"/>
              <a:cs typeface="Raleway"/>
              <a:sym typeface="Raleway"/>
            </a:endParaRPr>
          </a:p>
          <a:p>
            <a:pPr algn="l">
              <a:lnSpc>
                <a:spcPts val="3939"/>
              </a:lnSpc>
              <a:spcBef>
                <a:spcPct val="0"/>
              </a:spcBef>
            </a:pPr>
            <a:r>
              <a:rPr lang="en-US" sz="3900" dirty="0">
                <a:solidFill>
                  <a:srgbClr val="FFFFFF"/>
                </a:solidFill>
                <a:latin typeface="Raleway"/>
                <a:ea typeface="Raleway"/>
                <a:cs typeface="Raleway"/>
                <a:sym typeface="Raleway"/>
              </a:rPr>
              <a:t>Please remove all </a:t>
            </a:r>
            <a:r>
              <a:rPr lang="en-US" sz="3900" dirty="0" err="1">
                <a:solidFill>
                  <a:srgbClr val="FFFFFF"/>
                </a:solidFill>
                <a:latin typeface="Raleway"/>
                <a:ea typeface="Raleway"/>
                <a:cs typeface="Raleway"/>
                <a:sym typeface="Raleway"/>
              </a:rPr>
              <a:t>jewellery</a:t>
            </a:r>
            <a:r>
              <a:rPr lang="en-US" sz="3900" dirty="0">
                <a:solidFill>
                  <a:srgbClr val="FFFFFF"/>
                </a:solidFill>
                <a:latin typeface="Raleway"/>
                <a:ea typeface="Raleway"/>
                <a:cs typeface="Raleway"/>
                <a:sym typeface="Raleway"/>
              </a:rPr>
              <a:t> before coming to school on </a:t>
            </a:r>
          </a:p>
          <a:p>
            <a:pPr algn="l">
              <a:lnSpc>
                <a:spcPts val="3939"/>
              </a:lnSpc>
              <a:spcBef>
                <a:spcPct val="0"/>
              </a:spcBef>
            </a:pPr>
            <a:r>
              <a:rPr lang="en-US" sz="3900" dirty="0">
                <a:solidFill>
                  <a:srgbClr val="FFFFFF"/>
                </a:solidFill>
                <a:latin typeface="Raleway"/>
                <a:ea typeface="Raleway"/>
                <a:cs typeface="Raleway"/>
                <a:sym typeface="Raleway"/>
              </a:rPr>
              <a:t>these days.</a:t>
            </a:r>
          </a:p>
        </p:txBody>
      </p:sp>
      <p:grpSp>
        <p:nvGrpSpPr>
          <p:cNvPr id="3" name="Group 3"/>
          <p:cNvGrpSpPr/>
          <p:nvPr/>
        </p:nvGrpSpPr>
        <p:grpSpPr>
          <a:xfrm>
            <a:off x="13458762" y="1028700"/>
            <a:ext cx="7601075" cy="760107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38059" r="-38059"/>
              </a:stretch>
            </a:blipFill>
          </p:spPr>
          <p:txBody>
            <a:bodyPr/>
            <a:lstStyle/>
            <a:p>
              <a:endParaRPr lang="en-GB"/>
            </a:p>
          </p:txBody>
        </p:sp>
      </p:grpSp>
      <p:sp>
        <p:nvSpPr>
          <p:cNvPr id="5" name="TextBox 5"/>
          <p:cNvSpPr txBox="1"/>
          <p:nvPr/>
        </p:nvSpPr>
        <p:spPr>
          <a:xfrm>
            <a:off x="7756671" y="522948"/>
            <a:ext cx="2143646" cy="1868200"/>
          </a:xfrm>
          <a:prstGeom prst="rect">
            <a:avLst/>
          </a:prstGeom>
        </p:spPr>
        <p:txBody>
          <a:bodyPr lIns="0" tIns="0" rIns="0" bIns="0" rtlCol="0" anchor="t">
            <a:spAutoFit/>
          </a:bodyPr>
          <a:lstStyle/>
          <a:p>
            <a:pPr algn="ctr">
              <a:lnSpc>
                <a:spcPts val="14008"/>
              </a:lnSpc>
              <a:spcBef>
                <a:spcPct val="0"/>
              </a:spcBef>
            </a:pPr>
            <a:r>
              <a:rPr lang="en-US" sz="13869" b="1">
                <a:solidFill>
                  <a:srgbClr val="FFFFFF"/>
                </a:solidFill>
                <a:latin typeface="Raleway Heavy"/>
                <a:ea typeface="Raleway Heavy"/>
                <a:cs typeface="Raleway Heavy"/>
                <a:sym typeface="Raleway Heavy"/>
              </a:rPr>
              <a:t>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2" name="TextBox 2"/>
          <p:cNvSpPr txBox="1"/>
          <p:nvPr/>
        </p:nvSpPr>
        <p:spPr>
          <a:xfrm>
            <a:off x="593533" y="1943100"/>
            <a:ext cx="17100933" cy="7386638"/>
          </a:xfrm>
          <a:prstGeom prst="rect">
            <a:avLst/>
          </a:prstGeom>
        </p:spPr>
        <p:txBody>
          <a:bodyPr lIns="0" tIns="0" rIns="0" bIns="0" rtlCol="0" anchor="t">
            <a:spAutoFit/>
          </a:bodyPr>
          <a:lstStyle/>
          <a:p>
            <a:r>
              <a:rPr lang="en-US" sz="3200" dirty="0">
                <a:solidFill>
                  <a:schemeClr val="bg1"/>
                </a:solidFill>
              </a:rPr>
              <a:t>It is really important that as a school we keep strong communications between home and school. You can use the methods below to share information with staff at Sound. </a:t>
            </a:r>
          </a:p>
          <a:p>
            <a:endParaRPr lang="en-US" sz="3200" dirty="0">
              <a:solidFill>
                <a:schemeClr val="bg1"/>
              </a:solidFill>
            </a:endParaRPr>
          </a:p>
          <a:p>
            <a:pPr marL="285750" indent="-285750">
              <a:buFont typeface="Wingdings" pitchFamily="2" charset="2"/>
              <a:buChar char="Ø"/>
            </a:pPr>
            <a:r>
              <a:rPr lang="en-US" sz="3200" dirty="0">
                <a:solidFill>
                  <a:schemeClr val="bg1"/>
                </a:solidFill>
              </a:rPr>
              <a:t>Use the children’s diaries/planners to record reading through the week. </a:t>
            </a:r>
          </a:p>
          <a:p>
            <a:pPr marL="285750" indent="-285750">
              <a:buFont typeface="Wingdings" pitchFamily="2" charset="2"/>
              <a:buChar char="Ø"/>
            </a:pPr>
            <a:r>
              <a:rPr lang="en-US" sz="3200" dirty="0">
                <a:solidFill>
                  <a:schemeClr val="bg1"/>
                </a:solidFill>
              </a:rPr>
              <a:t>If you wish to speak directly to a member of staff (and it is something you would rather not share in the planner or SHOULD NOT BE SHARED ON CLASS DOJO) either ring the school office  (01270780270)  to arrange a meeting or email </a:t>
            </a:r>
            <a:r>
              <a:rPr lang="en-US" sz="3200" dirty="0">
                <a:solidFill>
                  <a:schemeClr val="bg1"/>
                </a:solidFill>
                <a:hlinkClick r:id="rId2">
                  <a:extLst>
                    <a:ext uri="{A12FA001-AC4F-418D-AE19-62706E023703}">
                      <ahyp:hlinkClr xmlns:ahyp="http://schemas.microsoft.com/office/drawing/2018/hyperlinkcolor" val="tx"/>
                    </a:ext>
                  </a:extLst>
                </a:hlinkClick>
              </a:rPr>
              <a:t>admin@sound.cheshire.sch.uk</a:t>
            </a:r>
            <a:r>
              <a:rPr lang="en-US" sz="3200" dirty="0">
                <a:solidFill>
                  <a:schemeClr val="bg1"/>
                </a:solidFill>
              </a:rPr>
              <a:t> . They will then get back to you as soon as possible. Please add for the attention of (add teacher/staff member it is for)</a:t>
            </a:r>
          </a:p>
          <a:p>
            <a:pPr marL="285750" indent="-285750">
              <a:buFont typeface="Wingdings" pitchFamily="2" charset="2"/>
              <a:buChar char="Ø"/>
            </a:pPr>
            <a:r>
              <a:rPr lang="en-US" sz="3200" dirty="0">
                <a:solidFill>
                  <a:schemeClr val="bg1"/>
                </a:solidFill>
              </a:rPr>
              <a:t>All communications should first and foremost go through to the class teacher, unless it is something which is needed to be directed to the Deputy or Headteacher. </a:t>
            </a:r>
          </a:p>
          <a:p>
            <a:pPr marL="285750" indent="-285750">
              <a:buFont typeface="Wingdings" pitchFamily="2" charset="2"/>
              <a:buChar char="Ø"/>
            </a:pPr>
            <a:r>
              <a:rPr lang="en-GB" sz="3200" dirty="0">
                <a:solidFill>
                  <a:schemeClr val="bg1"/>
                </a:solidFill>
              </a:rPr>
              <a:t>We will keep you regularly updated through our website, Facebook, and Class Dojo. You will also receive Mrs Minshall-Thomas’s weekly highlights, giving you a snapshot of what’s going on in school..</a:t>
            </a:r>
            <a:endParaRPr lang="en-US" sz="3200" dirty="0">
              <a:solidFill>
                <a:schemeClr val="bg1"/>
              </a:solidFill>
            </a:endParaRPr>
          </a:p>
          <a:p>
            <a:pPr marL="285750" indent="-285750">
              <a:buFont typeface="Wingdings" pitchFamily="2" charset="2"/>
              <a:buChar char="Ø"/>
            </a:pPr>
            <a:r>
              <a:rPr lang="en-US" sz="3200" dirty="0">
                <a:solidFill>
                  <a:schemeClr val="bg1"/>
                </a:solidFill>
              </a:rPr>
              <a:t>Reminders, or other general information will go through our teachers2parentsapp and Class Dojo.  We will be keeping both running for now through school. Microsoft Teams will be used for Virtual Parent Meetings.</a:t>
            </a:r>
          </a:p>
        </p:txBody>
      </p:sp>
      <p:sp>
        <p:nvSpPr>
          <p:cNvPr id="3" name="TextBox 3"/>
          <p:cNvSpPr txBox="1"/>
          <p:nvPr/>
        </p:nvSpPr>
        <p:spPr>
          <a:xfrm>
            <a:off x="531824" y="419093"/>
            <a:ext cx="17756176" cy="1295414"/>
          </a:xfrm>
          <a:prstGeom prst="rect">
            <a:avLst/>
          </a:prstGeom>
        </p:spPr>
        <p:txBody>
          <a:bodyPr lIns="0" tIns="0" rIns="0" bIns="0" rtlCol="0" anchor="t">
            <a:spAutoFit/>
          </a:bodyPr>
          <a:lstStyle/>
          <a:p>
            <a:pPr marL="0" lvl="0" indent="0" algn="ctr">
              <a:lnSpc>
                <a:spcPts val="9901"/>
              </a:lnSpc>
            </a:pPr>
            <a:r>
              <a:rPr lang="en-US" sz="9001" b="1">
                <a:solidFill>
                  <a:srgbClr val="FFFFFF"/>
                </a:solidFill>
                <a:latin typeface="Raleway Heavy"/>
                <a:ea typeface="Raleway Heavy"/>
                <a:cs typeface="Raleway Heavy"/>
                <a:sym typeface="Raleway Heavy"/>
              </a:rPr>
              <a:t>Home-School Communication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BA1A"/>
        </a:solidFill>
        <a:effectLst/>
      </p:bgPr>
    </p:bg>
    <p:spTree>
      <p:nvGrpSpPr>
        <p:cNvPr id="1" name=""/>
        <p:cNvGrpSpPr/>
        <p:nvPr/>
      </p:nvGrpSpPr>
      <p:grpSpPr>
        <a:xfrm>
          <a:off x="0" y="0"/>
          <a:ext cx="0" cy="0"/>
          <a:chOff x="0" y="0"/>
          <a:chExt cx="0" cy="0"/>
        </a:xfrm>
      </p:grpSpPr>
      <p:sp>
        <p:nvSpPr>
          <p:cNvPr id="2" name="Freeform 2"/>
          <p:cNvSpPr/>
          <p:nvPr/>
        </p:nvSpPr>
        <p:spPr>
          <a:xfrm>
            <a:off x="2758255" y="2839213"/>
            <a:ext cx="13794836" cy="7240817"/>
          </a:xfrm>
          <a:custGeom>
            <a:avLst/>
            <a:gdLst/>
            <a:ahLst/>
            <a:cxnLst/>
            <a:rect l="l" t="t" r="r" b="b"/>
            <a:pathLst>
              <a:path w="13794836" h="7240817">
                <a:moveTo>
                  <a:pt x="0" y="0"/>
                </a:moveTo>
                <a:lnTo>
                  <a:pt x="13794836" y="0"/>
                </a:lnTo>
                <a:lnTo>
                  <a:pt x="13794836" y="7240818"/>
                </a:lnTo>
                <a:lnTo>
                  <a:pt x="0" y="724081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0" y="216664"/>
            <a:ext cx="18288000" cy="2622549"/>
          </a:xfrm>
          <a:prstGeom prst="rect">
            <a:avLst/>
          </a:prstGeom>
        </p:spPr>
        <p:txBody>
          <a:bodyPr lIns="0" tIns="0" rIns="0" bIns="0" rtlCol="0" anchor="t">
            <a:spAutoFit/>
          </a:bodyPr>
          <a:lstStyle/>
          <a:p>
            <a:pPr algn="ctr">
              <a:lnSpc>
                <a:spcPts val="10099"/>
              </a:lnSpc>
              <a:spcBef>
                <a:spcPct val="0"/>
              </a:spcBef>
            </a:pPr>
            <a:r>
              <a:rPr lang="en-US" sz="9999" b="1">
                <a:solidFill>
                  <a:srgbClr val="FFFFFF"/>
                </a:solidFill>
                <a:latin typeface="Raleway Heavy"/>
                <a:ea typeface="Raleway Heavy"/>
                <a:cs typeface="Raleway Heavy"/>
                <a:sym typeface="Raleway Heavy"/>
              </a:rPr>
              <a:t>Sound School 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B9F0"/>
        </a:solidFill>
        <a:effectLst/>
      </p:bgPr>
    </p:bg>
    <p:spTree>
      <p:nvGrpSpPr>
        <p:cNvPr id="1" name=""/>
        <p:cNvGrpSpPr/>
        <p:nvPr/>
      </p:nvGrpSpPr>
      <p:grpSpPr>
        <a:xfrm>
          <a:off x="0" y="0"/>
          <a:ext cx="0" cy="0"/>
          <a:chOff x="0" y="0"/>
          <a:chExt cx="0" cy="0"/>
        </a:xfrm>
      </p:grpSpPr>
      <p:sp>
        <p:nvSpPr>
          <p:cNvPr id="2" name="Freeform 2"/>
          <p:cNvSpPr/>
          <p:nvPr/>
        </p:nvSpPr>
        <p:spPr>
          <a:xfrm>
            <a:off x="1028700" y="2800089"/>
            <a:ext cx="4520332" cy="5595859"/>
          </a:xfrm>
          <a:custGeom>
            <a:avLst/>
            <a:gdLst/>
            <a:ahLst/>
            <a:cxnLst/>
            <a:rect l="l" t="t" r="r" b="b"/>
            <a:pathLst>
              <a:path w="4520332" h="5595859">
                <a:moveTo>
                  <a:pt x="0" y="0"/>
                </a:moveTo>
                <a:lnTo>
                  <a:pt x="4520332" y="0"/>
                </a:lnTo>
                <a:lnTo>
                  <a:pt x="4520332" y="5595860"/>
                </a:lnTo>
                <a:lnTo>
                  <a:pt x="0" y="5595860"/>
                </a:lnTo>
                <a:lnTo>
                  <a:pt x="0" y="0"/>
                </a:lnTo>
                <a:close/>
              </a:path>
            </a:pathLst>
          </a:custGeom>
          <a:blipFill>
            <a:blip r:embed="rId2"/>
            <a:stretch>
              <a:fillRect/>
            </a:stretch>
          </a:blipFill>
        </p:spPr>
        <p:txBody>
          <a:bodyPr/>
          <a:lstStyle/>
          <a:p>
            <a:endParaRPr lang="en-GB"/>
          </a:p>
        </p:txBody>
      </p:sp>
      <p:sp>
        <p:nvSpPr>
          <p:cNvPr id="3" name="Freeform 3"/>
          <p:cNvSpPr/>
          <p:nvPr/>
        </p:nvSpPr>
        <p:spPr>
          <a:xfrm>
            <a:off x="12394680" y="6221903"/>
            <a:ext cx="5117932" cy="3599500"/>
          </a:xfrm>
          <a:custGeom>
            <a:avLst/>
            <a:gdLst/>
            <a:ahLst/>
            <a:cxnLst/>
            <a:rect l="l" t="t" r="r" b="b"/>
            <a:pathLst>
              <a:path w="5117932" h="3599500">
                <a:moveTo>
                  <a:pt x="0" y="0"/>
                </a:moveTo>
                <a:lnTo>
                  <a:pt x="5117932" y="0"/>
                </a:lnTo>
                <a:lnTo>
                  <a:pt x="5117932" y="3599499"/>
                </a:lnTo>
                <a:lnTo>
                  <a:pt x="0" y="3599499"/>
                </a:lnTo>
                <a:lnTo>
                  <a:pt x="0" y="0"/>
                </a:lnTo>
                <a:close/>
              </a:path>
            </a:pathLst>
          </a:custGeom>
          <a:blipFill>
            <a:blip r:embed="rId3"/>
            <a:stretch>
              <a:fillRect t="-3273" b="-3273"/>
            </a:stretch>
          </a:blipFill>
        </p:spPr>
        <p:txBody>
          <a:bodyPr/>
          <a:lstStyle/>
          <a:p>
            <a:endParaRPr lang="en-GB"/>
          </a:p>
        </p:txBody>
      </p:sp>
      <p:sp>
        <p:nvSpPr>
          <p:cNvPr id="4" name="TextBox 4"/>
          <p:cNvSpPr txBox="1"/>
          <p:nvPr/>
        </p:nvSpPr>
        <p:spPr>
          <a:xfrm>
            <a:off x="295452" y="589692"/>
            <a:ext cx="14131826" cy="1868200"/>
          </a:xfrm>
          <a:prstGeom prst="rect">
            <a:avLst/>
          </a:prstGeom>
        </p:spPr>
        <p:txBody>
          <a:bodyPr lIns="0" tIns="0" rIns="0" bIns="0" rtlCol="0" anchor="t">
            <a:spAutoFit/>
          </a:bodyPr>
          <a:lstStyle/>
          <a:p>
            <a:pPr algn="ctr">
              <a:lnSpc>
                <a:spcPts val="14008"/>
              </a:lnSpc>
              <a:spcBef>
                <a:spcPct val="0"/>
              </a:spcBef>
            </a:pPr>
            <a:r>
              <a:rPr lang="en-US" sz="13869" b="1">
                <a:solidFill>
                  <a:srgbClr val="FFFFFF"/>
                </a:solidFill>
                <a:latin typeface="Raleway Heavy"/>
                <a:ea typeface="Raleway Heavy"/>
                <a:cs typeface="Raleway Heavy"/>
                <a:sym typeface="Raleway Heavy"/>
              </a:rPr>
              <a:t>Reading Diaries </a:t>
            </a:r>
          </a:p>
        </p:txBody>
      </p:sp>
      <p:sp>
        <p:nvSpPr>
          <p:cNvPr id="5" name="TextBox 5"/>
          <p:cNvSpPr txBox="1"/>
          <p:nvPr/>
        </p:nvSpPr>
        <p:spPr>
          <a:xfrm>
            <a:off x="6352212" y="2834385"/>
            <a:ext cx="10579396" cy="2701671"/>
          </a:xfrm>
          <a:prstGeom prst="rect">
            <a:avLst/>
          </a:prstGeom>
        </p:spPr>
        <p:txBody>
          <a:bodyPr lIns="0" tIns="0" rIns="0" bIns="0" rtlCol="0" anchor="t">
            <a:spAutoFit/>
          </a:bodyPr>
          <a:lstStyle/>
          <a:p>
            <a:pPr algn="ctr">
              <a:lnSpc>
                <a:spcPts val="4241"/>
              </a:lnSpc>
              <a:spcBef>
                <a:spcPct val="0"/>
              </a:spcBef>
            </a:pPr>
            <a:r>
              <a:rPr lang="en-US" sz="4199">
                <a:solidFill>
                  <a:srgbClr val="FFFFFF"/>
                </a:solidFill>
                <a:latin typeface="Raleway"/>
                <a:ea typeface="Raleway"/>
                <a:cs typeface="Raleway"/>
                <a:sym typeface="Raleway"/>
              </a:rPr>
              <a:t>It is essential that we maintain the use of diaries at home and school to track the reading your child does. Please make a note in their diary whenever you listen to them read.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5DBF"/>
        </a:solidFill>
        <a:effectLst/>
      </p:bgPr>
    </p:bg>
    <p:spTree>
      <p:nvGrpSpPr>
        <p:cNvPr id="1" name=""/>
        <p:cNvGrpSpPr/>
        <p:nvPr/>
      </p:nvGrpSpPr>
      <p:grpSpPr>
        <a:xfrm>
          <a:off x="0" y="0"/>
          <a:ext cx="0" cy="0"/>
          <a:chOff x="0" y="0"/>
          <a:chExt cx="0" cy="0"/>
        </a:xfrm>
      </p:grpSpPr>
      <p:sp>
        <p:nvSpPr>
          <p:cNvPr id="2" name="Freeform 2"/>
          <p:cNvSpPr/>
          <p:nvPr/>
        </p:nvSpPr>
        <p:spPr>
          <a:xfrm>
            <a:off x="12115799" y="858721"/>
            <a:ext cx="5671223" cy="3608933"/>
          </a:xfrm>
          <a:custGeom>
            <a:avLst/>
            <a:gdLst/>
            <a:ahLst/>
            <a:cxnLst/>
            <a:rect l="l" t="t" r="r" b="b"/>
            <a:pathLst>
              <a:path w="6667399" h="3676918">
                <a:moveTo>
                  <a:pt x="0" y="0"/>
                </a:moveTo>
                <a:lnTo>
                  <a:pt x="6667399" y="0"/>
                </a:lnTo>
                <a:lnTo>
                  <a:pt x="6667399" y="3676918"/>
                </a:lnTo>
                <a:lnTo>
                  <a:pt x="0" y="3676918"/>
                </a:lnTo>
                <a:lnTo>
                  <a:pt x="0" y="0"/>
                </a:lnTo>
                <a:close/>
              </a:path>
            </a:pathLst>
          </a:custGeom>
          <a:blipFill>
            <a:blip r:embed="rId2"/>
            <a:stretch>
              <a:fillRect/>
            </a:stretch>
          </a:blipFill>
        </p:spPr>
        <p:txBody>
          <a:bodyPr/>
          <a:lstStyle/>
          <a:p>
            <a:endParaRPr lang="en-GB"/>
          </a:p>
        </p:txBody>
      </p:sp>
      <p:sp>
        <p:nvSpPr>
          <p:cNvPr id="3" name="Freeform 3"/>
          <p:cNvSpPr/>
          <p:nvPr/>
        </p:nvSpPr>
        <p:spPr>
          <a:xfrm>
            <a:off x="12083102" y="6210300"/>
            <a:ext cx="5671223" cy="3412346"/>
          </a:xfrm>
          <a:custGeom>
            <a:avLst/>
            <a:gdLst/>
            <a:ahLst/>
            <a:cxnLst/>
            <a:rect l="l" t="t" r="r" b="b"/>
            <a:pathLst>
              <a:path w="7833207" h="4074884">
                <a:moveTo>
                  <a:pt x="0" y="0"/>
                </a:moveTo>
                <a:lnTo>
                  <a:pt x="7833207" y="0"/>
                </a:lnTo>
                <a:lnTo>
                  <a:pt x="7833207" y="4074884"/>
                </a:lnTo>
                <a:lnTo>
                  <a:pt x="0" y="4074884"/>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284064" y="1866900"/>
            <a:ext cx="11831735" cy="8152745"/>
          </a:xfrm>
          <a:prstGeom prst="rect">
            <a:avLst/>
          </a:prstGeom>
        </p:spPr>
        <p:txBody>
          <a:bodyPr wrap="square" lIns="0" tIns="0" rIns="0" bIns="0" rtlCol="0" anchor="t">
            <a:spAutoFit/>
          </a:bodyPr>
          <a:lstStyle/>
          <a:p>
            <a:pPr algn="l">
              <a:lnSpc>
                <a:spcPts val="3979"/>
              </a:lnSpc>
              <a:spcBef>
                <a:spcPct val="0"/>
              </a:spcBef>
            </a:pPr>
            <a:r>
              <a:rPr lang="en-GB" sz="3200" dirty="0">
                <a:solidFill>
                  <a:srgbClr val="FFFFFF"/>
                </a:solidFill>
                <a:latin typeface="Raleway"/>
                <a:ea typeface="Raleway"/>
                <a:cs typeface="Raleway"/>
                <a:sym typeface="Raleway"/>
              </a:rPr>
              <a:t>We are excited to be fully using Class Dojo for the whole school. This is a school/home communication app that can be used to share work, information, and achievements! You will be able to see what we get up to in school and any team points your child has learnt. </a:t>
            </a:r>
          </a:p>
          <a:p>
            <a:pPr algn="l">
              <a:lnSpc>
                <a:spcPts val="3979"/>
              </a:lnSpc>
              <a:spcBef>
                <a:spcPct val="0"/>
              </a:spcBef>
            </a:pPr>
            <a:endParaRPr lang="en-GB" sz="2400" dirty="0">
              <a:solidFill>
                <a:srgbClr val="FFFFFF"/>
              </a:solidFill>
              <a:latin typeface="Raleway"/>
              <a:ea typeface="Raleway"/>
              <a:cs typeface="Raleway"/>
              <a:sym typeface="Raleway"/>
            </a:endParaRPr>
          </a:p>
          <a:p>
            <a:pPr algn="l">
              <a:lnSpc>
                <a:spcPts val="3979"/>
              </a:lnSpc>
              <a:spcBef>
                <a:spcPct val="0"/>
              </a:spcBef>
            </a:pPr>
            <a:r>
              <a:rPr lang="en-GB" sz="2400" dirty="0">
                <a:solidFill>
                  <a:srgbClr val="FFFFFF"/>
                </a:solidFill>
                <a:latin typeface="Raleway"/>
                <a:ea typeface="Raleway"/>
                <a:cs typeface="Raleway"/>
                <a:sym typeface="Raleway"/>
              </a:rPr>
              <a:t>We DO use this for:</a:t>
            </a:r>
          </a:p>
          <a:p>
            <a:pPr algn="l">
              <a:lnSpc>
                <a:spcPts val="3979"/>
              </a:lnSpc>
              <a:spcBef>
                <a:spcPct val="0"/>
              </a:spcBef>
            </a:pPr>
            <a:r>
              <a:rPr lang="en-GB" sz="2400" dirty="0">
                <a:solidFill>
                  <a:srgbClr val="FFFFFF"/>
                </a:solidFill>
                <a:latin typeface="Raleway"/>
                <a:ea typeface="Raleway"/>
                <a:cs typeface="Raleway"/>
                <a:sym typeface="Raleway"/>
              </a:rPr>
              <a:t>Sharing your children’s learning and achievements with class dojos! </a:t>
            </a:r>
          </a:p>
          <a:p>
            <a:pPr algn="l">
              <a:lnSpc>
                <a:spcPts val="3979"/>
              </a:lnSpc>
              <a:spcBef>
                <a:spcPct val="0"/>
              </a:spcBef>
            </a:pPr>
            <a:r>
              <a:rPr lang="en-GB" sz="2400" dirty="0">
                <a:solidFill>
                  <a:srgbClr val="FFFFFF"/>
                </a:solidFill>
                <a:latin typeface="Raleway"/>
                <a:ea typeface="Raleway"/>
                <a:cs typeface="Raleway"/>
                <a:sym typeface="Raleway"/>
              </a:rPr>
              <a:t>Whole class/school announcements of events or reminders</a:t>
            </a:r>
          </a:p>
          <a:p>
            <a:pPr algn="l">
              <a:lnSpc>
                <a:spcPts val="3979"/>
              </a:lnSpc>
              <a:spcBef>
                <a:spcPct val="0"/>
              </a:spcBef>
            </a:pPr>
            <a:r>
              <a:rPr lang="en-GB" sz="2400" dirty="0">
                <a:solidFill>
                  <a:srgbClr val="FFFFFF"/>
                </a:solidFill>
                <a:latin typeface="Raleway"/>
                <a:ea typeface="Raleway"/>
                <a:cs typeface="Raleway"/>
                <a:sym typeface="Raleway"/>
              </a:rPr>
              <a:t>We DO NO use it for : </a:t>
            </a:r>
          </a:p>
          <a:p>
            <a:pPr algn="l">
              <a:lnSpc>
                <a:spcPts val="3979"/>
              </a:lnSpc>
              <a:spcBef>
                <a:spcPct val="0"/>
              </a:spcBef>
            </a:pPr>
            <a:r>
              <a:rPr lang="en-GB" sz="2400" dirty="0">
                <a:solidFill>
                  <a:srgbClr val="FFFFFF"/>
                </a:solidFill>
                <a:latin typeface="Raleway"/>
                <a:ea typeface="Raleway"/>
                <a:cs typeface="Raleway"/>
                <a:sym typeface="Raleway"/>
              </a:rPr>
              <a:t>Concerns/complaints through private messaging – these STILL go through the school's central email.</a:t>
            </a:r>
          </a:p>
          <a:p>
            <a:pPr algn="l">
              <a:lnSpc>
                <a:spcPts val="3979"/>
              </a:lnSpc>
              <a:spcBef>
                <a:spcPct val="0"/>
              </a:spcBef>
            </a:pPr>
            <a:r>
              <a:rPr lang="en-GB" sz="2400" dirty="0">
                <a:solidFill>
                  <a:srgbClr val="FFFFFF"/>
                </a:solidFill>
                <a:latin typeface="Raleway"/>
                <a:ea typeface="Raleway"/>
                <a:cs typeface="Raleway"/>
                <a:sym typeface="Raleway"/>
              </a:rPr>
              <a:t>Urgent, quick response messages – these still go through the school office</a:t>
            </a:r>
          </a:p>
          <a:p>
            <a:pPr algn="l">
              <a:lnSpc>
                <a:spcPts val="3979"/>
              </a:lnSpc>
              <a:spcBef>
                <a:spcPct val="0"/>
              </a:spcBef>
            </a:pPr>
            <a:r>
              <a:rPr lang="en-GB" sz="2400" dirty="0">
                <a:solidFill>
                  <a:srgbClr val="FFFFFF"/>
                </a:solidFill>
                <a:latin typeface="Raleway"/>
                <a:ea typeface="Raleway"/>
                <a:cs typeface="Raleway"/>
                <a:sym typeface="Raleway"/>
              </a:rPr>
              <a:t>Any attendance queries or absences – these still go through the school office</a:t>
            </a:r>
          </a:p>
          <a:p>
            <a:pPr algn="l">
              <a:lnSpc>
                <a:spcPts val="3979"/>
              </a:lnSpc>
              <a:spcBef>
                <a:spcPct val="0"/>
              </a:spcBef>
            </a:pPr>
            <a:r>
              <a:rPr lang="en-GB" sz="2400" dirty="0">
                <a:solidFill>
                  <a:srgbClr val="FFFFFF"/>
                </a:solidFill>
                <a:latin typeface="Raleway"/>
                <a:ea typeface="Raleway"/>
                <a:cs typeface="Raleway"/>
                <a:sym typeface="Raleway"/>
              </a:rPr>
              <a:t>PLEASE REFER TO THE CLASS DOJO CODE OF CONDUCT SO THIS GREAT APP CAN CONTINUE TO BE A GREAT SUCCESS!</a:t>
            </a:r>
          </a:p>
        </p:txBody>
      </p:sp>
      <p:sp>
        <p:nvSpPr>
          <p:cNvPr id="5" name="TextBox 5"/>
          <p:cNvSpPr txBox="1"/>
          <p:nvPr/>
        </p:nvSpPr>
        <p:spPr>
          <a:xfrm>
            <a:off x="664984" y="858721"/>
            <a:ext cx="10149840" cy="1149350"/>
          </a:xfrm>
          <a:prstGeom prst="rect">
            <a:avLst/>
          </a:prstGeom>
        </p:spPr>
        <p:txBody>
          <a:bodyPr lIns="0" tIns="0" rIns="0" bIns="0" rtlCol="0" anchor="t">
            <a:spAutoFit/>
          </a:bodyPr>
          <a:lstStyle/>
          <a:p>
            <a:pPr marL="0" lvl="0" indent="0" algn="l">
              <a:lnSpc>
                <a:spcPts val="8800"/>
              </a:lnSpc>
            </a:pPr>
            <a:r>
              <a:rPr lang="en-US" sz="8000" b="1">
                <a:solidFill>
                  <a:srgbClr val="FFFFFF"/>
                </a:solidFill>
                <a:latin typeface="Raleway Heavy"/>
                <a:ea typeface="Raleway Heavy"/>
                <a:cs typeface="Raleway Heavy"/>
                <a:sym typeface="Raleway Heavy"/>
              </a:rPr>
              <a:t>Class Dojo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B478C60D12243AD0433C541594D33" ma:contentTypeVersion="13" ma:contentTypeDescription="Create a new document." ma:contentTypeScope="" ma:versionID="4a6210e3f6794acc54c8bcbe5991a3c9">
  <xsd:schema xmlns:xsd="http://www.w3.org/2001/XMLSchema" xmlns:xs="http://www.w3.org/2001/XMLSchema" xmlns:p="http://schemas.microsoft.com/office/2006/metadata/properties" xmlns:ns2="f5078029-5f34-4cfc-8692-7a35d0b6385a" targetNamespace="http://schemas.microsoft.com/office/2006/metadata/properties" ma:root="true" ma:fieldsID="4626035572853a38deb29ded8e10da9e" ns2:_="">
    <xsd:import namespace="f5078029-5f34-4cfc-8692-7a35d0b638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78029-5f34-4cfc-8692-7a35d0b6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b35902f-6e4e-4230-804f-b9d0fd2c9ef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078029-5f34-4cfc-8692-7a35d0b638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0A0ED0-4AEB-4F62-BDBC-17B02BD1B32F}"/>
</file>

<file path=customXml/itemProps2.xml><?xml version="1.0" encoding="utf-8"?>
<ds:datastoreItem xmlns:ds="http://schemas.openxmlformats.org/officeDocument/2006/customXml" ds:itemID="{F22F5812-CF05-4903-8815-05B8AAA0C7C0}"/>
</file>

<file path=customXml/itemProps3.xml><?xml version="1.0" encoding="utf-8"?>
<ds:datastoreItem xmlns:ds="http://schemas.openxmlformats.org/officeDocument/2006/customXml" ds:itemID="{A21AC766-D37F-45DA-9963-3C05C429FF39}"/>
</file>

<file path=docProps/app.xml><?xml version="1.0" encoding="utf-8"?>
<Properties xmlns="http://schemas.openxmlformats.org/officeDocument/2006/extended-properties" xmlns:vt="http://schemas.openxmlformats.org/officeDocument/2006/docPropsVTypes">
  <TotalTime>95</TotalTime>
  <Words>1370</Words>
  <Application>Microsoft Office PowerPoint</Application>
  <PresentationFormat>Custom</PresentationFormat>
  <Paragraphs>135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Raleway Heavy</vt:lpstr>
      <vt:lpstr>Arial</vt:lpstr>
      <vt:lpstr>Calibri</vt:lpstr>
      <vt:lpstr>Raleway</vt:lpstr>
      <vt:lpstr>Raleway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Geogrpahy/History Topics</dc:title>
  <dc:creator>Rebecca Wade</dc:creator>
  <cp:lastModifiedBy>Sound And District Primary Head</cp:lastModifiedBy>
  <cp:revision>6</cp:revision>
  <dcterms:created xsi:type="dcterms:W3CDTF">2006-08-16T00:00:00Z</dcterms:created>
  <dcterms:modified xsi:type="dcterms:W3CDTF">2025-09-15T13:04:19Z</dcterms:modified>
  <dc:identifier>DAGI-3JeZmQ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0x01010014FB478C60D12243AD0433C541594D33</vt:lpwstr>
  </property>
</Properties>
</file>