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5" r:id="rId2"/>
  </p:sldMasterIdLst>
  <p:notesMasterIdLst>
    <p:notesMasterId r:id="rId33"/>
  </p:notesMasterIdLst>
  <p:handoutMasterIdLst>
    <p:handoutMasterId r:id="rId34"/>
  </p:handoutMasterIdLst>
  <p:sldIdLst>
    <p:sldId id="256" r:id="rId3"/>
    <p:sldId id="261" r:id="rId4"/>
    <p:sldId id="272" r:id="rId5"/>
    <p:sldId id="258" r:id="rId6"/>
    <p:sldId id="267" r:id="rId7"/>
    <p:sldId id="262" r:id="rId8"/>
    <p:sldId id="279" r:id="rId9"/>
    <p:sldId id="314" r:id="rId10"/>
    <p:sldId id="304" r:id="rId11"/>
    <p:sldId id="290" r:id="rId12"/>
    <p:sldId id="315" r:id="rId13"/>
    <p:sldId id="280" r:id="rId14"/>
    <p:sldId id="264" r:id="rId15"/>
    <p:sldId id="285" r:id="rId16"/>
    <p:sldId id="288" r:id="rId17"/>
    <p:sldId id="260" r:id="rId18"/>
    <p:sldId id="282" r:id="rId19"/>
    <p:sldId id="273" r:id="rId20"/>
    <p:sldId id="281" r:id="rId21"/>
    <p:sldId id="287" r:id="rId22"/>
    <p:sldId id="274" r:id="rId23"/>
    <p:sldId id="270" r:id="rId24"/>
    <p:sldId id="268" r:id="rId25"/>
    <p:sldId id="297" r:id="rId26"/>
    <p:sldId id="298" r:id="rId27"/>
    <p:sldId id="299" r:id="rId28"/>
    <p:sldId id="300" r:id="rId29"/>
    <p:sldId id="302" r:id="rId30"/>
    <p:sldId id="301" r:id="rId31"/>
    <p:sldId id="271" r:id="rId3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22027E"/>
    <a:srgbClr val="8F6BF3"/>
    <a:srgbClr val="317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94660"/>
  </p:normalViewPr>
  <p:slideViewPr>
    <p:cSldViewPr>
      <p:cViewPr varScale="1">
        <p:scale>
          <a:sx n="60" d="100"/>
          <a:sy n="60" d="100"/>
        </p:scale>
        <p:origin x="134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D00D58-7874-46AF-81AD-D84A885B9031}" type="datetimeFigureOut">
              <a:rPr lang="en-GB" smtClean="0"/>
              <a:t>15/09/2025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5FC0590-1363-4826-BE49-62733AAA6284}" type="slidenum">
              <a:rPr lang="en-GB" smtClean="0"/>
              <a:t>‹#›</a:t>
            </a:fld>
            <a:endParaRPr lang="en-GB"/>
          </a:p>
        </p:txBody>
      </p:sp>
    </p:spTree>
    <p:extLst>
      <p:ext uri="{BB962C8B-B14F-4D97-AF65-F5344CB8AC3E}">
        <p14:creationId xmlns:p14="http://schemas.microsoft.com/office/powerpoint/2010/main" val="271637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BFF124F-C65A-4594-B723-00A615E7B2C4}" type="datetimeFigureOut">
              <a:rPr lang="en-GB"/>
              <a:pPr>
                <a:defRPr/>
              </a:pPr>
              <a:t>15/09/2025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DD15A24-C4D3-439A-8C95-233615C7DBD3}" type="slidenum">
              <a:rPr lang="en-GB"/>
              <a:pPr>
                <a:defRPr/>
              </a:pPr>
              <a:t>‹#›</a:t>
            </a:fld>
            <a:endParaRPr lang="en-GB"/>
          </a:p>
        </p:txBody>
      </p:sp>
    </p:spTree>
    <p:extLst>
      <p:ext uri="{BB962C8B-B14F-4D97-AF65-F5344CB8AC3E}">
        <p14:creationId xmlns:p14="http://schemas.microsoft.com/office/powerpoint/2010/main" val="909217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52EBA6-FA90-4DA5-84C4-B0EB10CB8990}" type="slidenum">
              <a:rPr lang="en-GB">
                <a:cs typeface="Arial" charset="0"/>
              </a:rPr>
              <a:pPr fontAlgn="base">
                <a:spcBef>
                  <a:spcPct val="0"/>
                </a:spcBef>
                <a:spcAft>
                  <a:spcPct val="0"/>
                </a:spcAft>
              </a:pPr>
              <a:t>1</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5AF880E-8D46-4F72-B5DB-E62F9110D454}" type="datetimeFigureOut">
              <a:rPr lang="en-GB"/>
              <a:pPr>
                <a:defRPr/>
              </a:pPr>
              <a:t>15/09/2025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AE37F5-D208-40FD-9A74-FF7F658ECB7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ACD066-C132-4E73-A058-A01742D235F8}" type="datetimeFigureOut">
              <a:rPr lang="en-GB"/>
              <a:pPr>
                <a:defRPr/>
              </a:pPr>
              <a:t>15/09/2025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63AE29-4B57-477E-8A85-0B07D604421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AA10BA6-BE46-451C-8301-1F3B2EE4B64E}" type="datetimeFigureOut">
              <a:rPr lang="en-GB"/>
              <a:pPr>
                <a:defRPr/>
              </a:pPr>
              <a:t>15/09/2025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7A86107-D714-4F50-9F46-23A56D235ABA}"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D2734-7257-4C03-AAE5-23F273696D50}"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3D161-41D9-4517-8AB5-65BA094E52C1}"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276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D2734-7257-4C03-AAE5-23F273696D50}"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9447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D2734-7257-4C03-AAE5-23F273696D50}"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3D161-41D9-4517-8AB5-65BA094E52C1}"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55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D2734-7257-4C03-AAE5-23F273696D50}"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351512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D2734-7257-4C03-AAE5-23F273696D50}"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367276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D2734-7257-4C03-AAE5-23F273696D50}"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14210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9D2734-7257-4C03-AAE5-23F273696D50}" type="datetimeFigureOut">
              <a:rPr lang="en-GB" smtClean="0"/>
              <a:t>15/09/2025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1407153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9D2734-7257-4C03-AAE5-23F273696D50}" type="datetimeFigureOut">
              <a:rPr lang="en-GB" smtClean="0"/>
              <a:t>15/09/2025</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453D161-41D9-4517-8AB5-65BA094E52C1}" type="slidenum">
              <a:rPr lang="en-GB" smtClean="0"/>
              <a:t>‹#›</a:t>
            </a:fld>
            <a:endParaRPr lang="en-GB"/>
          </a:p>
        </p:txBody>
      </p:sp>
    </p:spTree>
    <p:extLst>
      <p:ext uri="{BB962C8B-B14F-4D97-AF65-F5344CB8AC3E}">
        <p14:creationId xmlns:p14="http://schemas.microsoft.com/office/powerpoint/2010/main" val="65191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33E7A0-AEF2-428F-89BA-D0CF397845CC}" type="datetimeFigureOut">
              <a:rPr lang="en-GB"/>
              <a:pPr>
                <a:defRPr/>
              </a:pPr>
              <a:t>15/09/2025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0C88FA7-5DB2-4E1F-A3BF-4659688A8E2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D2734-7257-4C03-AAE5-23F273696D50}"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2724878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D2734-7257-4C03-AAE5-23F273696D50}"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337142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D2734-7257-4C03-AAE5-23F273696D50}"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3D161-41D9-4517-8AB5-65BA094E52C1}" type="slidenum">
              <a:rPr lang="en-GB" smtClean="0"/>
              <a:t>‹#›</a:t>
            </a:fld>
            <a:endParaRPr lang="en-GB"/>
          </a:p>
        </p:txBody>
      </p:sp>
    </p:spTree>
    <p:extLst>
      <p:ext uri="{BB962C8B-B14F-4D97-AF65-F5344CB8AC3E}">
        <p14:creationId xmlns:p14="http://schemas.microsoft.com/office/powerpoint/2010/main" val="145466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B2915A-4F7E-4234-9F9A-6D5F5EAD69E3}" type="datetimeFigureOut">
              <a:rPr lang="en-GB"/>
              <a:pPr>
                <a:defRPr/>
              </a:pPr>
              <a:t>15/09/2025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8CEEAB-ADB4-4A34-AF2C-2DCD9CF5C49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75AFF7E-8CD5-4E31-B441-362CB70D01E8}" type="datetimeFigureOut">
              <a:rPr lang="en-GB"/>
              <a:pPr>
                <a:defRPr/>
              </a:pPr>
              <a:t>15/09/2025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11BA3FB-B1C3-492C-80A1-53F80449639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300929-AA27-4393-8699-B59D5E175ADF}" type="datetimeFigureOut">
              <a:rPr lang="en-GB"/>
              <a:pPr>
                <a:defRPr/>
              </a:pPr>
              <a:t>15/09/2025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0150C5C-B400-43BC-9273-A01E21C9027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6F8CD07-EC29-4296-BFC7-C9ED63C46848}" type="datetimeFigureOut">
              <a:rPr lang="en-GB"/>
              <a:pPr>
                <a:defRPr/>
              </a:pPr>
              <a:t>15/09/2025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8CA8A46-B2E8-4A24-B60C-642F487B863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BF35FC-8A55-4C14-89AB-CC156B331263}" type="datetimeFigureOut">
              <a:rPr lang="en-GB"/>
              <a:pPr>
                <a:defRPr/>
              </a:pPr>
              <a:t>15/09/2025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BB94DC7-A8BA-4528-80A4-754543E5ACB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DFB7D5-A2A3-410D-BEBD-FF8E2157FC87}" type="datetimeFigureOut">
              <a:rPr lang="en-GB"/>
              <a:pPr>
                <a:defRPr/>
              </a:pPr>
              <a:t>15/09/2025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60F843E-1FBE-4FFA-8B69-419C6FD6681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6"/>
          <p:cNvGrpSpPr>
            <a:grpSpLocks/>
          </p:cNvGrpSpPr>
          <p:nvPr/>
        </p:nvGrpSpPr>
        <p:grpSpPr bwMode="auto">
          <a:xfrm>
            <a:off x="4718050" y="993775"/>
            <a:ext cx="1847850" cy="1530350"/>
            <a:chOff x="4718762" y="993075"/>
            <a:chExt cx="1847138" cy="1530439"/>
          </a:xfrm>
        </p:grpSpPr>
        <p:sp>
          <p:nvSpPr>
            <p:cNvPr id="6"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en-US" noProof="0"/>
              <a:t>Click icon to add picture</a:t>
            </a:r>
          </a:p>
        </p:txBody>
      </p:sp>
      <p:sp>
        <p:nvSpPr>
          <p:cNvPr id="14" name="Date Placeholder 4"/>
          <p:cNvSpPr>
            <a:spLocks noGrp="1"/>
          </p:cNvSpPr>
          <p:nvPr>
            <p:ph type="dt" sz="half" idx="15"/>
          </p:nvPr>
        </p:nvSpPr>
        <p:spPr/>
        <p:txBody>
          <a:bodyPr/>
          <a:lstStyle>
            <a:lvl1pPr>
              <a:defRPr/>
            </a:lvl1pPr>
          </a:lstStyle>
          <a:p>
            <a:pPr>
              <a:defRPr/>
            </a:pPr>
            <a:fld id="{C7AE9FE7-7286-41B8-95B2-2BA1DED9A554}" type="datetimeFigureOut">
              <a:rPr lang="en-GB"/>
              <a:pPr>
                <a:defRPr/>
              </a:pPr>
              <a:t>15/09/2025</a:t>
            </a:fld>
            <a:endParaRPr lang="en-GB"/>
          </a:p>
        </p:txBody>
      </p:sp>
      <p:sp>
        <p:nvSpPr>
          <p:cNvPr id="15" name="Footer Placeholder 5"/>
          <p:cNvSpPr>
            <a:spLocks noGrp="1"/>
          </p:cNvSpPr>
          <p:nvPr>
            <p:ph type="ftr" sz="quarter" idx="16"/>
          </p:nvPr>
        </p:nvSpPr>
        <p:spPr/>
        <p:txBody>
          <a:bodyPr/>
          <a:lstStyle>
            <a:lvl1pPr>
              <a:defRPr/>
            </a:lvl1pPr>
          </a:lstStyle>
          <a:p>
            <a:pPr>
              <a:defRPr/>
            </a:pPr>
            <a:endParaRPr lang="en-GB"/>
          </a:p>
        </p:txBody>
      </p:sp>
      <p:sp>
        <p:nvSpPr>
          <p:cNvPr id="16" name="Slide Number Placeholder 6"/>
          <p:cNvSpPr>
            <a:spLocks noGrp="1"/>
          </p:cNvSpPr>
          <p:nvPr>
            <p:ph type="sldNum" sz="quarter" idx="17"/>
          </p:nvPr>
        </p:nvSpPr>
        <p:spPr/>
        <p:txBody>
          <a:bodyPr/>
          <a:lstStyle>
            <a:lvl1pPr>
              <a:defRPr/>
            </a:lvl1pPr>
          </a:lstStyle>
          <a:p>
            <a:pPr>
              <a:defRPr/>
            </a:pPr>
            <a:fld id="{5EA0589F-70CE-4725-AD67-4EC2DF9A5F4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34"/>
          <p:cNvGrpSpPr>
            <a:grpSpLocks/>
          </p:cNvGrpSpPr>
          <p:nvPr/>
        </p:nvGrpSpPr>
        <p:grpSpPr bwMode="auto">
          <a:xfrm>
            <a:off x="0" y="0"/>
            <a:ext cx="9251950" cy="6858000"/>
            <a:chOff x="-9" y="-16"/>
            <a:chExt cx="9252346" cy="6858038"/>
          </a:xfrm>
        </p:grpSpPr>
        <p:grpSp>
          <p:nvGrpSpPr>
            <p:cNvPr id="1032" name="Group 638"/>
            <p:cNvGrpSpPr>
              <a:grpSpLocks/>
            </p:cNvGrpSpPr>
            <p:nvPr/>
          </p:nvGrpSpPr>
          <p:grpSpPr bwMode="auto">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fontAlgn="auto">
                    <a:spcBef>
                      <a:spcPts val="0"/>
                    </a:spcBef>
                    <a:spcAft>
                      <a:spcPts val="0"/>
                    </a:spcAft>
                    <a:defRPr/>
                  </a:pPr>
                  <a:endParaRPr lang="en-US">
                    <a:latin typeface="+mn-lt"/>
                    <a:cs typeface="+mn-cs"/>
                  </a:endParaRPr>
                </a:p>
              </p:txBody>
            </p:sp>
          </p:grpSp>
        </p:grpSp>
        <p:grpSp>
          <p:nvGrpSpPr>
            <p:cNvPr id="1033" name="Group 669"/>
            <p:cNvGrpSpPr>
              <a:grpSpLocks/>
            </p:cNvGrpSpPr>
            <p:nvPr/>
          </p:nvGrpSpPr>
          <p:grpSpPr bwMode="auto">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fontAlgn="auto">
                    <a:spcBef>
                      <a:spcPts val="0"/>
                    </a:spcBef>
                    <a:spcAft>
                      <a:spcPts val="0"/>
                    </a:spcAft>
                    <a:defRPr/>
                  </a:pPr>
                  <a:endParaRPr lang="en-US">
                    <a:latin typeface="+mn-lt"/>
                    <a:cs typeface="+mn-cs"/>
                  </a:endParaRPr>
                </a:p>
              </p:txBody>
            </p:sp>
          </p:grpSp>
          <p:sp>
            <p:nvSpPr>
              <p:cNvPr id="213" name="Freeform 73"/>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p:spPr>
              <p:txBody>
                <a:bodyPr/>
                <a:lstStyle/>
                <a:p>
                  <a:pPr defTabSz="457200" fontAlgn="auto">
                    <a:spcBef>
                      <a:spcPts val="0"/>
                    </a:spcBef>
                    <a:spcAft>
                      <a:spcPts val="0"/>
                    </a:spcAft>
                    <a:defRPr/>
                  </a:pPr>
                  <a:endParaRPr lang="en-US">
                    <a:latin typeface="+mn-lt"/>
                    <a:cs typeface="+mn-cs"/>
                  </a:endParaRPr>
                </a:p>
              </p:txBody>
            </p:sp>
          </p:grpSp>
        </p:grpSp>
        <p:grpSp>
          <p:nvGrpSpPr>
            <p:cNvPr id="1034" name="Group 715"/>
            <p:cNvGrpSpPr>
              <a:grpSpLocks/>
            </p:cNvGrpSpPr>
            <p:nvPr/>
          </p:nvGrpSpPr>
          <p:grpSpPr bwMode="auto">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fontAlgn="auto">
                    <a:spcBef>
                      <a:spcPts val="0"/>
                    </a:spcBef>
                    <a:spcAft>
                      <a:spcPts val="0"/>
                    </a:spcAft>
                    <a:defRPr/>
                  </a:pPr>
                  <a:endParaRPr lang="en-US">
                    <a:latin typeface="+mn-lt"/>
                    <a:cs typeface="+mn-cs"/>
                  </a:endParaRPr>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fontAlgn="auto">
                    <a:spcBef>
                      <a:spcPts val="0"/>
                    </a:spcBef>
                    <a:spcAft>
                      <a:spcPts val="0"/>
                    </a:spcAft>
                    <a:defRPr/>
                  </a:pPr>
                  <a:endParaRPr lang="en-US">
                    <a:latin typeface="+mn-lt"/>
                    <a:cs typeface="+mn-cs"/>
                  </a:endParaRPr>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p:spPr>
              <p:txBody>
                <a:bodyPr/>
                <a:lstStyle/>
                <a:p>
                  <a:pPr fontAlgn="auto">
                    <a:spcBef>
                      <a:spcPts val="0"/>
                    </a:spcBef>
                    <a:spcAft>
                      <a:spcPts val="0"/>
                    </a:spcAft>
                    <a:defRPr/>
                  </a:pPr>
                  <a:endParaRPr lang="en-US">
                    <a:latin typeface="+mn-lt"/>
                    <a:cs typeface="+mn-cs"/>
                  </a:endParaRPr>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p:spPr>
              <p:txBody>
                <a:bodyPr/>
                <a:lstStyle/>
                <a:p>
                  <a:pPr fontAlgn="auto">
                    <a:spcBef>
                      <a:spcPts val="0"/>
                    </a:spcBef>
                    <a:spcAft>
                      <a:spcPts val="0"/>
                    </a:spcAft>
                    <a:defRPr/>
                  </a:pPr>
                  <a:endParaRPr lang="en-US">
                    <a:latin typeface="+mn-lt"/>
                    <a:cs typeface="+mn-cs"/>
                  </a:endParaRPr>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p:spPr>
              <p:txBody>
                <a:bodyPr/>
                <a:lstStyle/>
                <a:p>
                  <a:pPr defTabSz="457200" fontAlgn="auto">
                    <a:spcBef>
                      <a:spcPts val="0"/>
                    </a:spcBef>
                    <a:spcAft>
                      <a:spcPts val="0"/>
                    </a:spcAft>
                    <a:defRPr/>
                  </a:pPr>
                  <a:endParaRPr lang="en-US">
                    <a:latin typeface="+mn-lt"/>
                    <a:cs typeface="+mn-cs"/>
                  </a:endParaRPr>
                </a:p>
              </p:txBody>
            </p:sp>
          </p:grpSp>
        </p:grpSp>
      </p:grpSp>
      <p:sp>
        <p:nvSpPr>
          <p:cNvPr id="1027" name="Title Placeholder 1"/>
          <p:cNvSpPr>
            <a:spLocks noGrp="1"/>
          </p:cNvSpPr>
          <p:nvPr>
            <p:ph type="title"/>
          </p:nvPr>
        </p:nvSpPr>
        <p:spPr bwMode="auto">
          <a:xfrm>
            <a:off x="1009650" y="676275"/>
            <a:ext cx="71247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009650" y="1806575"/>
            <a:ext cx="7124700" cy="4052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fontAlgn="auto">
              <a:spcBef>
                <a:spcPts val="0"/>
              </a:spcBef>
              <a:spcAft>
                <a:spcPts val="0"/>
              </a:spcAft>
              <a:defRPr sz="900" smtClean="0">
                <a:solidFill>
                  <a:schemeClr val="tx1">
                    <a:lumMod val="75000"/>
                    <a:lumOff val="25000"/>
                  </a:schemeClr>
                </a:solidFill>
                <a:latin typeface="+mn-lt"/>
                <a:cs typeface="+mn-cs"/>
              </a:defRPr>
            </a:lvl1pPr>
          </a:lstStyle>
          <a:p>
            <a:pPr>
              <a:defRPr/>
            </a:pPr>
            <a:fld id="{C4237B74-CEA4-4EEC-9787-E22A56D10BCA}" type="datetimeFigureOut">
              <a:rPr lang="en-GB"/>
              <a:pPr>
                <a:defRPr/>
              </a:pPr>
              <a:t>15/09/2025</a:t>
            </a:fld>
            <a:endParaRPr lang="en-GB"/>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fontAlgn="auto">
              <a:spcBef>
                <a:spcPts val="0"/>
              </a:spcBef>
              <a:spcAft>
                <a:spcPts val="0"/>
              </a:spcAft>
              <a:defRPr sz="900">
                <a:solidFill>
                  <a:schemeClr val="tx1">
                    <a:lumMod val="75000"/>
                    <a:lumOff val="2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fontAlgn="auto">
              <a:spcBef>
                <a:spcPts val="0"/>
              </a:spcBef>
              <a:spcAft>
                <a:spcPts val="0"/>
              </a:spcAft>
              <a:defRPr sz="1800" smtClean="0">
                <a:solidFill>
                  <a:schemeClr val="tx1">
                    <a:lumMod val="75000"/>
                    <a:lumOff val="25000"/>
                  </a:schemeClr>
                </a:solidFill>
                <a:latin typeface="+mn-lt"/>
                <a:cs typeface="+mn-cs"/>
              </a:defRPr>
            </a:lvl1pPr>
          </a:lstStyle>
          <a:p>
            <a:pPr>
              <a:defRPr/>
            </a:pPr>
            <a:fld id="{950BF40F-FD23-4BF4-B702-57EB6264326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3" r:id="rId1"/>
    <p:sldLayoutId id="2147483802" r:id="rId2"/>
    <p:sldLayoutId id="2147483801" r:id="rId3"/>
    <p:sldLayoutId id="2147483800" r:id="rId4"/>
    <p:sldLayoutId id="2147483799" r:id="rId5"/>
    <p:sldLayoutId id="2147483798" r:id="rId6"/>
    <p:sldLayoutId id="2147483797" r:id="rId7"/>
    <p:sldLayoutId id="2147483796" r:id="rId8"/>
    <p:sldLayoutId id="2147483804" r:id="rId9"/>
    <p:sldLayoutId id="2147483795" r:id="rId10"/>
    <p:sldLayoutId id="2147483794" r:id="rId11"/>
  </p:sldLayoutIdLst>
  <p:txStyles>
    <p:titleStyle>
      <a:lvl1pPr algn="l" defTabSz="457200" rtl="0" fontAlgn="base">
        <a:spcBef>
          <a:spcPct val="0"/>
        </a:spcBef>
        <a:spcAft>
          <a:spcPct val="0"/>
        </a:spcAft>
        <a:defRPr sz="3200" kern="1200">
          <a:solidFill>
            <a:srgbClr val="404040"/>
          </a:solidFill>
          <a:latin typeface="+mj-lt"/>
          <a:ea typeface="+mj-ea"/>
          <a:cs typeface="Trebuchet MS"/>
        </a:defRPr>
      </a:lvl1pPr>
      <a:lvl2pPr algn="l" defTabSz="457200" rtl="0" fontAlgn="base">
        <a:spcBef>
          <a:spcPct val="0"/>
        </a:spcBef>
        <a:spcAft>
          <a:spcPct val="0"/>
        </a:spcAft>
        <a:defRPr sz="3200">
          <a:solidFill>
            <a:srgbClr val="404040"/>
          </a:solidFill>
          <a:latin typeface="Verdana" pitchFamily="34" charset="0"/>
        </a:defRPr>
      </a:lvl2pPr>
      <a:lvl3pPr algn="l" defTabSz="457200" rtl="0" fontAlgn="base">
        <a:spcBef>
          <a:spcPct val="0"/>
        </a:spcBef>
        <a:spcAft>
          <a:spcPct val="0"/>
        </a:spcAft>
        <a:defRPr sz="3200">
          <a:solidFill>
            <a:srgbClr val="404040"/>
          </a:solidFill>
          <a:latin typeface="Verdana" pitchFamily="34" charset="0"/>
        </a:defRPr>
      </a:lvl3pPr>
      <a:lvl4pPr algn="l" defTabSz="457200" rtl="0" fontAlgn="base">
        <a:spcBef>
          <a:spcPct val="0"/>
        </a:spcBef>
        <a:spcAft>
          <a:spcPct val="0"/>
        </a:spcAft>
        <a:defRPr sz="3200">
          <a:solidFill>
            <a:srgbClr val="404040"/>
          </a:solidFill>
          <a:latin typeface="Verdana" pitchFamily="34" charset="0"/>
        </a:defRPr>
      </a:lvl4pPr>
      <a:lvl5pPr algn="l" defTabSz="457200" rtl="0" fontAlgn="base">
        <a:spcBef>
          <a:spcPct val="0"/>
        </a:spcBef>
        <a:spcAft>
          <a:spcPct val="0"/>
        </a:spcAft>
        <a:defRPr sz="3200">
          <a:solidFill>
            <a:srgbClr val="404040"/>
          </a:solidFill>
          <a:latin typeface="Verdan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ct val="20000"/>
        </a:spcBef>
        <a:spcAft>
          <a:spcPts val="600"/>
        </a:spcAft>
        <a:buClr>
          <a:srgbClr val="404040"/>
        </a:buClr>
        <a:buFont typeface="Wingdings 2" pitchFamily="18" charset="2"/>
        <a:buChar char=""/>
        <a:defRPr kern="1200">
          <a:solidFill>
            <a:srgbClr val="404040"/>
          </a:solidFill>
          <a:latin typeface="+mn-lt"/>
          <a:ea typeface="+mn-ea"/>
          <a:cs typeface="+mn-cs"/>
        </a:defRPr>
      </a:lvl1pPr>
      <a:lvl2pPr marL="742950" indent="-285750" algn="l" defTabSz="457200" rtl="0" fontAlgn="base">
        <a:spcBef>
          <a:spcPct val="20000"/>
        </a:spcBef>
        <a:spcAft>
          <a:spcPts val="600"/>
        </a:spcAft>
        <a:buClr>
          <a:srgbClr val="404040"/>
        </a:buClr>
        <a:buFont typeface="Wingdings 2" pitchFamily="18" charset="2"/>
        <a:buChar char=""/>
        <a:defRPr sz="1600" kern="1200">
          <a:solidFill>
            <a:srgbClr val="404040"/>
          </a:solidFill>
          <a:latin typeface="+mn-lt"/>
          <a:ea typeface="+mn-ea"/>
          <a:cs typeface="+mn-cs"/>
        </a:defRPr>
      </a:lvl2pPr>
      <a:lvl3pPr marL="1143000" indent="-228600" algn="l" defTabSz="457200" rtl="0" fontAlgn="base">
        <a:spcBef>
          <a:spcPct val="20000"/>
        </a:spcBef>
        <a:spcAft>
          <a:spcPts val="600"/>
        </a:spcAft>
        <a:buClr>
          <a:srgbClr val="404040"/>
        </a:buClr>
        <a:buFont typeface="Wingdings 2" pitchFamily="18" charset="2"/>
        <a:buChar char=""/>
        <a:defRPr sz="1400" kern="1200">
          <a:solidFill>
            <a:srgbClr val="404040"/>
          </a:solidFill>
          <a:latin typeface="+mn-lt"/>
          <a:ea typeface="+mn-ea"/>
          <a:cs typeface="+mn-cs"/>
        </a:defRPr>
      </a:lvl3pPr>
      <a:lvl4pPr marL="16002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4pPr>
      <a:lvl5pPr marL="2057400" indent="-228600" algn="l" defTabSz="457200" rtl="0" fontAlgn="base">
        <a:spcBef>
          <a:spcPct val="20000"/>
        </a:spcBef>
        <a:spcAft>
          <a:spcPts val="600"/>
        </a:spcAft>
        <a:buClr>
          <a:srgbClr val="404040"/>
        </a:buClr>
        <a:buFont typeface="Wingdings 2"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59D2734-7257-4C03-AAE5-23F273696D50}" type="datetimeFigureOut">
              <a:rPr lang="en-GB" smtClean="0"/>
              <a:t>15/09/2025</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453D161-41D9-4517-8AB5-65BA094E52C1}"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03504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google.co.uk/url?q=http://ravensmead.staffs.sch.uk/about/uniform/&amp;sa=U&amp;ved=0ahUKEwiSj7qF2JXWAhWnDsAKHRmhCS4QwW4IODAR&amp;usg=AFQjCNFtFkbwmwmH9p51zkVSRt1Go8-YiA"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s://www.google.co.uk/url?q=http://www.marusbridgeprimaryschool.co.uk/pe-kits-monday/&amp;sa=U&amp;ved=0ahUKEwiSj7qF2JXWAhWnDsAKHRmhCS4QwW4IJjAI&amp;usg=AFQjCNF_TvrklTEtmofovQZd3PsK3IdEF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google.co.uk/url?q=https://www.cherbourg.org.uk/category/uncategorized/page/4/&amp;sa=U&amp;ved=0ahUKEwiw1b-P2ZXWAhWLJMAKHTT8DVwQwW4IJjAI&amp;usg=AFQjCNElcMCibkN0V1ysSb9--8J8aUk_2w"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s://www.google.co.uk/url?q=http://www.stbernadettesprm.cardiff.sch.uk/year-1/&amp;sa=U&amp;ved=0ahUKEwik7pmg2ZXWAhWKKMAKHUaMDrM4FBDBbggcMAM&amp;usg=AFQjCNHdojz1ow60PhgBjXShG24CvDOSi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oundprimary.co.uk/" TargetMode="External"/><Relationship Id="rId2" Type="http://schemas.openxmlformats.org/officeDocument/2006/relationships/hyperlink" Target="mailto:admin@sound.cheshire.sch.uk" TargetMode="External"/><Relationship Id="rId1" Type="http://schemas.openxmlformats.org/officeDocument/2006/relationships/slideLayout" Target="../slideLayouts/slideLayout2.xml"/><Relationship Id="rId5" Type="http://schemas.openxmlformats.org/officeDocument/2006/relationships/image" Target="../media/image46.tiff"/><Relationship Id="rId4" Type="http://schemas.openxmlformats.org/officeDocument/2006/relationships/image" Target="../media/image45.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soundprimary.co.uk/parents/online-safety/"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ZxZbRVvbYM"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ks2timestables.co.uk/" TargetMode="External"/><Relationship Id="rId2" Type="http://schemas.openxmlformats.org/officeDocument/2006/relationships/hyperlink" Target="https://www.youtube.com/watch?v=aU4pyiB-kq0" TargetMode="External"/><Relationship Id="rId1" Type="http://schemas.openxmlformats.org/officeDocument/2006/relationships/slideLayout" Target="../slideLayouts/slideLayout7.xml"/><Relationship Id="rId6" Type="http://schemas.openxmlformats.org/officeDocument/2006/relationships/hyperlink" Target="https://mathsframe.co.uk/" TargetMode="External"/><Relationship Id="rId5" Type="http://schemas.openxmlformats.org/officeDocument/2006/relationships/hyperlink" Target="https://www.topmarks.co.uk/maths-games/hit-the-button" TargetMode="External"/><Relationship Id="rId4" Type="http://schemas.openxmlformats.org/officeDocument/2006/relationships/hyperlink" Target="https://ttrockstar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187450" y="1844675"/>
            <a:ext cx="6913563" cy="2592388"/>
          </a:xfrm>
        </p:spPr>
        <p:txBody>
          <a:bodyPr/>
          <a:lstStyle/>
          <a:p>
            <a:pPr algn="ctr"/>
            <a:r>
              <a:rPr lang="en-GB" sz="8000" b="1" dirty="0"/>
              <a:t>               to Topaz Class</a:t>
            </a:r>
            <a:br>
              <a:rPr lang="en-GB" sz="8000" b="1" dirty="0"/>
            </a:br>
            <a:endParaRPr lang="en-GB" sz="2400" b="1" dirty="0"/>
          </a:p>
        </p:txBody>
      </p:sp>
      <p:sp>
        <p:nvSpPr>
          <p:cNvPr id="3" name="Subtitle 2"/>
          <p:cNvSpPr>
            <a:spLocks noGrp="1"/>
          </p:cNvSpPr>
          <p:nvPr>
            <p:ph type="subTitle" idx="1"/>
          </p:nvPr>
        </p:nvSpPr>
        <p:spPr>
          <a:xfrm>
            <a:off x="1692275" y="4149725"/>
            <a:ext cx="6172200" cy="1371600"/>
          </a:xfrm>
        </p:spPr>
        <p:txBody>
          <a:bodyPr rtlCol="0">
            <a:normAutofit fontScale="70000" lnSpcReduction="20000"/>
          </a:bodyPr>
          <a:lstStyle/>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endParaRPr lang="en-GB" dirty="0"/>
          </a:p>
          <a:p>
            <a:pPr fontAlgn="auto">
              <a:buClr>
                <a:schemeClr val="tx1">
                  <a:lumMod val="75000"/>
                  <a:lumOff val="25000"/>
                </a:schemeClr>
              </a:buClr>
              <a:buFont typeface="Wingdings 2" charset="2"/>
              <a:buNone/>
              <a:defRPr/>
            </a:pPr>
            <a:r>
              <a:rPr lang="en-GB" sz="4000" i="1" dirty="0"/>
              <a:t>Tuesday 9th September 2025</a:t>
            </a:r>
          </a:p>
        </p:txBody>
      </p:sp>
      <p:pic>
        <p:nvPicPr>
          <p:cNvPr id="14339" name="Picture 3" descr="C:\Users\Kirsty\AppData\Local\Microsoft\Windows\Temporary Internet Files\Content.IE5\V8JAK225\welcome[1].png"/>
          <p:cNvPicPr>
            <a:picLocks noChangeAspect="1" noChangeArrowheads="1"/>
          </p:cNvPicPr>
          <p:nvPr/>
        </p:nvPicPr>
        <p:blipFill>
          <a:blip r:embed="rId3"/>
          <a:srcRect/>
          <a:stretch>
            <a:fillRect/>
          </a:stretch>
        </p:blipFill>
        <p:spPr bwMode="auto">
          <a:xfrm>
            <a:off x="539750" y="1030288"/>
            <a:ext cx="6046788" cy="1765300"/>
          </a:xfrm>
          <a:prstGeom prst="rect">
            <a:avLst/>
          </a:prstGeom>
          <a:noFill/>
          <a:ln w="9525">
            <a:noFill/>
            <a:miter lim="800000"/>
            <a:headEnd/>
            <a:tailEnd/>
          </a:ln>
        </p:spPr>
      </p:pic>
      <p:pic>
        <p:nvPicPr>
          <p:cNvPr id="14340" name="Picture 4"/>
          <p:cNvPicPr>
            <a:picLocks noChangeAspect="1" noChangeArrowheads="1"/>
          </p:cNvPicPr>
          <p:nvPr/>
        </p:nvPicPr>
        <p:blipFill>
          <a:blip r:embed="rId4"/>
          <a:srcRect/>
          <a:stretch>
            <a:fillRect/>
          </a:stretch>
        </p:blipFill>
        <p:spPr bwMode="auto">
          <a:xfrm>
            <a:off x="8015288" y="215900"/>
            <a:ext cx="868362" cy="1628775"/>
          </a:xfrm>
          <a:prstGeom prst="rect">
            <a:avLst/>
          </a:prstGeom>
          <a:noFill/>
          <a:ln w="9525">
            <a:noFill/>
            <a:miter lim="800000"/>
            <a:headEnd/>
            <a:tailEnd/>
          </a:ln>
        </p:spPr>
      </p:pic>
      <p:pic>
        <p:nvPicPr>
          <p:cNvPr id="14341" name="Picture 5"/>
          <p:cNvPicPr>
            <a:picLocks noChangeAspect="1" noChangeArrowheads="1"/>
          </p:cNvPicPr>
          <p:nvPr/>
        </p:nvPicPr>
        <p:blipFill>
          <a:blip r:embed="rId5"/>
          <a:srcRect/>
          <a:stretch>
            <a:fillRect/>
          </a:stretch>
        </p:blipFill>
        <p:spPr bwMode="auto">
          <a:xfrm>
            <a:off x="250825" y="5013325"/>
            <a:ext cx="865188" cy="16335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25AB9A8B-D43C-147B-1908-8131F2DD2643}"/>
              </a:ext>
            </a:extLst>
          </p:cNvPr>
          <p:cNvSpPr txBox="1">
            <a:spLocks noChangeArrowheads="1"/>
          </p:cNvSpPr>
          <p:nvPr/>
        </p:nvSpPr>
        <p:spPr bwMode="auto">
          <a:xfrm>
            <a:off x="768350" y="1544638"/>
            <a:ext cx="58943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4800" b="1">
                <a:solidFill>
                  <a:srgbClr val="00B0F0"/>
                </a:solidFill>
                <a:latin typeface="Century Gothic" panose="020B0502020202020204" pitchFamily="34" charset="0"/>
              </a:rPr>
              <a:t>Year 4 National Times Tables Test Summer Term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ADDFE442-8B7C-910F-9F9D-A7B1143DBA7B}"/>
              </a:ext>
            </a:extLst>
          </p:cNvPr>
          <p:cNvSpPr>
            <a:spLocks noChangeArrowheads="1"/>
          </p:cNvSpPr>
          <p:nvPr/>
        </p:nvSpPr>
        <p:spPr bwMode="auto">
          <a:xfrm>
            <a:off x="307975" y="1741488"/>
            <a:ext cx="8613775"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800" dirty="0">
                <a:solidFill>
                  <a:srgbClr val="FF0000"/>
                </a:solidFill>
                <a:latin typeface="Century Gothic" panose="020B0502020202020204" pitchFamily="34" charset="0"/>
              </a:rPr>
              <a:t>What is the Multiplication Tables Check?  </a:t>
            </a:r>
          </a:p>
          <a:p>
            <a:pPr eaLnBrk="1" hangingPunct="1">
              <a:spcBef>
                <a:spcPct val="0"/>
              </a:spcBef>
              <a:buClrTx/>
              <a:buSzTx/>
              <a:buFontTx/>
              <a:buNone/>
            </a:pPr>
            <a:r>
              <a:rPr lang="en-GB" altLang="en-US" sz="2400" dirty="0">
                <a:solidFill>
                  <a:srgbClr val="000000"/>
                </a:solidFill>
                <a:latin typeface="Century Gothic" panose="020B0502020202020204" pitchFamily="34" charset="0"/>
              </a:rPr>
              <a:t> </a:t>
            </a:r>
          </a:p>
          <a:p>
            <a:pPr eaLnBrk="1" hangingPunct="1">
              <a:spcBef>
                <a:spcPct val="0"/>
              </a:spcBef>
              <a:buClrTx/>
              <a:buSzTx/>
              <a:buFontTx/>
              <a:buNone/>
            </a:pPr>
            <a:r>
              <a:rPr lang="en-GB" altLang="en-US" sz="2400" b="1" dirty="0">
                <a:solidFill>
                  <a:srgbClr val="595959"/>
                </a:solidFill>
                <a:latin typeface="Century Gothic" panose="020B0502020202020204" pitchFamily="34" charset="0"/>
              </a:rPr>
              <a:t>The Multiplication Tables Check (MTC) is a key stage 2 assessment to be taken by pupils at the end of Year 4 (in June). The purpose of the MTC is to make sure the times tables knowledge is at the expected level. The multiplication tables check (MTC) is statutory for primary schools. </a:t>
            </a:r>
            <a:endParaRPr lang="en-GB" altLang="en-US" sz="2400" b="1" dirty="0">
              <a:solidFill>
                <a:srgbClr val="000000"/>
              </a:solidFill>
              <a:latin typeface="Century Gothic" panose="020B0502020202020204" pitchFamily="34" charset="0"/>
            </a:endParaRPr>
          </a:p>
          <a:p>
            <a:pPr eaLnBrk="1" hangingPunct="1">
              <a:spcBef>
                <a:spcPct val="0"/>
              </a:spcBef>
              <a:buClrTx/>
              <a:buSzTx/>
              <a:buFontTx/>
              <a:buNone/>
            </a:pPr>
            <a:r>
              <a:rPr lang="en-GB" altLang="en-US" sz="2400" b="1" dirty="0">
                <a:solidFill>
                  <a:srgbClr val="595959"/>
                </a:solidFill>
                <a:latin typeface="Century Gothic" panose="020B0502020202020204" pitchFamily="34" charset="0"/>
              </a:rPr>
              <a:t>The MTC is an online test where the pupils are asked 25 questions on times tables 2 to 12. For every question you have 6 seconds to answer and in between the questions there is a 3-second rest. Questions about the 6, 7, 8, 9, and 12 times table come up more often. </a:t>
            </a:r>
            <a:r>
              <a:rPr lang="en-GB" altLang="en-US" sz="2400" dirty="0">
                <a:solidFill>
                  <a:srgbClr val="000000"/>
                </a:solidFill>
                <a:latin typeface="Century Gothic" panose="020B0502020202020204" pitchFamily="34" charset="0"/>
              </a:rPr>
              <a:t> </a:t>
            </a:r>
          </a:p>
        </p:txBody>
      </p:sp>
      <p:pic>
        <p:nvPicPr>
          <p:cNvPr id="15363" name="Picture 1">
            <a:extLst>
              <a:ext uri="{FF2B5EF4-FFF2-40B4-BE49-F238E27FC236}">
                <a16:creationId xmlns:a16="http://schemas.microsoft.com/office/drawing/2014/main" id="{75B2846F-8AB5-4DA2-4AD2-5E2A18391C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0"/>
            <a:ext cx="71596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B0B709-4BEB-4732-8465-35DEFA1079DB}"/>
              </a:ext>
            </a:extLst>
          </p:cNvPr>
          <p:cNvSpPr/>
          <p:nvPr/>
        </p:nvSpPr>
        <p:spPr>
          <a:xfrm>
            <a:off x="1979712" y="2132856"/>
            <a:ext cx="5904656" cy="1862048"/>
          </a:xfrm>
          <a:prstGeom prst="rect">
            <a:avLst/>
          </a:prstGeom>
        </p:spPr>
        <p:txBody>
          <a:bodyPr wrap="square">
            <a:spAutoFit/>
          </a:bodyPr>
          <a:lstStyle/>
          <a:p>
            <a:r>
              <a:rPr lang="en-GB" sz="11500" b="1" dirty="0"/>
              <a:t>Writing</a:t>
            </a:r>
            <a:endParaRPr lang="en-GB" sz="11500" dirty="0"/>
          </a:p>
        </p:txBody>
      </p:sp>
      <p:pic>
        <p:nvPicPr>
          <p:cNvPr id="5" name="Picture 4">
            <a:extLst>
              <a:ext uri="{FF2B5EF4-FFF2-40B4-BE49-F238E27FC236}">
                <a16:creationId xmlns:a16="http://schemas.microsoft.com/office/drawing/2014/main" id="{6F4437DA-DEE4-4A34-B802-FD8A6098239B}"/>
              </a:ext>
            </a:extLst>
          </p:cNvPr>
          <p:cNvPicPr>
            <a:picLocks noChangeAspect="1"/>
          </p:cNvPicPr>
          <p:nvPr/>
        </p:nvPicPr>
        <p:blipFill>
          <a:blip r:embed="rId2"/>
          <a:stretch>
            <a:fillRect/>
          </a:stretch>
        </p:blipFill>
        <p:spPr>
          <a:xfrm>
            <a:off x="3851920" y="3886916"/>
            <a:ext cx="1833206" cy="1942526"/>
          </a:xfrm>
          <a:prstGeom prst="rect">
            <a:avLst/>
          </a:prstGeom>
        </p:spPr>
      </p:pic>
    </p:spTree>
    <p:extLst>
      <p:ext uri="{BB962C8B-B14F-4D97-AF65-F5344CB8AC3E}">
        <p14:creationId xmlns:p14="http://schemas.microsoft.com/office/powerpoint/2010/main" val="1882799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341A2B-9E78-A3EA-1B03-9097527950C2}"/>
              </a:ext>
            </a:extLst>
          </p:cNvPr>
          <p:cNvPicPr>
            <a:picLocks noChangeAspect="1"/>
          </p:cNvPicPr>
          <p:nvPr/>
        </p:nvPicPr>
        <p:blipFill>
          <a:blip r:embed="rId2"/>
          <a:stretch>
            <a:fillRect/>
          </a:stretch>
        </p:blipFill>
        <p:spPr>
          <a:xfrm>
            <a:off x="683568" y="521718"/>
            <a:ext cx="2952328" cy="5814564"/>
          </a:xfrm>
          <a:prstGeom prst="rect">
            <a:avLst/>
          </a:prstGeom>
        </p:spPr>
      </p:pic>
      <p:sp>
        <p:nvSpPr>
          <p:cNvPr id="6" name="TextBox 5">
            <a:extLst>
              <a:ext uri="{FF2B5EF4-FFF2-40B4-BE49-F238E27FC236}">
                <a16:creationId xmlns:a16="http://schemas.microsoft.com/office/drawing/2014/main" id="{DFEC75B6-D801-803B-5C95-29BB6AAB26D5}"/>
              </a:ext>
            </a:extLst>
          </p:cNvPr>
          <p:cNvSpPr txBox="1"/>
          <p:nvPr/>
        </p:nvSpPr>
        <p:spPr>
          <a:xfrm>
            <a:off x="4211960" y="908720"/>
            <a:ext cx="3888432" cy="4401205"/>
          </a:xfrm>
          <a:prstGeom prst="rect">
            <a:avLst/>
          </a:prstGeom>
          <a:noFill/>
        </p:spPr>
        <p:txBody>
          <a:bodyPr wrap="square" rtlCol="0">
            <a:spAutoFit/>
          </a:bodyPr>
          <a:lstStyle/>
          <a:p>
            <a:pPr marL="285750" indent="-285750">
              <a:buFont typeface="Wingdings" panose="05000000000000000000" pitchFamily="2" charset="2"/>
              <a:buChar char="Ø"/>
            </a:pPr>
            <a:r>
              <a:rPr lang="en-GB" sz="4000" dirty="0"/>
              <a:t>Sentence construction    . A</a:t>
            </a:r>
          </a:p>
          <a:p>
            <a:pPr marL="285750" indent="-285750">
              <a:buFont typeface="Wingdings" panose="05000000000000000000" pitchFamily="2" charset="2"/>
              <a:buChar char="Ø"/>
            </a:pPr>
            <a:r>
              <a:rPr lang="en-GB" sz="4000" dirty="0"/>
              <a:t>Handwriting</a:t>
            </a:r>
          </a:p>
          <a:p>
            <a:pPr marL="285750" indent="-285750">
              <a:buFont typeface="Wingdings" panose="05000000000000000000" pitchFamily="2" charset="2"/>
              <a:buChar char="Ø"/>
            </a:pPr>
            <a:r>
              <a:rPr lang="en-GB" sz="4000" dirty="0"/>
              <a:t>Make sense?</a:t>
            </a:r>
          </a:p>
          <a:p>
            <a:pPr marL="285750" indent="-285750">
              <a:buFont typeface="Wingdings" panose="05000000000000000000" pitchFamily="2" charset="2"/>
              <a:buChar char="Ø"/>
            </a:pPr>
            <a:r>
              <a:rPr lang="en-GB" sz="4000" dirty="0"/>
              <a:t>Word choices</a:t>
            </a:r>
          </a:p>
          <a:p>
            <a:pPr marL="285750" indent="-285750">
              <a:buFont typeface="Wingdings" panose="05000000000000000000" pitchFamily="2" charset="2"/>
              <a:buChar char="Ø"/>
            </a:pPr>
            <a:r>
              <a:rPr lang="en-GB" sz="4000" dirty="0"/>
              <a:t>Imagination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4E9530-C4AD-44F4-9237-763083190845}"/>
              </a:ext>
            </a:extLst>
          </p:cNvPr>
          <p:cNvPicPr>
            <a:picLocks noChangeAspect="1"/>
          </p:cNvPicPr>
          <p:nvPr/>
        </p:nvPicPr>
        <p:blipFill>
          <a:blip r:embed="rId2"/>
          <a:stretch>
            <a:fillRect/>
          </a:stretch>
        </p:blipFill>
        <p:spPr>
          <a:xfrm>
            <a:off x="568276" y="764704"/>
            <a:ext cx="8007447" cy="5328592"/>
          </a:xfrm>
          <a:prstGeom prst="rect">
            <a:avLst/>
          </a:prstGeom>
        </p:spPr>
      </p:pic>
    </p:spTree>
    <p:extLst>
      <p:ext uri="{BB962C8B-B14F-4D97-AF65-F5344CB8AC3E}">
        <p14:creationId xmlns:p14="http://schemas.microsoft.com/office/powerpoint/2010/main" val="2264069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365643-5279-4AE1-9B83-47DE9DD95E39}"/>
              </a:ext>
            </a:extLst>
          </p:cNvPr>
          <p:cNvPicPr>
            <a:picLocks noChangeAspect="1"/>
          </p:cNvPicPr>
          <p:nvPr/>
        </p:nvPicPr>
        <p:blipFill>
          <a:blip r:embed="rId2"/>
          <a:stretch>
            <a:fillRect/>
          </a:stretch>
        </p:blipFill>
        <p:spPr>
          <a:xfrm>
            <a:off x="1120163" y="836712"/>
            <a:ext cx="6903673" cy="5184576"/>
          </a:xfrm>
          <a:prstGeom prst="rect">
            <a:avLst/>
          </a:prstGeom>
        </p:spPr>
      </p:pic>
    </p:spTree>
    <p:extLst>
      <p:ext uri="{BB962C8B-B14F-4D97-AF65-F5344CB8AC3E}">
        <p14:creationId xmlns:p14="http://schemas.microsoft.com/office/powerpoint/2010/main" val="265894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42988" y="692150"/>
            <a:ext cx="7124700" cy="923925"/>
          </a:xfrm>
        </p:spPr>
        <p:txBody>
          <a:bodyPr/>
          <a:lstStyle/>
          <a:p>
            <a:r>
              <a:rPr lang="en-GB" sz="5400" b="1" dirty="0"/>
              <a:t>History &amp; Geography…</a:t>
            </a:r>
          </a:p>
        </p:txBody>
      </p:sp>
      <p:pic>
        <p:nvPicPr>
          <p:cNvPr id="103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625475" cy="4651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06463" cy="503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620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77863" cy="6778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United Kingdom - Wikipe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479425" cy="7461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892175" cy="4873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ED1C0F5-E3DC-DF8B-7F94-5365BD627B7F}"/>
              </a:ext>
            </a:extLst>
          </p:cNvPr>
          <p:cNvSpPr>
            <a:spLocks noGrp="1"/>
          </p:cNvSpPr>
          <p:nvPr>
            <p:ph idx="1"/>
          </p:nvPr>
        </p:nvSpPr>
        <p:spPr>
          <a:xfrm>
            <a:off x="1691680" y="2276872"/>
            <a:ext cx="7124700" cy="4052888"/>
          </a:xfrm>
        </p:spPr>
        <p:txBody>
          <a:bodyPr/>
          <a:lstStyle/>
          <a:p>
            <a:r>
              <a:rPr lang="en-GB" sz="3200" dirty="0"/>
              <a:t>UK Geography</a:t>
            </a:r>
          </a:p>
          <a:p>
            <a:r>
              <a:rPr lang="en-GB" sz="3200" dirty="0"/>
              <a:t>Monarchs</a:t>
            </a:r>
          </a:p>
          <a:p>
            <a:r>
              <a:rPr lang="en-GB" sz="3200" dirty="0"/>
              <a:t>Our Changing World</a:t>
            </a:r>
          </a:p>
          <a:p>
            <a:r>
              <a:rPr lang="en-GB" sz="3200" dirty="0"/>
              <a:t>Tudors</a:t>
            </a:r>
          </a:p>
          <a:p>
            <a:r>
              <a:rPr lang="en-GB" sz="3200" dirty="0"/>
              <a:t>Field Work</a:t>
            </a:r>
          </a:p>
          <a:p>
            <a:r>
              <a:rPr lang="en-GB" sz="3200" dirty="0"/>
              <a:t>Local History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F815E-9729-4BE9-9033-A3BC0E6BF7E2}"/>
              </a:ext>
            </a:extLst>
          </p:cNvPr>
          <p:cNvPicPr>
            <a:picLocks noChangeAspect="1"/>
          </p:cNvPicPr>
          <p:nvPr/>
        </p:nvPicPr>
        <p:blipFill>
          <a:blip r:embed="rId2"/>
          <a:stretch>
            <a:fillRect/>
          </a:stretch>
        </p:blipFill>
        <p:spPr>
          <a:xfrm>
            <a:off x="3324950" y="332656"/>
            <a:ext cx="2664296" cy="2652455"/>
          </a:xfrm>
          <a:prstGeom prst="rect">
            <a:avLst/>
          </a:prstGeom>
        </p:spPr>
      </p:pic>
      <p:sp>
        <p:nvSpPr>
          <p:cNvPr id="3" name="Content Placeholder 2">
            <a:extLst>
              <a:ext uri="{FF2B5EF4-FFF2-40B4-BE49-F238E27FC236}">
                <a16:creationId xmlns:a16="http://schemas.microsoft.com/office/drawing/2014/main" id="{8784407C-CF67-419B-B232-88076E8998A5}"/>
              </a:ext>
            </a:extLst>
          </p:cNvPr>
          <p:cNvSpPr>
            <a:spLocks noGrp="1"/>
          </p:cNvSpPr>
          <p:nvPr>
            <p:ph idx="1"/>
          </p:nvPr>
        </p:nvSpPr>
        <p:spPr>
          <a:xfrm>
            <a:off x="1475656" y="1804598"/>
            <a:ext cx="7124700" cy="4052888"/>
          </a:xfrm>
        </p:spPr>
        <p:txBody>
          <a:bodyPr/>
          <a:lstStyle/>
          <a:p>
            <a:pPr marL="0" indent="0">
              <a:buNone/>
            </a:pPr>
            <a:r>
              <a:rPr lang="en-US" sz="4400" dirty="0"/>
              <a:t>Wednesdays &amp; Fridays </a:t>
            </a:r>
          </a:p>
        </p:txBody>
      </p:sp>
      <p:pic>
        <p:nvPicPr>
          <p:cNvPr id="4" name="Picture 3">
            <a:extLst>
              <a:ext uri="{FF2B5EF4-FFF2-40B4-BE49-F238E27FC236}">
                <a16:creationId xmlns:a16="http://schemas.microsoft.com/office/drawing/2014/main" id="{97B8EB6E-532D-4FB9-8A54-4E8B54DA6665}"/>
              </a:ext>
            </a:extLst>
          </p:cNvPr>
          <p:cNvPicPr>
            <a:picLocks noChangeAspect="1"/>
          </p:cNvPicPr>
          <p:nvPr/>
        </p:nvPicPr>
        <p:blipFill>
          <a:blip r:embed="rId3"/>
          <a:stretch>
            <a:fillRect/>
          </a:stretch>
        </p:blipFill>
        <p:spPr>
          <a:xfrm>
            <a:off x="1979712" y="4725144"/>
            <a:ext cx="4680520" cy="1955837"/>
          </a:xfrm>
          <a:prstGeom prst="rect">
            <a:avLst/>
          </a:prstGeom>
        </p:spPr>
      </p:pic>
    </p:spTree>
    <p:extLst>
      <p:ext uri="{BB962C8B-B14F-4D97-AF65-F5344CB8AC3E}">
        <p14:creationId xmlns:p14="http://schemas.microsoft.com/office/powerpoint/2010/main" val="326984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1"/>
          </p:nvPr>
        </p:nvSpPr>
        <p:spPr>
          <a:xfrm>
            <a:off x="971550" y="1196975"/>
            <a:ext cx="4032250" cy="4052888"/>
          </a:xfrm>
        </p:spPr>
        <p:txBody>
          <a:bodyPr/>
          <a:lstStyle/>
          <a:p>
            <a:pPr>
              <a:lnSpc>
                <a:spcPct val="80000"/>
              </a:lnSpc>
              <a:spcAft>
                <a:spcPct val="0"/>
              </a:spcAft>
              <a:buFont typeface="Wingdings 3" pitchFamily="18" charset="2"/>
              <a:buNone/>
            </a:pPr>
            <a:endParaRPr lang="en-GB" dirty="0">
              <a:solidFill>
                <a:srgbClr val="8F6BF3"/>
              </a:solidFill>
            </a:endParaRPr>
          </a:p>
          <a:p>
            <a:pPr>
              <a:lnSpc>
                <a:spcPct val="80000"/>
              </a:lnSpc>
              <a:spcAft>
                <a:spcPct val="0"/>
              </a:spcAft>
              <a:buFont typeface="Wingdings 3" pitchFamily="18" charset="2"/>
              <a:buChar char=""/>
            </a:pPr>
            <a:r>
              <a:rPr lang="en-GB" sz="3200" dirty="0">
                <a:solidFill>
                  <a:srgbClr val="8F6BF3"/>
                </a:solidFill>
              </a:rPr>
              <a:t>Black shorts/leggings/</a:t>
            </a:r>
          </a:p>
          <a:p>
            <a:pPr marL="0" indent="0">
              <a:lnSpc>
                <a:spcPct val="80000"/>
              </a:lnSpc>
              <a:spcAft>
                <a:spcPct val="0"/>
              </a:spcAft>
              <a:buNone/>
            </a:pPr>
            <a:r>
              <a:rPr lang="en-GB" sz="3200" dirty="0">
                <a:solidFill>
                  <a:srgbClr val="8F6BF3"/>
                </a:solidFill>
              </a:rPr>
              <a:t>   joggers</a:t>
            </a:r>
          </a:p>
          <a:p>
            <a:pPr>
              <a:lnSpc>
                <a:spcPct val="80000"/>
              </a:lnSpc>
              <a:spcAft>
                <a:spcPct val="0"/>
              </a:spcAft>
              <a:buFont typeface="Wingdings 3" pitchFamily="18" charset="2"/>
              <a:buChar char=""/>
            </a:pPr>
            <a:r>
              <a:rPr lang="en-GB" sz="3200" dirty="0">
                <a:solidFill>
                  <a:srgbClr val="8F6BF3"/>
                </a:solidFill>
              </a:rPr>
              <a:t>Blue/white T-shirt</a:t>
            </a:r>
          </a:p>
          <a:p>
            <a:pPr>
              <a:lnSpc>
                <a:spcPct val="80000"/>
              </a:lnSpc>
              <a:spcAft>
                <a:spcPct val="0"/>
              </a:spcAft>
              <a:buFont typeface="Wingdings 3" pitchFamily="18" charset="2"/>
              <a:buChar char=""/>
            </a:pPr>
            <a:r>
              <a:rPr lang="en-GB" sz="3200" dirty="0">
                <a:solidFill>
                  <a:srgbClr val="8F6BF3"/>
                </a:solidFill>
              </a:rPr>
              <a:t>School Hoody</a:t>
            </a:r>
          </a:p>
          <a:p>
            <a:pPr>
              <a:lnSpc>
                <a:spcPct val="80000"/>
              </a:lnSpc>
              <a:spcAft>
                <a:spcPct val="0"/>
              </a:spcAft>
              <a:buFont typeface="Wingdings 3" pitchFamily="18" charset="2"/>
              <a:buChar char=""/>
            </a:pPr>
            <a:r>
              <a:rPr lang="en-GB" sz="3200" dirty="0">
                <a:solidFill>
                  <a:srgbClr val="8F6BF3"/>
                </a:solidFill>
              </a:rPr>
              <a:t>Woolly hats are useful in the winter months!</a:t>
            </a:r>
          </a:p>
          <a:p>
            <a:pPr>
              <a:lnSpc>
                <a:spcPct val="80000"/>
              </a:lnSpc>
              <a:spcAft>
                <a:spcPct val="0"/>
              </a:spcAft>
              <a:buFont typeface="Wingdings 3" pitchFamily="18" charset="2"/>
              <a:buChar char=""/>
            </a:pPr>
            <a:r>
              <a:rPr lang="en-GB" sz="3200" dirty="0">
                <a:solidFill>
                  <a:srgbClr val="8F6BF3"/>
                </a:solidFill>
              </a:rPr>
              <a:t>Trainers (both indoor &amp; outdoor in winter)</a:t>
            </a:r>
          </a:p>
          <a:p>
            <a:pPr>
              <a:lnSpc>
                <a:spcPct val="80000"/>
              </a:lnSpc>
              <a:spcAft>
                <a:spcPct val="0"/>
              </a:spcAft>
              <a:buFont typeface="Wingdings 3" pitchFamily="18" charset="2"/>
              <a:buChar char=""/>
            </a:pPr>
            <a:r>
              <a:rPr lang="en-GB" sz="3200" dirty="0">
                <a:solidFill>
                  <a:srgbClr val="8F6BF3"/>
                </a:solidFill>
              </a:rPr>
              <a:t>Come in in kits for the day</a:t>
            </a:r>
          </a:p>
          <a:p>
            <a:endParaRPr lang="en-GB" sz="3200" dirty="0">
              <a:solidFill>
                <a:srgbClr val="8F6BF3"/>
              </a:solidFill>
            </a:endParaRPr>
          </a:p>
        </p:txBody>
      </p:sp>
      <p:pic>
        <p:nvPicPr>
          <p:cNvPr id="30726" name="Picture 6" descr="Image result for PE kit">
            <a:hlinkClick r:id="rId2"/>
          </p:cNvPr>
          <p:cNvPicPr>
            <a:picLocks noChangeAspect="1" noChangeArrowheads="1"/>
          </p:cNvPicPr>
          <p:nvPr/>
        </p:nvPicPr>
        <p:blipFill>
          <a:blip r:embed="rId3"/>
          <a:srcRect/>
          <a:stretch>
            <a:fillRect/>
          </a:stretch>
        </p:blipFill>
        <p:spPr bwMode="auto">
          <a:xfrm>
            <a:off x="6516688" y="2781300"/>
            <a:ext cx="2092325" cy="2592388"/>
          </a:xfrm>
          <a:prstGeom prst="rect">
            <a:avLst/>
          </a:prstGeom>
          <a:noFill/>
        </p:spPr>
      </p:pic>
      <p:sp>
        <p:nvSpPr>
          <p:cNvPr id="30729" name="Rectangle 9"/>
          <p:cNvSpPr>
            <a:spLocks noChangeArrowheads="1"/>
          </p:cNvSpPr>
          <p:nvPr/>
        </p:nvSpPr>
        <p:spPr bwMode="auto">
          <a:xfrm>
            <a:off x="467544" y="5919787"/>
            <a:ext cx="8329612" cy="1066800"/>
          </a:xfrm>
          <a:prstGeom prst="rect">
            <a:avLst/>
          </a:prstGeom>
          <a:noFill/>
          <a:ln w="9525">
            <a:noFill/>
            <a:miter lim="800000"/>
            <a:headEnd/>
            <a:tailEnd/>
          </a:ln>
          <a:effectLst/>
        </p:spPr>
        <p:txBody>
          <a:bodyPr>
            <a:spAutoFit/>
          </a:bodyPr>
          <a:lstStyle/>
          <a:p>
            <a:pPr>
              <a:lnSpc>
                <a:spcPct val="80000"/>
              </a:lnSpc>
              <a:spcBef>
                <a:spcPct val="20000"/>
              </a:spcBef>
              <a:buClr>
                <a:srgbClr val="404040"/>
              </a:buClr>
              <a:buFont typeface="Wingdings 3" pitchFamily="18" charset="2"/>
              <a:buNone/>
            </a:pPr>
            <a:r>
              <a:rPr lang="en-GB" sz="4000" b="1" dirty="0">
                <a:solidFill>
                  <a:srgbClr val="8F6BF3"/>
                </a:solidFill>
              </a:rPr>
              <a:t>Please put your child’s name in every item!</a:t>
            </a:r>
          </a:p>
        </p:txBody>
      </p:sp>
      <p:pic>
        <p:nvPicPr>
          <p:cNvPr id="30731" name="Picture 11" descr="Image result for PE kit">
            <a:hlinkClick r:id="rId4"/>
          </p:cNvPr>
          <p:cNvPicPr>
            <a:picLocks noChangeAspect="1" noChangeArrowheads="1"/>
          </p:cNvPicPr>
          <p:nvPr/>
        </p:nvPicPr>
        <p:blipFill>
          <a:blip r:embed="rId5"/>
          <a:srcRect/>
          <a:stretch>
            <a:fillRect/>
          </a:stretch>
        </p:blipFill>
        <p:spPr bwMode="auto">
          <a:xfrm>
            <a:off x="5435600" y="404813"/>
            <a:ext cx="2305050" cy="23050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F7F64E-73FF-4A3E-BF09-996E95C6412B}"/>
              </a:ext>
            </a:extLst>
          </p:cNvPr>
          <p:cNvSpPr txBox="1"/>
          <p:nvPr/>
        </p:nvSpPr>
        <p:spPr>
          <a:xfrm>
            <a:off x="717460" y="260648"/>
            <a:ext cx="5184576" cy="4708981"/>
          </a:xfrm>
          <a:prstGeom prst="rect">
            <a:avLst/>
          </a:prstGeom>
          <a:noFill/>
        </p:spPr>
        <p:txBody>
          <a:bodyPr wrap="square" rtlCol="0">
            <a:spAutoFit/>
          </a:bodyPr>
          <a:lstStyle/>
          <a:p>
            <a:r>
              <a:rPr lang="en-GB" sz="6000" b="1" dirty="0"/>
              <a:t>Bags</a:t>
            </a:r>
          </a:p>
          <a:p>
            <a:r>
              <a:rPr lang="en-GB" sz="6000" b="1" dirty="0"/>
              <a:t>Pencil Cases </a:t>
            </a:r>
          </a:p>
          <a:p>
            <a:r>
              <a:rPr lang="en-GB" sz="6000" b="1" dirty="0"/>
              <a:t>Lunchboxes</a:t>
            </a:r>
          </a:p>
          <a:p>
            <a:r>
              <a:rPr lang="en-GB" sz="6000" b="1" dirty="0"/>
              <a:t>Drink bottles</a:t>
            </a:r>
          </a:p>
          <a:p>
            <a:r>
              <a:rPr lang="en-GB" sz="6000" b="1" dirty="0"/>
              <a:t>Recycling</a:t>
            </a:r>
          </a:p>
        </p:txBody>
      </p:sp>
      <p:pic>
        <p:nvPicPr>
          <p:cNvPr id="5" name="Picture 4">
            <a:extLst>
              <a:ext uri="{FF2B5EF4-FFF2-40B4-BE49-F238E27FC236}">
                <a16:creationId xmlns:a16="http://schemas.microsoft.com/office/drawing/2014/main" id="{8F286908-0563-438C-85F5-8E0E5A08BDF1}"/>
              </a:ext>
            </a:extLst>
          </p:cNvPr>
          <p:cNvPicPr>
            <a:picLocks noChangeAspect="1"/>
          </p:cNvPicPr>
          <p:nvPr/>
        </p:nvPicPr>
        <p:blipFill>
          <a:blip r:embed="rId2"/>
          <a:stretch>
            <a:fillRect/>
          </a:stretch>
        </p:blipFill>
        <p:spPr>
          <a:xfrm>
            <a:off x="6300192" y="260648"/>
            <a:ext cx="2143125" cy="2143125"/>
          </a:xfrm>
          <a:prstGeom prst="rect">
            <a:avLst/>
          </a:prstGeom>
        </p:spPr>
      </p:pic>
      <p:pic>
        <p:nvPicPr>
          <p:cNvPr id="6" name="Picture 5">
            <a:extLst>
              <a:ext uri="{FF2B5EF4-FFF2-40B4-BE49-F238E27FC236}">
                <a16:creationId xmlns:a16="http://schemas.microsoft.com/office/drawing/2014/main" id="{8C216EE1-70EE-4196-B436-CED89FA8EBB9}"/>
              </a:ext>
            </a:extLst>
          </p:cNvPr>
          <p:cNvPicPr>
            <a:picLocks noChangeAspect="1"/>
          </p:cNvPicPr>
          <p:nvPr/>
        </p:nvPicPr>
        <p:blipFill>
          <a:blip r:embed="rId3"/>
          <a:stretch>
            <a:fillRect/>
          </a:stretch>
        </p:blipFill>
        <p:spPr>
          <a:xfrm>
            <a:off x="6432812" y="4005064"/>
            <a:ext cx="2143125" cy="2143125"/>
          </a:xfrm>
          <a:prstGeom prst="rect">
            <a:avLst/>
          </a:prstGeom>
        </p:spPr>
      </p:pic>
      <p:pic>
        <p:nvPicPr>
          <p:cNvPr id="7" name="Picture 6">
            <a:extLst>
              <a:ext uri="{FF2B5EF4-FFF2-40B4-BE49-F238E27FC236}">
                <a16:creationId xmlns:a16="http://schemas.microsoft.com/office/drawing/2014/main" id="{BAD6D6DF-B31D-408C-BF63-94EACE158F6D}"/>
              </a:ext>
            </a:extLst>
          </p:cNvPr>
          <p:cNvPicPr>
            <a:picLocks noChangeAspect="1"/>
          </p:cNvPicPr>
          <p:nvPr/>
        </p:nvPicPr>
        <p:blipFill>
          <a:blip r:embed="rId4"/>
          <a:stretch>
            <a:fillRect/>
          </a:stretch>
        </p:blipFill>
        <p:spPr>
          <a:xfrm>
            <a:off x="683568" y="5007791"/>
            <a:ext cx="1616403" cy="1594946"/>
          </a:xfrm>
          <a:prstGeom prst="rect">
            <a:avLst/>
          </a:prstGeom>
        </p:spPr>
      </p:pic>
    </p:spTree>
    <p:extLst>
      <p:ext uri="{BB962C8B-B14F-4D97-AF65-F5344CB8AC3E}">
        <p14:creationId xmlns:p14="http://schemas.microsoft.com/office/powerpoint/2010/main" val="201748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endParaRPr lang="en-GB" sz="5400" b="1">
              <a:solidFill>
                <a:schemeClr val="tx1"/>
              </a:solidFill>
            </a:endParaRPr>
          </a:p>
        </p:txBody>
      </p:sp>
      <p:sp>
        <p:nvSpPr>
          <p:cNvPr id="3" name="Content Placeholder 2"/>
          <p:cNvSpPr>
            <a:spLocks noGrp="1"/>
          </p:cNvSpPr>
          <p:nvPr>
            <p:ph idx="1"/>
          </p:nvPr>
        </p:nvSpPr>
        <p:spPr>
          <a:xfrm>
            <a:off x="1042988" y="2636912"/>
            <a:ext cx="7124700" cy="4052888"/>
          </a:xfrm>
        </p:spPr>
        <p:txBody>
          <a:bodyPr rtlCol="0">
            <a:normAutofit fontScale="77500" lnSpcReduction="20000"/>
          </a:bodyPr>
          <a:lstStyle/>
          <a:p>
            <a:pPr marL="0" indent="0" algn="ctr" fontAlgn="auto">
              <a:buClr>
                <a:schemeClr val="tx1">
                  <a:lumMod val="75000"/>
                  <a:lumOff val="25000"/>
                </a:schemeClr>
              </a:buClr>
              <a:buFont typeface="Wingdings 2" charset="2"/>
              <a:buNone/>
              <a:defRPr/>
            </a:pPr>
            <a:r>
              <a:rPr lang="en-GB" sz="6000" b="1" dirty="0">
                <a:solidFill>
                  <a:schemeClr val="tx1">
                    <a:lumMod val="75000"/>
                    <a:lumOff val="25000"/>
                  </a:schemeClr>
                </a:solidFill>
              </a:rPr>
              <a:t>Mrs Booth</a:t>
            </a:r>
          </a:p>
          <a:p>
            <a:pPr marL="0" indent="0" algn="ctr" fontAlgn="auto">
              <a:buClr>
                <a:schemeClr val="tx1">
                  <a:lumMod val="75000"/>
                  <a:lumOff val="25000"/>
                </a:schemeClr>
              </a:buClr>
              <a:buFont typeface="Wingdings 2" charset="2"/>
              <a:buNone/>
              <a:defRPr/>
            </a:pPr>
            <a:r>
              <a:rPr lang="en-GB" sz="6000" b="1" dirty="0">
                <a:solidFill>
                  <a:schemeClr val="tx1">
                    <a:lumMod val="75000"/>
                    <a:lumOff val="25000"/>
                  </a:schemeClr>
                </a:solidFill>
              </a:rPr>
              <a:t>Mrs Kyle</a:t>
            </a:r>
          </a:p>
          <a:p>
            <a:pPr marL="0" indent="0" algn="ctr" fontAlgn="auto">
              <a:buClr>
                <a:schemeClr val="tx1">
                  <a:lumMod val="75000"/>
                  <a:lumOff val="25000"/>
                </a:schemeClr>
              </a:buClr>
              <a:buFont typeface="Wingdings 2" charset="2"/>
              <a:buNone/>
              <a:defRPr/>
            </a:pPr>
            <a:r>
              <a:rPr lang="en-US" sz="6000" b="1" dirty="0">
                <a:solidFill>
                  <a:schemeClr val="tx1">
                    <a:lumMod val="75000"/>
                    <a:lumOff val="25000"/>
                  </a:schemeClr>
                </a:solidFill>
              </a:rPr>
              <a:t>and…..</a:t>
            </a:r>
            <a:endParaRPr lang="en-GB" sz="60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r>
              <a:rPr lang="en-GB" sz="3600" b="1" dirty="0">
                <a:solidFill>
                  <a:schemeClr val="tx1">
                    <a:lumMod val="75000"/>
                    <a:lumOff val="25000"/>
                  </a:schemeClr>
                </a:solidFill>
              </a:rPr>
              <a:t>Mrs Huntbach (Art &amp; DT)</a:t>
            </a:r>
          </a:p>
          <a:p>
            <a:pPr marL="0" indent="0" algn="ctr" fontAlgn="auto">
              <a:buClr>
                <a:schemeClr val="tx1">
                  <a:lumMod val="75000"/>
                  <a:lumOff val="25000"/>
                </a:schemeClr>
              </a:buClr>
              <a:buFont typeface="Wingdings 2" charset="2"/>
              <a:buNone/>
              <a:defRPr/>
            </a:pPr>
            <a:r>
              <a:rPr lang="en-US" sz="3600" b="1" dirty="0" err="1">
                <a:solidFill>
                  <a:schemeClr val="tx1">
                    <a:lumMod val="75000"/>
                    <a:lumOff val="25000"/>
                  </a:schemeClr>
                </a:solidFill>
              </a:rPr>
              <a:t>Mrs</a:t>
            </a:r>
            <a:r>
              <a:rPr lang="en-US" sz="3600" b="1" dirty="0">
                <a:solidFill>
                  <a:schemeClr val="tx1">
                    <a:lumMod val="75000"/>
                    <a:lumOff val="25000"/>
                  </a:schemeClr>
                </a:solidFill>
              </a:rPr>
              <a:t> Minshall-Thomas (Computing)</a:t>
            </a:r>
          </a:p>
          <a:p>
            <a:pPr marL="0" indent="0" algn="ctr" fontAlgn="auto">
              <a:buClr>
                <a:schemeClr val="tx1">
                  <a:lumMod val="75000"/>
                  <a:lumOff val="25000"/>
                </a:schemeClr>
              </a:buClr>
              <a:buFont typeface="Wingdings 2" charset="2"/>
              <a:buNone/>
              <a:defRPr/>
            </a:pPr>
            <a:r>
              <a:rPr lang="en-US" sz="3600" b="1" dirty="0" err="1">
                <a:solidFill>
                  <a:schemeClr val="tx1">
                    <a:lumMod val="75000"/>
                    <a:lumOff val="25000"/>
                  </a:schemeClr>
                </a:solidFill>
              </a:rPr>
              <a:t>Mrs</a:t>
            </a:r>
            <a:r>
              <a:rPr lang="en-US" sz="3600" b="1" dirty="0">
                <a:solidFill>
                  <a:schemeClr val="tx1">
                    <a:lumMod val="75000"/>
                    <a:lumOff val="25000"/>
                  </a:schemeClr>
                </a:solidFill>
              </a:rPr>
              <a:t> Kyle (RE, French &amp; Music)</a:t>
            </a:r>
            <a:endParaRPr lang="en-GB" sz="36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endParaRPr lang="en-GB" sz="6000" b="1" dirty="0">
              <a:solidFill>
                <a:schemeClr val="tx1">
                  <a:lumMod val="75000"/>
                  <a:lumOff val="25000"/>
                </a:schemeClr>
              </a:solidFill>
            </a:endParaRPr>
          </a:p>
          <a:p>
            <a:pPr marL="0" indent="0" algn="ctr" fontAlgn="auto">
              <a:buClr>
                <a:schemeClr val="tx1">
                  <a:lumMod val="75000"/>
                  <a:lumOff val="25000"/>
                </a:schemeClr>
              </a:buClr>
              <a:buFont typeface="Wingdings 2" charset="2"/>
              <a:buNone/>
              <a:defRPr/>
            </a:pPr>
            <a:endParaRPr lang="en-GB" sz="6000" b="1" dirty="0">
              <a:solidFill>
                <a:schemeClr val="tx1">
                  <a:lumMod val="75000"/>
                  <a:lumOff val="25000"/>
                </a:schemeClr>
              </a:solidFill>
            </a:endParaRPr>
          </a:p>
        </p:txBody>
      </p:sp>
      <p:pic>
        <p:nvPicPr>
          <p:cNvPr id="16387" name="Picture 2"/>
          <p:cNvPicPr>
            <a:picLocks noChangeAspect="1" noChangeArrowheads="1"/>
          </p:cNvPicPr>
          <p:nvPr/>
        </p:nvPicPr>
        <p:blipFill>
          <a:blip r:embed="rId2"/>
          <a:srcRect/>
          <a:stretch>
            <a:fillRect/>
          </a:stretch>
        </p:blipFill>
        <p:spPr bwMode="auto">
          <a:xfrm>
            <a:off x="1042988" y="476250"/>
            <a:ext cx="7129462" cy="12763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6C840-A44F-433D-8A26-05924F2CA2B8}"/>
              </a:ext>
            </a:extLst>
          </p:cNvPr>
          <p:cNvPicPr>
            <a:picLocks noChangeAspect="1"/>
          </p:cNvPicPr>
          <p:nvPr/>
        </p:nvPicPr>
        <p:blipFill>
          <a:blip r:embed="rId2"/>
          <a:stretch>
            <a:fillRect/>
          </a:stretch>
        </p:blipFill>
        <p:spPr>
          <a:xfrm>
            <a:off x="3491880" y="3212976"/>
            <a:ext cx="4995703" cy="3312368"/>
          </a:xfrm>
          <a:prstGeom prst="rect">
            <a:avLst/>
          </a:prstGeom>
        </p:spPr>
      </p:pic>
      <p:pic>
        <p:nvPicPr>
          <p:cNvPr id="5" name="Picture 4">
            <a:extLst>
              <a:ext uri="{FF2B5EF4-FFF2-40B4-BE49-F238E27FC236}">
                <a16:creationId xmlns:a16="http://schemas.microsoft.com/office/drawing/2014/main" id="{68472C2A-DC73-41AB-8725-0B03D8368773}"/>
              </a:ext>
            </a:extLst>
          </p:cNvPr>
          <p:cNvPicPr>
            <a:picLocks noChangeAspect="1"/>
          </p:cNvPicPr>
          <p:nvPr/>
        </p:nvPicPr>
        <p:blipFill>
          <a:blip r:embed="rId3"/>
          <a:stretch>
            <a:fillRect/>
          </a:stretch>
        </p:blipFill>
        <p:spPr>
          <a:xfrm>
            <a:off x="323528" y="336285"/>
            <a:ext cx="6484666" cy="2736304"/>
          </a:xfrm>
          <a:prstGeom prst="rect">
            <a:avLst/>
          </a:prstGeom>
        </p:spPr>
      </p:pic>
    </p:spTree>
    <p:extLst>
      <p:ext uri="{BB962C8B-B14F-4D97-AF65-F5344CB8AC3E}">
        <p14:creationId xmlns:p14="http://schemas.microsoft.com/office/powerpoint/2010/main" val="1256594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009650" y="1402556"/>
            <a:ext cx="7124700" cy="4052887"/>
          </a:xfrm>
          <a:noFill/>
          <a:ln/>
        </p:spPr>
        <p:txBody>
          <a:bodyPr/>
          <a:lstStyle/>
          <a:p>
            <a:pPr>
              <a:lnSpc>
                <a:spcPct val="80000"/>
              </a:lnSpc>
              <a:buFont typeface="Wingdings 2" pitchFamily="18" charset="2"/>
              <a:buNone/>
            </a:pPr>
            <a:r>
              <a:rPr lang="en-GB" sz="2400" b="1" dirty="0">
                <a:solidFill>
                  <a:srgbClr val="CC0099"/>
                </a:solidFill>
              </a:rPr>
              <a:t>Spellings-under review- spelling rules/using phonics</a:t>
            </a:r>
          </a:p>
          <a:p>
            <a:pPr>
              <a:lnSpc>
                <a:spcPct val="80000"/>
              </a:lnSpc>
              <a:buFont typeface="Wingdings 2" pitchFamily="18" charset="2"/>
              <a:buNone/>
            </a:pPr>
            <a:endParaRPr lang="en-GB" sz="2400" dirty="0">
              <a:solidFill>
                <a:srgbClr val="CC0099"/>
              </a:solidFill>
            </a:endParaRPr>
          </a:p>
          <a:p>
            <a:pPr marL="0" indent="0">
              <a:lnSpc>
                <a:spcPct val="80000"/>
              </a:lnSpc>
              <a:buNone/>
            </a:pPr>
            <a:r>
              <a:rPr lang="en-GB" sz="2400" b="1" dirty="0">
                <a:solidFill>
                  <a:srgbClr val="CC0099"/>
                </a:solidFill>
              </a:rPr>
              <a:t>Homework- where applicable</a:t>
            </a:r>
          </a:p>
          <a:p>
            <a:pPr marL="0" indent="0">
              <a:lnSpc>
                <a:spcPct val="80000"/>
              </a:lnSpc>
              <a:buNone/>
            </a:pPr>
            <a:endParaRPr lang="en-GB" sz="2400" dirty="0">
              <a:solidFill>
                <a:srgbClr val="CC0099"/>
              </a:solidFill>
            </a:endParaRPr>
          </a:p>
          <a:p>
            <a:pPr>
              <a:lnSpc>
                <a:spcPct val="80000"/>
              </a:lnSpc>
              <a:buFont typeface="Wingdings 2" pitchFamily="18" charset="2"/>
              <a:buNone/>
            </a:pPr>
            <a:r>
              <a:rPr lang="en-GB" sz="2400" b="1" dirty="0">
                <a:solidFill>
                  <a:srgbClr val="CC0099"/>
                </a:solidFill>
              </a:rPr>
              <a:t>   It is vital for your child to read at least 5 times per week. Please record in their diary and parent/adult to initial. </a:t>
            </a:r>
          </a:p>
          <a:p>
            <a:pPr>
              <a:lnSpc>
                <a:spcPct val="90000"/>
              </a:lnSpc>
              <a:spcAft>
                <a:spcPct val="0"/>
              </a:spcAft>
              <a:buFontTx/>
              <a:buNone/>
            </a:pPr>
            <a:r>
              <a:rPr lang="en-GB" sz="1400" dirty="0"/>
              <a:t>                 </a:t>
            </a:r>
          </a:p>
        </p:txBody>
      </p:sp>
      <p:pic>
        <p:nvPicPr>
          <p:cNvPr id="31750" name="Picture 6" descr="Image result for homework">
            <a:hlinkClick r:id="rId2"/>
          </p:cNvPr>
          <p:cNvPicPr>
            <a:picLocks noChangeAspect="1" noChangeArrowheads="1"/>
          </p:cNvPicPr>
          <p:nvPr/>
        </p:nvPicPr>
        <p:blipFill>
          <a:blip r:embed="rId3"/>
          <a:srcRect/>
          <a:stretch>
            <a:fillRect/>
          </a:stretch>
        </p:blipFill>
        <p:spPr bwMode="auto">
          <a:xfrm rot="839486">
            <a:off x="6659563" y="333375"/>
            <a:ext cx="2014537" cy="1281113"/>
          </a:xfrm>
          <a:prstGeom prst="rect">
            <a:avLst/>
          </a:prstGeom>
          <a:noFill/>
        </p:spPr>
      </p:pic>
      <p:pic>
        <p:nvPicPr>
          <p:cNvPr id="31752" name="Picture 8" descr="Image result for homework">
            <a:hlinkClick r:id="rId4"/>
          </p:cNvPr>
          <p:cNvPicPr>
            <a:picLocks noChangeAspect="1" noChangeArrowheads="1"/>
          </p:cNvPicPr>
          <p:nvPr/>
        </p:nvPicPr>
        <p:blipFill>
          <a:blip r:embed="rId5"/>
          <a:srcRect/>
          <a:stretch>
            <a:fillRect/>
          </a:stretch>
        </p:blipFill>
        <p:spPr bwMode="auto">
          <a:xfrm rot="-606215">
            <a:off x="539750" y="5373688"/>
            <a:ext cx="1047750" cy="12096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z="5400" b="1"/>
              <a:t>Help from home…</a:t>
            </a:r>
          </a:p>
        </p:txBody>
      </p:sp>
      <p:sp>
        <p:nvSpPr>
          <p:cNvPr id="3" name="Content Placeholder 2"/>
          <p:cNvSpPr>
            <a:spLocks noGrp="1"/>
          </p:cNvSpPr>
          <p:nvPr>
            <p:ph idx="1"/>
          </p:nvPr>
        </p:nvSpPr>
        <p:spPr/>
        <p:txBody>
          <a:bodyPr>
            <a:normAutofit lnSpcReduction="10000"/>
          </a:bodyPr>
          <a:lstStyle/>
          <a:p>
            <a:r>
              <a:rPr lang="en-GB" b="1" dirty="0">
                <a:solidFill>
                  <a:srgbClr val="00B0F0"/>
                </a:solidFill>
              </a:rPr>
              <a:t>Reading of different genres &amp; questioning for understanding</a:t>
            </a:r>
          </a:p>
          <a:p>
            <a:r>
              <a:rPr lang="en-GB" b="1" dirty="0">
                <a:solidFill>
                  <a:srgbClr val="FF0000"/>
                </a:solidFill>
              </a:rPr>
              <a:t>Mental Arithmetic – multiplication table, square numbers, prime numbers, square roots, times tables</a:t>
            </a:r>
          </a:p>
          <a:p>
            <a:r>
              <a:rPr lang="en-GB" b="1" dirty="0">
                <a:solidFill>
                  <a:srgbClr val="FF6700"/>
                </a:solidFill>
              </a:rPr>
              <a:t>Spelling rules</a:t>
            </a:r>
          </a:p>
          <a:p>
            <a:r>
              <a:rPr lang="en-GB" b="1" dirty="0">
                <a:solidFill>
                  <a:srgbClr val="7030A0"/>
                </a:solidFill>
              </a:rPr>
              <a:t>Handwriting</a:t>
            </a:r>
            <a:endParaRPr lang="en-GB" b="1" dirty="0">
              <a:solidFill>
                <a:srgbClr val="0070C0"/>
              </a:solidFill>
            </a:endParaRPr>
          </a:p>
          <a:p>
            <a:r>
              <a:rPr lang="en-GB" b="1" dirty="0">
                <a:solidFill>
                  <a:srgbClr val="0070C0"/>
                </a:solidFill>
              </a:rPr>
              <a:t>Extra work after lessons – DRIP! DRIP!</a:t>
            </a:r>
          </a:p>
          <a:p>
            <a:r>
              <a:rPr lang="en-GB" b="1" dirty="0">
                <a:solidFill>
                  <a:srgbClr val="BF4D00"/>
                </a:solidFill>
              </a:rPr>
              <a:t>Useful websites: BBC </a:t>
            </a:r>
            <a:r>
              <a:rPr lang="en-GB" b="1" dirty="0" err="1">
                <a:solidFill>
                  <a:srgbClr val="BF4D00"/>
                </a:solidFill>
              </a:rPr>
              <a:t>Skillwise</a:t>
            </a:r>
            <a:r>
              <a:rPr lang="en-GB" b="1" dirty="0">
                <a:solidFill>
                  <a:srgbClr val="BF4D00"/>
                </a:solidFill>
              </a:rPr>
              <a:t>, </a:t>
            </a:r>
            <a:r>
              <a:rPr lang="en-GB" b="1" dirty="0" err="1">
                <a:solidFill>
                  <a:srgbClr val="BF4D00"/>
                </a:solidFill>
              </a:rPr>
              <a:t>Coxhoe</a:t>
            </a:r>
            <a:r>
              <a:rPr lang="en-GB" b="1" dirty="0">
                <a:solidFill>
                  <a:srgbClr val="BF4D00"/>
                </a:solidFill>
              </a:rPr>
              <a:t> Durham, TOPMARKS, </a:t>
            </a:r>
            <a:r>
              <a:rPr lang="en-GB" b="1" dirty="0" err="1">
                <a:solidFill>
                  <a:srgbClr val="BF4D00"/>
                </a:solidFill>
              </a:rPr>
              <a:t>Nrich</a:t>
            </a:r>
            <a:r>
              <a:rPr lang="en-GB" b="1" dirty="0">
                <a:solidFill>
                  <a:srgbClr val="BF4D00"/>
                </a:solidFill>
              </a:rPr>
              <a:t> </a:t>
            </a:r>
          </a:p>
          <a:p>
            <a:r>
              <a:rPr lang="en-GB" b="1" dirty="0">
                <a:solidFill>
                  <a:srgbClr val="FF0000"/>
                </a:solidFill>
              </a:rPr>
              <a:t>Checking homework-not doing it!</a:t>
            </a:r>
          </a:p>
          <a:p>
            <a:r>
              <a:rPr lang="en-US" b="1" dirty="0">
                <a:solidFill>
                  <a:srgbClr val="FF0000"/>
                </a:solidFill>
              </a:rPr>
              <a:t>COHESION! </a:t>
            </a:r>
            <a:endParaRPr lang="en-GB"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z="5400" b="1"/>
              <a:t>Behaviour…</a:t>
            </a:r>
          </a:p>
        </p:txBody>
      </p:sp>
      <p:sp>
        <p:nvSpPr>
          <p:cNvPr id="4" name="Pentagon 3"/>
          <p:cNvSpPr/>
          <p:nvPr/>
        </p:nvSpPr>
        <p:spPr>
          <a:xfrm>
            <a:off x="684213" y="1844675"/>
            <a:ext cx="4175125" cy="720725"/>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5603" name="Picture 2"/>
          <p:cNvPicPr>
            <a:picLocks noGrp="1" noChangeAspect="1" noChangeArrowheads="1"/>
          </p:cNvPicPr>
          <p:nvPr>
            <p:ph idx="1"/>
          </p:nvPr>
        </p:nvPicPr>
        <p:blipFill>
          <a:blip r:embed="rId2"/>
          <a:srcRect/>
          <a:stretch>
            <a:fillRect/>
          </a:stretch>
        </p:blipFill>
        <p:spPr>
          <a:xfrm>
            <a:off x="684213" y="2565400"/>
            <a:ext cx="4194175" cy="1098550"/>
          </a:xfrm>
          <a:solidFill>
            <a:srgbClr val="00B0F0"/>
          </a:solidFill>
        </p:spPr>
      </p:pic>
      <p:pic>
        <p:nvPicPr>
          <p:cNvPr id="25604" name="Picture 3"/>
          <p:cNvPicPr>
            <a:picLocks noChangeAspect="1" noChangeArrowheads="1"/>
          </p:cNvPicPr>
          <p:nvPr/>
        </p:nvPicPr>
        <p:blipFill>
          <a:blip r:embed="rId2"/>
          <a:srcRect/>
          <a:stretch>
            <a:fillRect/>
          </a:stretch>
        </p:blipFill>
        <p:spPr bwMode="auto">
          <a:xfrm>
            <a:off x="684213" y="3644900"/>
            <a:ext cx="4194175" cy="1096963"/>
          </a:xfrm>
          <a:prstGeom prst="rect">
            <a:avLst/>
          </a:prstGeom>
          <a:solidFill>
            <a:srgbClr val="FFFF00"/>
          </a:solidFill>
          <a:ln w="9525">
            <a:noFill/>
            <a:miter lim="800000"/>
            <a:headEnd/>
            <a:tailEnd/>
          </a:ln>
        </p:spPr>
      </p:pic>
      <p:pic>
        <p:nvPicPr>
          <p:cNvPr id="25605" name="Picture 4"/>
          <p:cNvPicPr>
            <a:picLocks noChangeAspect="1" noChangeArrowheads="1"/>
          </p:cNvPicPr>
          <p:nvPr/>
        </p:nvPicPr>
        <p:blipFill>
          <a:blip r:embed="rId2"/>
          <a:srcRect/>
          <a:stretch>
            <a:fillRect/>
          </a:stretch>
        </p:blipFill>
        <p:spPr bwMode="auto">
          <a:xfrm>
            <a:off x="684213" y="4724400"/>
            <a:ext cx="4175125" cy="1096963"/>
          </a:xfrm>
          <a:prstGeom prst="rect">
            <a:avLst/>
          </a:prstGeom>
          <a:solidFill>
            <a:srgbClr val="FF0000"/>
          </a:solidFill>
          <a:ln w="9525">
            <a:noFill/>
            <a:miter lim="800000"/>
            <a:headEnd/>
            <a:tailEnd/>
          </a:ln>
        </p:spPr>
      </p:pic>
      <p:sp>
        <p:nvSpPr>
          <p:cNvPr id="25606" name="TextBox 4"/>
          <p:cNvSpPr txBox="1">
            <a:spLocks noChangeArrowheads="1"/>
          </p:cNvSpPr>
          <p:nvPr/>
        </p:nvSpPr>
        <p:spPr bwMode="auto">
          <a:xfrm>
            <a:off x="827088" y="1844675"/>
            <a:ext cx="3097212" cy="641350"/>
          </a:xfrm>
          <a:prstGeom prst="rect">
            <a:avLst/>
          </a:prstGeom>
          <a:noFill/>
          <a:ln w="9525">
            <a:noFill/>
            <a:miter lim="800000"/>
            <a:headEnd/>
            <a:tailEnd/>
          </a:ln>
        </p:spPr>
        <p:txBody>
          <a:bodyPr>
            <a:spAutoFit/>
          </a:bodyPr>
          <a:lstStyle/>
          <a:p>
            <a:r>
              <a:rPr lang="en-GB">
                <a:latin typeface="Verdana" pitchFamily="34" charset="0"/>
              </a:rPr>
              <a:t>Sound Super Star Awards</a:t>
            </a:r>
          </a:p>
        </p:txBody>
      </p:sp>
      <p:sp>
        <p:nvSpPr>
          <p:cNvPr id="25607" name="TextBox 5"/>
          <p:cNvSpPr txBox="1">
            <a:spLocks noChangeArrowheads="1"/>
          </p:cNvSpPr>
          <p:nvPr/>
        </p:nvSpPr>
        <p:spPr bwMode="auto">
          <a:xfrm>
            <a:off x="900113" y="2852738"/>
            <a:ext cx="2881312" cy="368300"/>
          </a:xfrm>
          <a:prstGeom prst="rect">
            <a:avLst/>
          </a:prstGeom>
          <a:noFill/>
          <a:ln w="9525">
            <a:noFill/>
            <a:miter lim="800000"/>
            <a:headEnd/>
            <a:tailEnd/>
          </a:ln>
        </p:spPr>
        <p:txBody>
          <a:bodyPr>
            <a:spAutoFit/>
          </a:bodyPr>
          <a:lstStyle/>
          <a:p>
            <a:r>
              <a:rPr lang="en-GB">
                <a:latin typeface="Verdana" pitchFamily="34" charset="0"/>
              </a:rPr>
              <a:t>Sound Bell Tower</a:t>
            </a:r>
          </a:p>
        </p:txBody>
      </p:sp>
      <p:sp>
        <p:nvSpPr>
          <p:cNvPr id="25608" name="TextBox 6"/>
          <p:cNvSpPr txBox="1">
            <a:spLocks noChangeArrowheads="1"/>
          </p:cNvSpPr>
          <p:nvPr/>
        </p:nvSpPr>
        <p:spPr bwMode="auto">
          <a:xfrm>
            <a:off x="971550" y="3933825"/>
            <a:ext cx="2736850" cy="641350"/>
          </a:xfrm>
          <a:prstGeom prst="rect">
            <a:avLst/>
          </a:prstGeom>
          <a:noFill/>
          <a:ln w="9525">
            <a:noFill/>
            <a:miter lim="800000"/>
            <a:headEnd/>
            <a:tailEnd/>
          </a:ln>
        </p:spPr>
        <p:txBody>
          <a:bodyPr>
            <a:spAutoFit/>
          </a:bodyPr>
          <a:lstStyle/>
          <a:p>
            <a:r>
              <a:rPr lang="en-GB" dirty="0">
                <a:latin typeface="Verdana" pitchFamily="34" charset="0"/>
              </a:rPr>
              <a:t>? Warning: make a choice &amp; THINK</a:t>
            </a:r>
          </a:p>
        </p:txBody>
      </p:sp>
      <p:sp>
        <p:nvSpPr>
          <p:cNvPr id="25609" name="TextBox 7"/>
          <p:cNvSpPr txBox="1">
            <a:spLocks noChangeArrowheads="1"/>
          </p:cNvSpPr>
          <p:nvPr/>
        </p:nvSpPr>
        <p:spPr bwMode="auto">
          <a:xfrm>
            <a:off x="991044" y="4799730"/>
            <a:ext cx="3508948" cy="923330"/>
          </a:xfrm>
          <a:prstGeom prst="rect">
            <a:avLst/>
          </a:prstGeom>
          <a:noFill/>
          <a:ln w="9525">
            <a:noFill/>
            <a:miter lim="800000"/>
            <a:headEnd/>
            <a:tailEnd/>
          </a:ln>
        </p:spPr>
        <p:txBody>
          <a:bodyPr wrap="square">
            <a:spAutoFit/>
          </a:bodyPr>
          <a:lstStyle/>
          <a:p>
            <a:r>
              <a:rPr lang="en-GB" dirty="0">
                <a:latin typeface="Verdana" pitchFamily="34" charset="0"/>
              </a:rPr>
              <a:t>! Miss breaktime/appropriate action</a:t>
            </a:r>
          </a:p>
        </p:txBody>
      </p:sp>
      <p:sp>
        <p:nvSpPr>
          <p:cNvPr id="25612" name="Text Box 12"/>
          <p:cNvSpPr txBox="1">
            <a:spLocks noChangeArrowheads="1"/>
          </p:cNvSpPr>
          <p:nvPr/>
        </p:nvSpPr>
        <p:spPr bwMode="auto">
          <a:xfrm>
            <a:off x="5219700" y="4868863"/>
            <a:ext cx="3455988" cy="366712"/>
          </a:xfrm>
          <a:prstGeom prst="rect">
            <a:avLst/>
          </a:prstGeom>
          <a:noFill/>
          <a:ln w="9525">
            <a:noFill/>
            <a:miter lim="800000"/>
            <a:headEnd/>
            <a:tailEnd/>
          </a:ln>
          <a:effectLst/>
        </p:spPr>
        <p:txBody>
          <a:bodyPr>
            <a:spAutoFit/>
          </a:bodyPr>
          <a:lstStyle/>
          <a:p>
            <a:pPr>
              <a:spcBef>
                <a:spcPct val="50000"/>
              </a:spcBef>
            </a:pPr>
            <a:endParaRPr lang="en-GB"/>
          </a:p>
        </p:txBody>
      </p:sp>
      <p:pic>
        <p:nvPicPr>
          <p:cNvPr id="25617" name="Picture 4"/>
          <p:cNvPicPr>
            <a:picLocks noChangeAspect="1" noChangeArrowheads="1"/>
          </p:cNvPicPr>
          <p:nvPr/>
        </p:nvPicPr>
        <p:blipFill>
          <a:blip r:embed="rId2"/>
          <a:srcRect/>
          <a:stretch>
            <a:fillRect/>
          </a:stretch>
        </p:blipFill>
        <p:spPr bwMode="auto">
          <a:xfrm>
            <a:off x="684213" y="5734050"/>
            <a:ext cx="4175125" cy="1008063"/>
          </a:xfrm>
          <a:prstGeom prst="rect">
            <a:avLst/>
          </a:prstGeom>
          <a:solidFill>
            <a:srgbClr val="FF0000"/>
          </a:solidFill>
          <a:ln w="9525">
            <a:noFill/>
            <a:miter lim="800000"/>
            <a:headEnd/>
            <a:tailEnd/>
          </a:ln>
        </p:spPr>
      </p:pic>
      <p:sp>
        <p:nvSpPr>
          <p:cNvPr id="25618" name="Text Box 18"/>
          <p:cNvSpPr txBox="1">
            <a:spLocks noChangeArrowheads="1"/>
          </p:cNvSpPr>
          <p:nvPr/>
        </p:nvSpPr>
        <p:spPr bwMode="auto">
          <a:xfrm>
            <a:off x="971550" y="5805488"/>
            <a:ext cx="3671888" cy="641350"/>
          </a:xfrm>
          <a:prstGeom prst="rect">
            <a:avLst/>
          </a:prstGeom>
          <a:noFill/>
          <a:ln w="9525">
            <a:noFill/>
            <a:miter lim="800000"/>
            <a:headEnd/>
            <a:tailEnd/>
          </a:ln>
          <a:effectLst/>
        </p:spPr>
        <p:txBody>
          <a:bodyPr>
            <a:spAutoFit/>
          </a:bodyPr>
          <a:lstStyle/>
          <a:p>
            <a:r>
              <a:rPr lang="en-GB"/>
              <a:t>Deputy Head or Headteacher-</a:t>
            </a:r>
          </a:p>
          <a:p>
            <a:r>
              <a:rPr lang="en-GB"/>
              <a:t>phone call home/parent meeting</a:t>
            </a:r>
          </a:p>
        </p:txBody>
      </p:sp>
      <p:pic>
        <p:nvPicPr>
          <p:cNvPr id="25619" name="Picture 19" descr="new ipad 329"/>
          <p:cNvPicPr>
            <a:picLocks noChangeAspect="1" noChangeArrowheads="1"/>
          </p:cNvPicPr>
          <p:nvPr/>
        </p:nvPicPr>
        <p:blipFill>
          <a:blip r:embed="rId3"/>
          <a:srcRect/>
          <a:stretch>
            <a:fillRect/>
          </a:stretch>
        </p:blipFill>
        <p:spPr bwMode="auto">
          <a:xfrm>
            <a:off x="5292725" y="1844675"/>
            <a:ext cx="3260725" cy="460851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C21DC8-DBD6-4747-8BBC-195EABC4709B}"/>
              </a:ext>
            </a:extLst>
          </p:cNvPr>
          <p:cNvSpPr>
            <a:spLocks noGrp="1"/>
          </p:cNvSpPr>
          <p:nvPr>
            <p:ph type="title"/>
          </p:nvPr>
        </p:nvSpPr>
        <p:spPr>
          <a:xfrm>
            <a:off x="466702" y="110317"/>
            <a:ext cx="8128379" cy="1325563"/>
          </a:xfrm>
        </p:spPr>
        <p:txBody>
          <a:bodyPr/>
          <a:lstStyle/>
          <a:p>
            <a:pPr algn="ctr"/>
            <a:r>
              <a:rPr lang="en-US" b="1" u="sng" dirty="0"/>
              <a:t>Home - School Communication</a:t>
            </a:r>
          </a:p>
        </p:txBody>
      </p:sp>
      <p:sp>
        <p:nvSpPr>
          <p:cNvPr id="5" name="TextBox 4">
            <a:extLst>
              <a:ext uri="{FF2B5EF4-FFF2-40B4-BE49-F238E27FC236}">
                <a16:creationId xmlns:a16="http://schemas.microsoft.com/office/drawing/2014/main" id="{36B07FBD-B253-4969-92CA-D3B8CC078D9F}"/>
              </a:ext>
            </a:extLst>
          </p:cNvPr>
          <p:cNvSpPr txBox="1"/>
          <p:nvPr/>
        </p:nvSpPr>
        <p:spPr>
          <a:xfrm>
            <a:off x="143375" y="1717173"/>
            <a:ext cx="8775032" cy="3693319"/>
          </a:xfrm>
          <a:prstGeom prst="rect">
            <a:avLst/>
          </a:prstGeom>
          <a:noFill/>
        </p:spPr>
        <p:txBody>
          <a:bodyPr wrap="square" rtlCol="0">
            <a:spAutoFit/>
          </a:bodyPr>
          <a:lstStyle/>
          <a:p>
            <a:r>
              <a:rPr lang="en-US" sz="1400" dirty="0"/>
              <a:t>It is really important that as a school we keep strong communications between home and school. You can use the methods below to share information with staff at Sound. </a:t>
            </a:r>
          </a:p>
          <a:p>
            <a:endParaRPr lang="en-US" sz="1400" dirty="0"/>
          </a:p>
          <a:p>
            <a:pPr marL="285750" indent="-285750">
              <a:buFont typeface="Wingdings" pitchFamily="2" charset="2"/>
              <a:buChar char="Ø"/>
            </a:pPr>
            <a:r>
              <a:rPr lang="en-US" sz="1400" dirty="0"/>
              <a:t>Use the children’s diaries/planners to record reading through the week. </a:t>
            </a:r>
          </a:p>
          <a:p>
            <a:pPr marL="285750" indent="-285750">
              <a:buFont typeface="Wingdings" pitchFamily="2" charset="2"/>
              <a:buChar char="Ø"/>
            </a:pPr>
            <a:r>
              <a:rPr lang="en-US" sz="1400" dirty="0"/>
              <a:t>If you wish to speak directly to a member of staff (and it is something you would rather not share in the planner or SHOULD NOT BE SHARED ON CLASS DOJO) either ring the school office  (01270780270)  to arrange a meeting or email </a:t>
            </a:r>
            <a:r>
              <a:rPr lang="en-US" sz="1400" dirty="0">
                <a:hlinkClick r:id="rId2"/>
              </a:rPr>
              <a:t>admin@sound.cheshire.sch.uk</a:t>
            </a:r>
            <a:r>
              <a:rPr lang="en-US" sz="1400" dirty="0"/>
              <a:t> . They will then get back to you as soon as possible. Please add for the attention of (add teacher/staff member it is for)</a:t>
            </a:r>
          </a:p>
          <a:p>
            <a:pPr marL="285750" indent="-285750">
              <a:buFont typeface="Wingdings" pitchFamily="2" charset="2"/>
              <a:buChar char="Ø"/>
            </a:pPr>
            <a:r>
              <a:rPr lang="en-US" sz="1400" dirty="0"/>
              <a:t>All communications should first and foremost go through to the class teacher, unless it is something which is needed to be directed to the Deputy or Headteacher. </a:t>
            </a:r>
          </a:p>
          <a:p>
            <a:pPr marL="285750" indent="-285750">
              <a:buFont typeface="Wingdings" pitchFamily="2" charset="2"/>
              <a:buChar char="Ø"/>
            </a:pPr>
            <a:r>
              <a:rPr lang="en-GB" sz="1400" dirty="0"/>
              <a:t>We will keep you regularly updated through our website, Facebook, and Class Dojo. You will also receive Mrs Minshall-Thomas’s weekly highlights, giving you a snapshot of what’s going on in school..</a:t>
            </a:r>
            <a:endParaRPr lang="en-US" sz="1400" dirty="0"/>
          </a:p>
          <a:p>
            <a:pPr marL="285750" indent="-285750">
              <a:buFont typeface="Wingdings" pitchFamily="2" charset="2"/>
              <a:buChar char="Ø"/>
            </a:pPr>
            <a:r>
              <a:rPr lang="en-US" sz="1400" dirty="0"/>
              <a:t>Reminders, or other general information will go through our teachers2parentsapp and Class Dojo.  We will be keeping both running for now through school. Microsoft Teams will be used for Virtual Parent Meetings.</a:t>
            </a:r>
          </a:p>
          <a:p>
            <a:r>
              <a:rPr lang="en-US" sz="1900" dirty="0"/>
              <a:t> </a:t>
            </a:r>
          </a:p>
          <a:p>
            <a:pPr algn="ctr"/>
            <a:r>
              <a:rPr lang="en-US" sz="1900" dirty="0">
                <a:hlinkClick r:id="rId3"/>
              </a:rPr>
              <a:t>https://soundprimary.co.uk</a:t>
            </a:r>
            <a:r>
              <a:rPr lang="en-US" sz="1900" dirty="0"/>
              <a:t>  </a:t>
            </a:r>
          </a:p>
        </p:txBody>
      </p:sp>
      <p:pic>
        <p:nvPicPr>
          <p:cNvPr id="6" name="Picture 5">
            <a:extLst>
              <a:ext uri="{FF2B5EF4-FFF2-40B4-BE49-F238E27FC236}">
                <a16:creationId xmlns:a16="http://schemas.microsoft.com/office/drawing/2014/main" id="{8D51C5E6-79EB-4529-A9E8-507E710209EE}"/>
              </a:ext>
            </a:extLst>
          </p:cNvPr>
          <p:cNvPicPr>
            <a:picLocks noChangeAspect="1"/>
          </p:cNvPicPr>
          <p:nvPr/>
        </p:nvPicPr>
        <p:blipFill rotWithShape="1">
          <a:blip r:embed="rId4"/>
          <a:srcRect l="6693" t="9905" r="6828" b="10309"/>
          <a:stretch/>
        </p:blipFill>
        <p:spPr>
          <a:xfrm>
            <a:off x="8247511" y="5269261"/>
            <a:ext cx="750488" cy="972000"/>
          </a:xfrm>
          <a:prstGeom prst="rect">
            <a:avLst/>
          </a:prstGeom>
        </p:spPr>
      </p:pic>
      <p:pic>
        <p:nvPicPr>
          <p:cNvPr id="7" name="Picture 6">
            <a:extLst>
              <a:ext uri="{FF2B5EF4-FFF2-40B4-BE49-F238E27FC236}">
                <a16:creationId xmlns:a16="http://schemas.microsoft.com/office/drawing/2014/main" id="{5CC1A994-A0CA-49D0-BBB3-B113537ADC2B}"/>
              </a:ext>
            </a:extLst>
          </p:cNvPr>
          <p:cNvPicPr>
            <a:picLocks noChangeAspect="1"/>
          </p:cNvPicPr>
          <p:nvPr/>
        </p:nvPicPr>
        <p:blipFill>
          <a:blip r:embed="rId5"/>
          <a:stretch>
            <a:fillRect/>
          </a:stretch>
        </p:blipFill>
        <p:spPr>
          <a:xfrm>
            <a:off x="394711" y="5395777"/>
            <a:ext cx="652693" cy="844382"/>
          </a:xfrm>
          <a:prstGeom prst="rect">
            <a:avLst/>
          </a:prstGeom>
        </p:spPr>
      </p:pic>
    </p:spTree>
    <p:extLst>
      <p:ext uri="{BB962C8B-B14F-4D97-AF65-F5344CB8AC3E}">
        <p14:creationId xmlns:p14="http://schemas.microsoft.com/office/powerpoint/2010/main" val="337309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601" y="207819"/>
            <a:ext cx="7543800" cy="565266"/>
          </a:xfrm>
        </p:spPr>
        <p:txBody>
          <a:bodyPr>
            <a:normAutofit fontScale="90000"/>
          </a:bodyPr>
          <a:lstStyle/>
          <a:p>
            <a:pPr algn="ctr"/>
            <a:r>
              <a:rPr lang="en-GB" sz="3600" dirty="0"/>
              <a:t>Sound School Communications</a:t>
            </a:r>
          </a:p>
        </p:txBody>
      </p:sp>
      <p:graphicFrame>
        <p:nvGraphicFramePr>
          <p:cNvPr id="4" name="Content Placeholder 3"/>
          <p:cNvGraphicFramePr>
            <a:graphicFrameLocks noGrp="1"/>
          </p:cNvGraphicFramePr>
          <p:nvPr>
            <p:ph idx="1"/>
          </p:nvPr>
        </p:nvGraphicFramePr>
        <p:xfrm>
          <a:off x="216129" y="1737361"/>
          <a:ext cx="8844745" cy="5568228"/>
        </p:xfrm>
        <a:graphic>
          <a:graphicData uri="http://schemas.openxmlformats.org/drawingml/2006/table">
            <a:tbl>
              <a:tblPr firstRow="1" bandRow="1">
                <a:tableStyleId>{5C22544A-7EE6-4342-B048-85BDC9FD1C3A}</a:tableStyleId>
              </a:tblPr>
              <a:tblGrid>
                <a:gridCol w="1768949">
                  <a:extLst>
                    <a:ext uri="{9D8B030D-6E8A-4147-A177-3AD203B41FA5}">
                      <a16:colId xmlns:a16="http://schemas.microsoft.com/office/drawing/2014/main" val="3092907032"/>
                    </a:ext>
                  </a:extLst>
                </a:gridCol>
                <a:gridCol w="2256051">
                  <a:extLst>
                    <a:ext uri="{9D8B030D-6E8A-4147-A177-3AD203B41FA5}">
                      <a16:colId xmlns:a16="http://schemas.microsoft.com/office/drawing/2014/main" val="3674886384"/>
                    </a:ext>
                  </a:extLst>
                </a:gridCol>
                <a:gridCol w="1563853">
                  <a:extLst>
                    <a:ext uri="{9D8B030D-6E8A-4147-A177-3AD203B41FA5}">
                      <a16:colId xmlns:a16="http://schemas.microsoft.com/office/drawing/2014/main" val="2549991946"/>
                    </a:ext>
                  </a:extLst>
                </a:gridCol>
                <a:gridCol w="1666401">
                  <a:extLst>
                    <a:ext uri="{9D8B030D-6E8A-4147-A177-3AD203B41FA5}">
                      <a16:colId xmlns:a16="http://schemas.microsoft.com/office/drawing/2014/main" val="2369629639"/>
                    </a:ext>
                  </a:extLst>
                </a:gridCol>
                <a:gridCol w="1589491">
                  <a:extLst>
                    <a:ext uri="{9D8B030D-6E8A-4147-A177-3AD203B41FA5}">
                      <a16:colId xmlns:a16="http://schemas.microsoft.com/office/drawing/2014/main" val="3422301811"/>
                    </a:ext>
                  </a:extLst>
                </a:gridCol>
              </a:tblGrid>
              <a:tr h="489613">
                <a:tc>
                  <a:txBody>
                    <a:bodyPr/>
                    <a:lstStyle/>
                    <a:p>
                      <a:pPr algn="ctr"/>
                      <a:r>
                        <a:rPr lang="en-GB" sz="1600" dirty="0"/>
                        <a:t>Teacher2Parents</a:t>
                      </a:r>
                    </a:p>
                    <a:p>
                      <a:pPr algn="ctr"/>
                      <a:r>
                        <a:rPr lang="en-GB" sz="1600" dirty="0"/>
                        <a:t>(</a:t>
                      </a:r>
                      <a:r>
                        <a:rPr lang="en-GB" sz="1600" dirty="0" err="1"/>
                        <a:t>Eduspot</a:t>
                      </a:r>
                      <a:r>
                        <a:rPr lang="en-GB" sz="1600" dirty="0"/>
                        <a:t>)</a:t>
                      </a:r>
                    </a:p>
                  </a:txBody>
                  <a:tcPr/>
                </a:tc>
                <a:tc>
                  <a:txBody>
                    <a:bodyPr/>
                    <a:lstStyle/>
                    <a:p>
                      <a:r>
                        <a:rPr lang="en-GB" sz="1600" dirty="0"/>
                        <a:t>Class Dojo</a:t>
                      </a:r>
                    </a:p>
                  </a:txBody>
                  <a:tcPr/>
                </a:tc>
                <a:tc>
                  <a:txBody>
                    <a:bodyPr/>
                    <a:lstStyle/>
                    <a:p>
                      <a:r>
                        <a:rPr lang="en-GB" sz="1600" dirty="0"/>
                        <a:t>School</a:t>
                      </a:r>
                      <a:r>
                        <a:rPr lang="en-GB" sz="1600" baseline="0" dirty="0"/>
                        <a:t> Website </a:t>
                      </a:r>
                      <a:endParaRPr lang="en-GB" sz="1600" dirty="0"/>
                    </a:p>
                  </a:txBody>
                  <a:tcPr/>
                </a:tc>
                <a:tc>
                  <a:txBody>
                    <a:bodyPr/>
                    <a:lstStyle/>
                    <a:p>
                      <a:r>
                        <a:rPr lang="en-GB" sz="1600" dirty="0"/>
                        <a:t>School</a:t>
                      </a:r>
                      <a:r>
                        <a:rPr lang="en-GB" sz="1600" baseline="0" dirty="0"/>
                        <a:t> Facebook </a:t>
                      </a:r>
                    </a:p>
                  </a:txBody>
                  <a:tcPr/>
                </a:tc>
                <a:tc>
                  <a:txBody>
                    <a:bodyPr/>
                    <a:lstStyle/>
                    <a:p>
                      <a:r>
                        <a:rPr lang="en-GB" sz="1600" dirty="0"/>
                        <a:t>Face to Face </a:t>
                      </a:r>
                    </a:p>
                  </a:txBody>
                  <a:tcPr/>
                </a:tc>
                <a:extLst>
                  <a:ext uri="{0D108BD9-81ED-4DB2-BD59-A6C34878D82A}">
                    <a16:rowId xmlns:a16="http://schemas.microsoft.com/office/drawing/2014/main" val="3662133735"/>
                  </a:ext>
                </a:extLst>
              </a:tr>
              <a:tr h="370840">
                <a:tc>
                  <a:txBody>
                    <a:bodyPr/>
                    <a:lstStyle/>
                    <a:p>
                      <a:r>
                        <a:rPr lang="en-GB" sz="1200" dirty="0"/>
                        <a:t>Admin/Staff  emails</a:t>
                      </a:r>
                    </a:p>
                  </a:txBody>
                  <a:tcPr/>
                </a:tc>
                <a:tc>
                  <a:txBody>
                    <a:bodyPr/>
                    <a:lstStyle/>
                    <a:p>
                      <a:r>
                        <a:rPr lang="en-GB" sz="1200" dirty="0"/>
                        <a:t>Children's Dojos for</a:t>
                      </a:r>
                      <a:r>
                        <a:rPr lang="en-GB" sz="1200" baseline="0" dirty="0"/>
                        <a:t> Positive Behaviour </a:t>
                      </a:r>
                      <a:endParaRPr lang="en-GB" sz="1200" dirty="0"/>
                    </a:p>
                  </a:txBody>
                  <a:tcPr/>
                </a:tc>
                <a:tc>
                  <a:txBody>
                    <a:bodyPr/>
                    <a:lstStyle/>
                    <a:p>
                      <a:r>
                        <a:rPr lang="en-GB" sz="1200" dirty="0"/>
                        <a:t>Whole School</a:t>
                      </a:r>
                      <a:r>
                        <a:rPr lang="en-GB" sz="1200" baseline="0" dirty="0"/>
                        <a:t> key documents</a:t>
                      </a:r>
                      <a:endParaRPr lang="en-GB" sz="1200" dirty="0"/>
                    </a:p>
                  </a:txBody>
                  <a:tcPr/>
                </a:tc>
                <a:tc>
                  <a:txBody>
                    <a:bodyPr/>
                    <a:lstStyle/>
                    <a:p>
                      <a:r>
                        <a:rPr lang="en-GB" sz="1200" dirty="0"/>
                        <a:t>Weekly highlights of school events &amp; achievements for our wider</a:t>
                      </a:r>
                      <a:r>
                        <a:rPr lang="en-GB" sz="1200" baseline="0" dirty="0"/>
                        <a:t> community</a:t>
                      </a:r>
                      <a:endParaRPr lang="en-GB" sz="1200" dirty="0"/>
                    </a:p>
                  </a:txBody>
                  <a:tcPr/>
                </a:tc>
                <a:tc>
                  <a:txBody>
                    <a:bodyPr/>
                    <a:lstStyle/>
                    <a:p>
                      <a:r>
                        <a:rPr lang="en-GB" sz="1200" dirty="0"/>
                        <a:t>Staf</a:t>
                      </a:r>
                      <a:r>
                        <a:rPr lang="en-GB" sz="1200" baseline="0" dirty="0"/>
                        <a:t>f/Headteacher on the playground at the beginning and end of day – quick memos. </a:t>
                      </a:r>
                      <a:endParaRPr lang="en-GB" sz="1200" dirty="0"/>
                    </a:p>
                  </a:txBody>
                  <a:tcPr/>
                </a:tc>
                <a:extLst>
                  <a:ext uri="{0D108BD9-81ED-4DB2-BD59-A6C34878D82A}">
                    <a16:rowId xmlns:a16="http://schemas.microsoft.com/office/drawing/2014/main" val="1478266531"/>
                  </a:ext>
                </a:extLst>
              </a:tr>
              <a:tr h="370840">
                <a:tc>
                  <a:txBody>
                    <a:bodyPr/>
                    <a:lstStyle/>
                    <a:p>
                      <a:r>
                        <a:rPr lang="en-GB" sz="1200" dirty="0"/>
                        <a:t>Electronic letters </a:t>
                      </a:r>
                    </a:p>
                  </a:txBody>
                  <a:tcPr/>
                </a:tc>
                <a:tc>
                  <a:txBody>
                    <a:bodyPr/>
                    <a:lstStyle/>
                    <a:p>
                      <a:r>
                        <a:rPr lang="en-GB" sz="1200" dirty="0"/>
                        <a:t>Share pupils work and achievement</a:t>
                      </a:r>
                      <a:r>
                        <a:rPr lang="en-GB" sz="1200" baseline="0" dirty="0"/>
                        <a:t>s</a:t>
                      </a:r>
                      <a:endParaRPr lang="en-GB" sz="1200" dirty="0"/>
                    </a:p>
                  </a:txBody>
                  <a:tcPr/>
                </a:tc>
                <a:tc>
                  <a:txBody>
                    <a:bodyPr/>
                    <a:lstStyle/>
                    <a:p>
                      <a:r>
                        <a:rPr lang="en-GB" sz="1200" dirty="0"/>
                        <a:t>School Policies/Procedures </a:t>
                      </a:r>
                    </a:p>
                  </a:txBody>
                  <a:tcPr/>
                </a:tc>
                <a:tc>
                  <a:txBody>
                    <a:bodyPr/>
                    <a:lstStyle/>
                    <a:p>
                      <a:endParaRPr lang="en-GB" sz="1200" dirty="0"/>
                    </a:p>
                  </a:txBody>
                  <a:tcPr/>
                </a:tc>
                <a:tc>
                  <a:txBody>
                    <a:bodyPr/>
                    <a:lstStyle/>
                    <a:p>
                      <a:r>
                        <a:rPr lang="en-GB" sz="1200" dirty="0"/>
                        <a:t>In</a:t>
                      </a:r>
                      <a:r>
                        <a:rPr lang="en-GB" sz="1200" baseline="0" dirty="0"/>
                        <a:t> person Parent Meetings</a:t>
                      </a:r>
                      <a:endParaRPr lang="en-GB" sz="1200" dirty="0"/>
                    </a:p>
                  </a:txBody>
                  <a:tcPr/>
                </a:tc>
                <a:extLst>
                  <a:ext uri="{0D108BD9-81ED-4DB2-BD59-A6C34878D82A}">
                    <a16:rowId xmlns:a16="http://schemas.microsoft.com/office/drawing/2014/main" val="1436511748"/>
                  </a:ext>
                </a:extLst>
              </a:tr>
              <a:tr h="991148">
                <a:tc>
                  <a:txBody>
                    <a:bodyPr/>
                    <a:lstStyle/>
                    <a:p>
                      <a:r>
                        <a:rPr lang="en-GB" sz="1200" dirty="0"/>
                        <a:t>Confidential</a:t>
                      </a:r>
                      <a:r>
                        <a:rPr lang="en-GB" sz="1200" baseline="0" dirty="0"/>
                        <a:t> Documents </a:t>
                      </a:r>
                      <a:endParaRPr lang="en-GB" sz="1200" dirty="0"/>
                    </a:p>
                  </a:txBody>
                  <a:tcPr/>
                </a:tc>
                <a:tc>
                  <a:txBody>
                    <a:bodyPr/>
                    <a:lstStyle/>
                    <a:p>
                      <a:r>
                        <a:rPr lang="en-GB" sz="1200" dirty="0"/>
                        <a:t>Sharing pictures of the</a:t>
                      </a:r>
                      <a:r>
                        <a:rPr lang="en-GB" sz="1200" baseline="0" dirty="0"/>
                        <a:t> curriculum in action! </a:t>
                      </a:r>
                      <a:endParaRPr lang="en-GB" sz="1200" dirty="0"/>
                    </a:p>
                  </a:txBody>
                  <a:tcPr/>
                </a:tc>
                <a:tc>
                  <a:txBody>
                    <a:bodyPr/>
                    <a:lstStyle/>
                    <a:p>
                      <a:r>
                        <a:rPr lang="en-GB" sz="1200" dirty="0"/>
                        <a:t>Galleries of achievements/</a:t>
                      </a:r>
                      <a:r>
                        <a:rPr lang="en-GB" sz="1200" baseline="0" dirty="0"/>
                        <a:t> events over the whole year </a:t>
                      </a:r>
                      <a:endParaRPr lang="en-GB" sz="1200" dirty="0"/>
                    </a:p>
                  </a:txBody>
                  <a:tcPr/>
                </a:tc>
                <a:tc>
                  <a:txBody>
                    <a:bodyPr/>
                    <a:lstStyle/>
                    <a:p>
                      <a:endParaRPr lang="en-GB" sz="1200"/>
                    </a:p>
                  </a:txBody>
                  <a:tcPr/>
                </a:tc>
                <a:tc>
                  <a:txBody>
                    <a:bodyPr/>
                    <a:lstStyle/>
                    <a:p>
                      <a:r>
                        <a:rPr lang="en-GB" sz="1200" dirty="0"/>
                        <a:t>Open Days </a:t>
                      </a:r>
                    </a:p>
                  </a:txBody>
                  <a:tcPr/>
                </a:tc>
                <a:extLst>
                  <a:ext uri="{0D108BD9-81ED-4DB2-BD59-A6C34878D82A}">
                    <a16:rowId xmlns:a16="http://schemas.microsoft.com/office/drawing/2014/main" val="236280852"/>
                  </a:ext>
                </a:extLst>
              </a:tr>
              <a:tr h="370840">
                <a:tc>
                  <a:txBody>
                    <a:bodyPr/>
                    <a:lstStyle/>
                    <a:p>
                      <a:r>
                        <a:rPr lang="en-GB" sz="1200" dirty="0"/>
                        <a:t>School Dinners</a:t>
                      </a:r>
                      <a:r>
                        <a:rPr lang="en-GB" sz="1200" baseline="0" dirty="0"/>
                        <a:t> </a:t>
                      </a:r>
                      <a:endParaRPr lang="en-GB" sz="1200" dirty="0"/>
                    </a:p>
                  </a:txBody>
                  <a:tcPr/>
                </a:tc>
                <a:tc>
                  <a:txBody>
                    <a:bodyPr/>
                    <a:lstStyle/>
                    <a:p>
                      <a:r>
                        <a:rPr lang="en-GB" sz="1200" dirty="0"/>
                        <a:t>Class/whole school announcement/</a:t>
                      </a:r>
                      <a:r>
                        <a:rPr lang="en-GB" sz="1200" baseline="0" dirty="0"/>
                        <a:t> reminders of events etc..</a:t>
                      </a:r>
                      <a:endParaRPr lang="en-GB" sz="1200" dirty="0"/>
                    </a:p>
                  </a:txBody>
                  <a:tcPr/>
                </a:tc>
                <a:tc>
                  <a:txBody>
                    <a:bodyPr/>
                    <a:lstStyle/>
                    <a:p>
                      <a:r>
                        <a:rPr lang="en-GB" sz="1200" dirty="0"/>
                        <a:t>Attendance</a:t>
                      </a:r>
                      <a:r>
                        <a:rPr lang="en-GB" sz="1200" baseline="0" dirty="0"/>
                        <a:t> Information</a:t>
                      </a:r>
                      <a:endParaRPr lang="en-GB" sz="1200" dirty="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2753824566"/>
                  </a:ext>
                </a:extLst>
              </a:tr>
              <a:tr h="370840">
                <a:tc>
                  <a:txBody>
                    <a:bodyPr/>
                    <a:lstStyle/>
                    <a:p>
                      <a:r>
                        <a:rPr lang="en-GB" sz="1200" dirty="0"/>
                        <a:t>Parent Bookings </a:t>
                      </a:r>
                    </a:p>
                  </a:txBody>
                  <a:tcPr/>
                </a:tc>
                <a:tc>
                  <a:txBody>
                    <a:bodyPr/>
                    <a:lstStyle/>
                    <a:p>
                      <a:endParaRPr lang="en-GB" sz="1200" dirty="0"/>
                    </a:p>
                  </a:txBody>
                  <a:tcPr/>
                </a:tc>
                <a:tc>
                  <a:txBody>
                    <a:bodyPr/>
                    <a:lstStyle/>
                    <a:p>
                      <a:r>
                        <a:rPr lang="en-GB" sz="1200" dirty="0"/>
                        <a:t>School Curriculum overviews</a:t>
                      </a:r>
                      <a:r>
                        <a:rPr lang="en-GB" sz="1200" baseline="0" dirty="0"/>
                        <a:t> </a:t>
                      </a:r>
                      <a:endParaRPr lang="en-GB" sz="1200" dirty="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586225146"/>
                  </a:ext>
                </a:extLst>
              </a:tr>
              <a:tr h="370840">
                <a:tc>
                  <a:txBody>
                    <a:bodyPr/>
                    <a:lstStyle/>
                    <a:p>
                      <a:r>
                        <a:rPr lang="en-GB" sz="1200" dirty="0"/>
                        <a:t>Confidential emails</a:t>
                      </a:r>
                      <a:r>
                        <a:rPr lang="en-GB" sz="1200" baseline="0" dirty="0"/>
                        <a:t> </a:t>
                      </a:r>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1449416699"/>
                  </a:ext>
                </a:extLst>
              </a:tr>
              <a:tr h="370840">
                <a:tc>
                  <a:txBody>
                    <a:bodyPr/>
                    <a:lstStyle/>
                    <a:p>
                      <a:r>
                        <a:rPr lang="en-GB" sz="1200" dirty="0"/>
                        <a:t>All</a:t>
                      </a:r>
                      <a:r>
                        <a:rPr lang="en-GB" sz="1200" baseline="0" dirty="0"/>
                        <a:t> attendance queries</a:t>
                      </a:r>
                      <a:endParaRPr lang="en-GB" sz="1200" dirty="0"/>
                    </a:p>
                  </a:txBody>
                  <a:tcPr/>
                </a:tc>
                <a:tc>
                  <a:txBody>
                    <a:bodyPr/>
                    <a:lstStyle/>
                    <a:p>
                      <a:endParaRPr lang="en-GB" sz="1400" dirty="0"/>
                    </a:p>
                  </a:txBody>
                  <a:tcPr/>
                </a:tc>
                <a:tc>
                  <a:txBody>
                    <a:bodyPr/>
                    <a:lstStyle/>
                    <a:p>
                      <a:endParaRPr lang="en-GB" sz="1400"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856685155"/>
                  </a:ext>
                </a:extLst>
              </a:tr>
            </a:tbl>
          </a:graphicData>
        </a:graphic>
      </p:graphicFrame>
      <p:sp>
        <p:nvSpPr>
          <p:cNvPr id="5" name="TextBox 4"/>
          <p:cNvSpPr txBox="1"/>
          <p:nvPr/>
        </p:nvSpPr>
        <p:spPr>
          <a:xfrm>
            <a:off x="656705" y="1113905"/>
            <a:ext cx="8196350" cy="369332"/>
          </a:xfrm>
          <a:prstGeom prst="rect">
            <a:avLst/>
          </a:prstGeom>
          <a:noFill/>
        </p:spPr>
        <p:txBody>
          <a:bodyPr wrap="square" rtlCol="0">
            <a:spAutoFit/>
          </a:bodyPr>
          <a:lstStyle/>
          <a:p>
            <a:r>
              <a:rPr lang="en-GB" dirty="0"/>
              <a:t>Please see below the communications that will be used by Sound School and what for. </a:t>
            </a:r>
          </a:p>
        </p:txBody>
      </p:sp>
    </p:spTree>
    <p:extLst>
      <p:ext uri="{BB962C8B-B14F-4D97-AF65-F5344CB8AC3E}">
        <p14:creationId xmlns:p14="http://schemas.microsoft.com/office/powerpoint/2010/main" val="387047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6E87-387D-F456-5FB5-FA1584EA678A}"/>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283F110-F42A-EB5A-71ED-8FBE3A573E29}"/>
              </a:ext>
            </a:extLst>
          </p:cNvPr>
          <p:cNvPicPr>
            <a:picLocks noGrp="1" noChangeAspect="1"/>
          </p:cNvPicPr>
          <p:nvPr>
            <p:ph idx="1"/>
          </p:nvPr>
        </p:nvPicPr>
        <p:blipFill>
          <a:blip r:embed="rId2"/>
          <a:stretch>
            <a:fillRect/>
          </a:stretch>
        </p:blipFill>
        <p:spPr>
          <a:xfrm>
            <a:off x="251520" y="260648"/>
            <a:ext cx="8448938" cy="6336704"/>
          </a:xfrm>
          <a:prstGeom prst="rect">
            <a:avLst/>
          </a:prstGeom>
        </p:spPr>
      </p:pic>
    </p:spTree>
    <p:extLst>
      <p:ext uri="{BB962C8B-B14F-4D97-AF65-F5344CB8AC3E}">
        <p14:creationId xmlns:p14="http://schemas.microsoft.com/office/powerpoint/2010/main" val="1591302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4397124"/>
          </a:xfrm>
        </p:spPr>
        <p:txBody>
          <a:bodyPr>
            <a:normAutofit/>
          </a:bodyPr>
          <a:lstStyle/>
          <a:p>
            <a:r>
              <a:rPr lang="en-US" sz="1400" dirty="0">
                <a:solidFill>
                  <a:srgbClr val="333333"/>
                </a:solidFill>
                <a:latin typeface="Calibri" panose="020F0502020204030204" pitchFamily="34" charset="0"/>
                <a:cs typeface="Calibri" panose="020F0502020204030204" pitchFamily="34" charset="0"/>
              </a:rPr>
              <a:t>We are excited to be fully using Class Dojo for the whole school. This is a school/home communication app that can be used to share work, information, and achievements! You will be able to see what we get up to in school and any team points your child has learnt. I will go into more detail at the end of the meeting. </a:t>
            </a:r>
          </a:p>
          <a:p>
            <a:r>
              <a:rPr lang="en-GB" sz="1400" b="1" dirty="0"/>
              <a:t>We DO use this for:</a:t>
            </a:r>
          </a:p>
          <a:p>
            <a:pPr>
              <a:buFont typeface="Wingdings" panose="05000000000000000000" pitchFamily="2" charset="2"/>
              <a:buChar char="Ø"/>
            </a:pPr>
            <a:r>
              <a:rPr lang="en-GB" sz="1400" dirty="0"/>
              <a:t>Sharing your children’s learning and achievements with class dojos! </a:t>
            </a:r>
          </a:p>
          <a:p>
            <a:pPr>
              <a:buFont typeface="Wingdings" panose="05000000000000000000" pitchFamily="2" charset="2"/>
              <a:buChar char="Ø"/>
            </a:pPr>
            <a:r>
              <a:rPr lang="en-GB" sz="1400" dirty="0"/>
              <a:t>Whole class/school announcements of events or reminders</a:t>
            </a:r>
          </a:p>
          <a:p>
            <a:pPr marL="0" indent="0">
              <a:buNone/>
            </a:pPr>
            <a:r>
              <a:rPr lang="en-GB" sz="1400" b="1" dirty="0"/>
              <a:t>We DO NO use it for : </a:t>
            </a:r>
          </a:p>
          <a:p>
            <a:pPr>
              <a:buFont typeface="Wingdings" panose="05000000000000000000" pitchFamily="2" charset="2"/>
              <a:buChar char="Ø"/>
            </a:pPr>
            <a:r>
              <a:rPr lang="en-GB" sz="1400" dirty="0"/>
              <a:t>Concerns/complaints through private messaging – these STILL go through the school's central email.</a:t>
            </a:r>
          </a:p>
          <a:p>
            <a:pPr>
              <a:buFont typeface="Wingdings" panose="05000000000000000000" pitchFamily="2" charset="2"/>
              <a:buChar char="Ø"/>
            </a:pPr>
            <a:r>
              <a:rPr lang="en-GB" sz="1400" dirty="0"/>
              <a:t>Urgent, quick response messages – these still go through the school office</a:t>
            </a:r>
          </a:p>
          <a:p>
            <a:pPr>
              <a:buFont typeface="Wingdings" panose="05000000000000000000" pitchFamily="2" charset="2"/>
              <a:buChar char="Ø"/>
            </a:pPr>
            <a:r>
              <a:rPr lang="en-GB" sz="1400" dirty="0"/>
              <a:t>Any </a:t>
            </a:r>
            <a:r>
              <a:rPr lang="en-GB" sz="1400" b="1" dirty="0"/>
              <a:t>attendance queries </a:t>
            </a:r>
            <a:r>
              <a:rPr lang="en-GB" sz="1400" dirty="0"/>
              <a:t>or absences – these still go through the school office</a:t>
            </a:r>
          </a:p>
          <a:p>
            <a:pPr marL="0" indent="0">
              <a:buNone/>
            </a:pPr>
            <a:r>
              <a:rPr lang="en-GB" sz="1400" b="1" dirty="0">
                <a:solidFill>
                  <a:schemeClr val="accent2"/>
                </a:solidFill>
              </a:rPr>
              <a:t>PLEASE REFER TO THE CLASS DOJO CODE OF CONDUCT SO THIS GREAT APP CAN CONTINUE TO BE A GREAT SUCCESS!</a:t>
            </a:r>
          </a:p>
        </p:txBody>
      </p:sp>
      <p:sp>
        <p:nvSpPr>
          <p:cNvPr id="4" name="TextBox 5"/>
          <p:cNvSpPr txBox="1">
            <a:spLocks noGrp="1"/>
          </p:cNvSpPr>
          <p:nvPr>
            <p:ph type="title"/>
          </p:nvPr>
        </p:nvSpPr>
        <p:spPr>
          <a:xfrm>
            <a:off x="822960" y="286604"/>
            <a:ext cx="7543800" cy="1386405"/>
          </a:xfrm>
          <a:prstGeom prst="rect">
            <a:avLst/>
          </a:prstGeom>
        </p:spPr>
        <p:txBody>
          <a:bodyPr lIns="0" tIns="0" rIns="0" bIns="0" rtlCol="0" anchor="t">
            <a:spAutoFit/>
          </a:bodyPr>
          <a:lstStyle/>
          <a:p>
            <a:pPr algn="ctr">
              <a:lnSpc>
                <a:spcPts val="13159"/>
              </a:lnSpc>
            </a:pPr>
            <a:r>
              <a:rPr lang="en-US" sz="4000" dirty="0">
                <a:solidFill>
                  <a:srgbClr val="D66A69"/>
                </a:solidFill>
                <a:latin typeface="Bobby Jones"/>
              </a:rPr>
              <a:t>Class Dojo</a:t>
            </a:r>
          </a:p>
        </p:txBody>
      </p:sp>
      <p:sp>
        <p:nvSpPr>
          <p:cNvPr id="5" name="Freeform 3"/>
          <p:cNvSpPr/>
          <p:nvPr/>
        </p:nvSpPr>
        <p:spPr>
          <a:xfrm>
            <a:off x="6217920" y="191193"/>
            <a:ext cx="2377669" cy="1211197"/>
          </a:xfrm>
          <a:custGeom>
            <a:avLst/>
            <a:gdLst/>
            <a:ahLst/>
            <a:cxnLst/>
            <a:rect l="l" t="t" r="r" b="b"/>
            <a:pathLst>
              <a:path w="6811262" h="3757072">
                <a:moveTo>
                  <a:pt x="0" y="0"/>
                </a:moveTo>
                <a:lnTo>
                  <a:pt x="6811262" y="0"/>
                </a:lnTo>
                <a:lnTo>
                  <a:pt x="6811262" y="3757072"/>
                </a:lnTo>
                <a:lnTo>
                  <a:pt x="0" y="3757072"/>
                </a:lnTo>
                <a:lnTo>
                  <a:pt x="0" y="0"/>
                </a:lnTo>
                <a:close/>
              </a:path>
            </a:pathLst>
          </a:custGeom>
          <a:blipFill>
            <a:blip r:embed="rId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
          <p:cNvSpPr/>
          <p:nvPr/>
        </p:nvSpPr>
        <p:spPr>
          <a:xfrm>
            <a:off x="299258" y="191193"/>
            <a:ext cx="2074026" cy="1296694"/>
          </a:xfrm>
          <a:custGeom>
            <a:avLst/>
            <a:gdLst/>
            <a:ahLst/>
            <a:cxnLst/>
            <a:rect l="l" t="t" r="r" b="b"/>
            <a:pathLst>
              <a:path w="7089727" h="3691921">
                <a:moveTo>
                  <a:pt x="0" y="0"/>
                </a:moveTo>
                <a:lnTo>
                  <a:pt x="7089727" y="0"/>
                </a:lnTo>
                <a:lnTo>
                  <a:pt x="7089727" y="3691921"/>
                </a:lnTo>
                <a:lnTo>
                  <a:pt x="0" y="3691921"/>
                </a:lnTo>
                <a:lnTo>
                  <a:pt x="0" y="0"/>
                </a:lnTo>
                <a:close/>
              </a:path>
            </a:pathLst>
          </a:custGeom>
          <a:blipFill>
            <a:blip r:embed="rId3"/>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69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0" y="0"/>
            <a:ext cx="7543800" cy="1016679"/>
          </a:xfrm>
        </p:spPr>
        <p:txBody>
          <a:bodyPr/>
          <a:lstStyle/>
          <a:p>
            <a:pPr algn="ctr"/>
            <a:r>
              <a:rPr lang="en-GB" dirty="0"/>
              <a:t>Online Safety (Safeguarding)</a:t>
            </a:r>
          </a:p>
        </p:txBody>
      </p:sp>
      <p:sp>
        <p:nvSpPr>
          <p:cNvPr id="3" name="Content Placeholder 2"/>
          <p:cNvSpPr>
            <a:spLocks noGrp="1"/>
          </p:cNvSpPr>
          <p:nvPr>
            <p:ph idx="1"/>
          </p:nvPr>
        </p:nvSpPr>
        <p:spPr>
          <a:xfrm>
            <a:off x="136634" y="1818290"/>
            <a:ext cx="7409793" cy="3731172"/>
          </a:xfrm>
        </p:spPr>
        <p:txBody>
          <a:bodyPr>
            <a:normAutofit/>
          </a:bodyPr>
          <a:lstStyle/>
          <a:p>
            <a:r>
              <a:rPr lang="en-GB" dirty="0"/>
              <a:t>Online Safety at Sound </a:t>
            </a:r>
          </a:p>
          <a:p>
            <a:r>
              <a:rPr lang="en-GB" dirty="0"/>
              <a:t>- Built into the Curriculum Plans &amp; special awareness days and weeks</a:t>
            </a:r>
          </a:p>
          <a:p>
            <a:r>
              <a:rPr lang="en-GB" dirty="0"/>
              <a:t>- Continual Staff CPD </a:t>
            </a:r>
          </a:p>
          <a:p>
            <a:r>
              <a:rPr lang="en-GB" dirty="0"/>
              <a:t>- School Safeguarding Team – pupil safeguarding leads work with the DSL, Safeguarding Governor,  PC Jarvis &amp; other external organisations</a:t>
            </a:r>
          </a:p>
          <a:p>
            <a:r>
              <a:rPr lang="en-GB" dirty="0"/>
              <a:t>- Parental workshops and guides shared on our school platforms.</a:t>
            </a:r>
          </a:p>
          <a:p>
            <a:r>
              <a:rPr lang="en-GB" dirty="0"/>
              <a:t>- regular updates/useful guides shared on Class Dojo </a:t>
            </a:r>
          </a:p>
          <a:p>
            <a:r>
              <a:rPr lang="en-GB" dirty="0">
                <a:hlinkClick r:id="rId2"/>
              </a:rPr>
              <a:t>Online Safety - Sound and District Primary School (soundprimary.co.uk)</a:t>
            </a:r>
            <a:endParaRPr lang="en-GB" dirty="0"/>
          </a:p>
        </p:txBody>
      </p:sp>
      <p:sp>
        <p:nvSpPr>
          <p:cNvPr id="4" name="TextBox 3"/>
          <p:cNvSpPr txBox="1"/>
          <p:nvPr/>
        </p:nvSpPr>
        <p:spPr>
          <a:xfrm>
            <a:off x="409902" y="1016679"/>
            <a:ext cx="83662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Safeguarding Lead (DSL) : Mrs Minshall-Thomas Deputy Safeguarding Lead : Mrs Wagg,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Online Safety : Laura Minshall-Thomas  </a:t>
            </a:r>
          </a:p>
        </p:txBody>
      </p:sp>
      <p:pic>
        <p:nvPicPr>
          <p:cNvPr id="1026" name="Picture 2" descr="E-Safety for Parents | Dunnington Church of England Primary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627" y="3947252"/>
            <a:ext cx="1763312" cy="2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2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0723" y="290945"/>
            <a:ext cx="8881961" cy="6058884"/>
          </a:xfrm>
          <a:prstGeom prst="rect">
            <a:avLst/>
          </a:prstGeom>
        </p:spPr>
      </p:pic>
      <p:sp>
        <p:nvSpPr>
          <p:cNvPr id="2" name="TextBox 1"/>
          <p:cNvSpPr txBox="1"/>
          <p:nvPr/>
        </p:nvSpPr>
        <p:spPr>
          <a:xfrm>
            <a:off x="1933903" y="5854262"/>
            <a:ext cx="5160580" cy="646331"/>
          </a:xfrm>
          <a:prstGeom prst="rect">
            <a:avLst/>
          </a:prstGeom>
          <a:noFill/>
        </p:spPr>
        <p:txBody>
          <a:bodyPr wrap="square" rtlCol="0">
            <a:spAutoFit/>
          </a:bodyPr>
          <a:lstStyle/>
          <a:p>
            <a:r>
              <a:rPr lang="en-GB" dirty="0"/>
              <a:t>As well as the school office we now have the following contact : </a:t>
            </a:r>
            <a:r>
              <a:rPr lang="en-GB" u="sng" dirty="0"/>
              <a:t>info@friendsofsoundschool.com</a:t>
            </a:r>
            <a:endParaRPr lang="en-GB" dirty="0"/>
          </a:p>
        </p:txBody>
      </p:sp>
    </p:spTree>
    <p:extLst>
      <p:ext uri="{BB962C8B-B14F-4D97-AF65-F5344CB8AC3E}">
        <p14:creationId xmlns:p14="http://schemas.microsoft.com/office/powerpoint/2010/main" val="395694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GB" sz="5400" b="1"/>
              <a:t>Our School Aims</a:t>
            </a:r>
          </a:p>
        </p:txBody>
      </p:sp>
      <p:sp>
        <p:nvSpPr>
          <p:cNvPr id="3" name="Content Placeholder 2"/>
          <p:cNvSpPr>
            <a:spLocks noGrp="1"/>
          </p:cNvSpPr>
          <p:nvPr>
            <p:ph idx="1"/>
          </p:nvPr>
        </p:nvSpPr>
        <p:spPr>
          <a:xfrm>
            <a:off x="323850" y="1806575"/>
            <a:ext cx="8569325" cy="4718050"/>
          </a:xfrm>
        </p:spPr>
        <p:txBody>
          <a:bodyPr>
            <a:normAutofit/>
          </a:bodyPr>
          <a:lstStyle/>
          <a:p>
            <a:pPr marL="0" indent="0">
              <a:lnSpc>
                <a:spcPct val="80000"/>
              </a:lnSpc>
              <a:spcAft>
                <a:spcPct val="0"/>
              </a:spcAft>
              <a:buFont typeface="Wingdings 2" pitchFamily="18" charset="2"/>
              <a:buNone/>
            </a:pPr>
            <a:r>
              <a:rPr lang="en-GB" dirty="0"/>
              <a:t>Our Sound Superstars (our values)….</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Resilient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Curious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Independent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Caring </a:t>
            </a:r>
          </a:p>
          <a:p>
            <a:pPr marL="0" indent="0">
              <a:lnSpc>
                <a:spcPct val="80000"/>
              </a:lnSpc>
              <a:spcAft>
                <a:spcPct val="0"/>
              </a:spcAft>
              <a:buFont typeface="Wingdings 2" pitchFamily="18" charset="2"/>
              <a:buNone/>
            </a:pPr>
            <a:endParaRPr lang="en-GB" dirty="0"/>
          </a:p>
          <a:p>
            <a:pPr marL="0" indent="0">
              <a:lnSpc>
                <a:spcPct val="80000"/>
              </a:lnSpc>
              <a:spcAft>
                <a:spcPct val="0"/>
              </a:spcAft>
              <a:buFont typeface="Wingdings 3" pitchFamily="18" charset="2"/>
              <a:buChar char=""/>
            </a:pPr>
            <a:r>
              <a:rPr lang="en-GB" dirty="0"/>
              <a:t>Be a Team Player</a:t>
            </a:r>
          </a:p>
          <a:p>
            <a:pPr marL="0" indent="0">
              <a:lnSpc>
                <a:spcPct val="80000"/>
              </a:lnSpc>
              <a:spcAft>
                <a:spcPct val="0"/>
              </a:spcAft>
              <a:buFont typeface="Wingdings 3" pitchFamily="18" charset="2"/>
              <a:buChar char=""/>
            </a:pPr>
            <a:endParaRPr lang="en-GB" dirty="0"/>
          </a:p>
          <a:p>
            <a:pPr marL="0" indent="0">
              <a:lnSpc>
                <a:spcPct val="80000"/>
              </a:lnSpc>
              <a:spcAft>
                <a:spcPct val="0"/>
              </a:spcAft>
              <a:buFont typeface="Wingdings 3" pitchFamily="18" charset="2"/>
              <a:buChar char=""/>
            </a:pPr>
            <a:r>
              <a:rPr lang="en-GB" dirty="0"/>
              <a:t>Be Mental Health aware  </a:t>
            </a:r>
          </a:p>
          <a:p>
            <a:pPr marL="0" indent="0"/>
            <a:endParaRPr lang="en-GB" dirty="0"/>
          </a:p>
        </p:txBody>
      </p:sp>
      <p:pic>
        <p:nvPicPr>
          <p:cNvPr id="17412" name="Picture 7"/>
          <p:cNvPicPr>
            <a:picLocks noChangeAspect="1"/>
          </p:cNvPicPr>
          <p:nvPr/>
        </p:nvPicPr>
        <p:blipFill>
          <a:blip r:embed="rId2"/>
          <a:srcRect/>
          <a:stretch>
            <a:fillRect/>
          </a:stretch>
        </p:blipFill>
        <p:spPr bwMode="auto">
          <a:xfrm>
            <a:off x="3419872" y="2564904"/>
            <a:ext cx="1212786" cy="1209154"/>
          </a:xfrm>
          <a:prstGeom prst="rect">
            <a:avLst/>
          </a:prstGeom>
          <a:noFill/>
          <a:ln w="9525">
            <a:noFill/>
            <a:miter lim="800000"/>
            <a:headEnd/>
            <a:tailEnd/>
          </a:ln>
        </p:spPr>
      </p:pic>
      <p:pic>
        <p:nvPicPr>
          <p:cNvPr id="17413" name="Picture 4"/>
          <p:cNvPicPr>
            <a:picLocks noChangeAspect="1"/>
          </p:cNvPicPr>
          <p:nvPr/>
        </p:nvPicPr>
        <p:blipFill>
          <a:blip r:embed="rId3"/>
          <a:srcRect/>
          <a:stretch>
            <a:fillRect/>
          </a:stretch>
        </p:blipFill>
        <p:spPr bwMode="auto">
          <a:xfrm>
            <a:off x="7092280" y="1355750"/>
            <a:ext cx="1233758" cy="1209154"/>
          </a:xfrm>
          <a:prstGeom prst="rect">
            <a:avLst/>
          </a:prstGeom>
          <a:noFill/>
          <a:ln w="9525">
            <a:noFill/>
            <a:miter lim="800000"/>
            <a:headEnd/>
            <a:tailEnd/>
          </a:ln>
        </p:spPr>
      </p:pic>
      <p:pic>
        <p:nvPicPr>
          <p:cNvPr id="17414" name="Picture 5"/>
          <p:cNvPicPr>
            <a:picLocks noChangeAspect="1"/>
          </p:cNvPicPr>
          <p:nvPr/>
        </p:nvPicPr>
        <p:blipFill>
          <a:blip r:embed="rId4"/>
          <a:srcRect/>
          <a:stretch>
            <a:fillRect/>
          </a:stretch>
        </p:blipFill>
        <p:spPr bwMode="auto">
          <a:xfrm>
            <a:off x="5148064" y="2439070"/>
            <a:ext cx="2248023" cy="1979860"/>
          </a:xfrm>
          <a:prstGeom prst="rect">
            <a:avLst/>
          </a:prstGeom>
          <a:noFill/>
          <a:ln w="9525">
            <a:noFill/>
            <a:miter lim="800000"/>
            <a:headEnd/>
            <a:tailEnd/>
          </a:ln>
        </p:spPr>
      </p:pic>
      <p:pic>
        <p:nvPicPr>
          <p:cNvPr id="17415" name="Picture 3"/>
          <p:cNvPicPr>
            <a:picLocks noChangeAspect="1"/>
          </p:cNvPicPr>
          <p:nvPr/>
        </p:nvPicPr>
        <p:blipFill>
          <a:blip r:embed="rId5"/>
          <a:srcRect/>
          <a:stretch>
            <a:fillRect/>
          </a:stretch>
        </p:blipFill>
        <p:spPr bwMode="auto">
          <a:xfrm>
            <a:off x="6905548" y="4165600"/>
            <a:ext cx="1607221" cy="1584838"/>
          </a:xfrm>
          <a:prstGeom prst="rect">
            <a:avLst/>
          </a:prstGeom>
          <a:noFill/>
          <a:ln w="9525">
            <a:noFill/>
            <a:miter lim="800000"/>
            <a:headEnd/>
            <a:tailEnd/>
          </a:ln>
        </p:spPr>
      </p:pic>
      <p:pic>
        <p:nvPicPr>
          <p:cNvPr id="17416" name="Picture 6"/>
          <p:cNvPicPr>
            <a:picLocks noChangeAspect="1"/>
          </p:cNvPicPr>
          <p:nvPr/>
        </p:nvPicPr>
        <p:blipFill>
          <a:blip r:embed="rId6"/>
          <a:srcRect/>
          <a:stretch>
            <a:fillRect/>
          </a:stretch>
        </p:blipFill>
        <p:spPr bwMode="auto">
          <a:xfrm>
            <a:off x="3690570" y="4796233"/>
            <a:ext cx="1762860" cy="1728392"/>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z="5400" b="1"/>
              <a:t>     Questions…</a:t>
            </a:r>
          </a:p>
        </p:txBody>
      </p:sp>
      <p:pic>
        <p:nvPicPr>
          <p:cNvPr id="28674" name="Picture 2" descr="C:\Users\Kirsty\AppData\Local\Microsoft\Windows\Temporary Internet Files\Content.IE5\6Z6CFU81\questions[1].jpg"/>
          <p:cNvPicPr>
            <a:picLocks noGrp="1" noChangeAspect="1" noChangeArrowheads="1"/>
          </p:cNvPicPr>
          <p:nvPr>
            <p:ph idx="1"/>
          </p:nvPr>
        </p:nvPicPr>
        <p:blipFill>
          <a:blip r:embed="rId2"/>
          <a:srcRect/>
          <a:stretch>
            <a:fillRect/>
          </a:stretch>
        </p:blipFill>
        <p:spPr>
          <a:xfrm>
            <a:off x="2414588" y="2005013"/>
            <a:ext cx="4314825" cy="3657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23850" y="676275"/>
            <a:ext cx="8640763" cy="923925"/>
          </a:xfrm>
        </p:spPr>
        <p:txBody>
          <a:bodyPr/>
          <a:lstStyle/>
          <a:p>
            <a:r>
              <a:rPr lang="en-GB" sz="5400" b="1"/>
              <a:t>   What we aim for…</a:t>
            </a:r>
          </a:p>
        </p:txBody>
      </p:sp>
      <p:sp>
        <p:nvSpPr>
          <p:cNvPr id="3" name="Content Placeholder 2"/>
          <p:cNvSpPr>
            <a:spLocks noGrp="1"/>
          </p:cNvSpPr>
          <p:nvPr>
            <p:ph idx="1"/>
          </p:nvPr>
        </p:nvSpPr>
        <p:spPr>
          <a:xfrm>
            <a:off x="1042988" y="2205038"/>
            <a:ext cx="7126287" cy="4051300"/>
          </a:xfrm>
        </p:spPr>
        <p:txBody>
          <a:bodyPr rtlCol="0">
            <a:normAutofit fontScale="92500" lnSpcReduction="10000"/>
          </a:bodyPr>
          <a:lstStyle/>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Independence</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Resilience</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Respect</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Good Communication</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Enthusiastic Learners</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Creative Thinking</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Confidence</a:t>
            </a:r>
          </a:p>
          <a:p>
            <a:pPr algn="ctr" fontAlgn="auto">
              <a:buClr>
                <a:schemeClr val="tx1">
                  <a:lumMod val="75000"/>
                  <a:lumOff val="25000"/>
                </a:schemeClr>
              </a:buClr>
              <a:buFont typeface="Wingdings 2" charset="2"/>
              <a:buChar char=""/>
              <a:defRPr/>
            </a:pPr>
            <a:r>
              <a:rPr lang="en-GB">
                <a:solidFill>
                  <a:schemeClr val="tx1">
                    <a:lumMod val="75000"/>
                    <a:lumOff val="25000"/>
                  </a:schemeClr>
                </a:solidFill>
              </a:rPr>
              <a:t>Responsibility</a:t>
            </a:r>
            <a:endParaRPr lang="en-GB" dirty="0">
              <a:solidFill>
                <a:schemeClr val="tx1">
                  <a:lumMod val="75000"/>
                  <a:lumOff val="25000"/>
                </a:schemeClr>
              </a:solidFill>
            </a:endParaRP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Risk taking</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Team players</a:t>
            </a:r>
          </a:p>
          <a:p>
            <a:pPr algn="ctr" fontAlgn="auto">
              <a:buClr>
                <a:schemeClr val="tx1">
                  <a:lumMod val="75000"/>
                  <a:lumOff val="25000"/>
                </a:schemeClr>
              </a:buClr>
              <a:buFont typeface="Wingdings 2" charset="2"/>
              <a:buChar char=""/>
              <a:defRPr/>
            </a:pPr>
            <a:r>
              <a:rPr lang="en-GB" dirty="0">
                <a:solidFill>
                  <a:schemeClr val="tx1">
                    <a:lumMod val="75000"/>
                    <a:lumOff val="25000"/>
                  </a:schemeClr>
                </a:solidFill>
              </a:rPr>
              <a:t>Decision Making</a:t>
            </a: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p:txBody>
      </p:sp>
      <p:pic>
        <p:nvPicPr>
          <p:cNvPr id="18435" name="Picture 2" descr="C:\Users\Kirsty\AppData\Local\Microsoft\Windows\Temporary Internet Files\Content.IE5\FX1MG21N\teamwork[1].jpg"/>
          <p:cNvPicPr>
            <a:picLocks noChangeAspect="1" noChangeArrowheads="1"/>
          </p:cNvPicPr>
          <p:nvPr/>
        </p:nvPicPr>
        <p:blipFill>
          <a:blip r:embed="rId2"/>
          <a:srcRect/>
          <a:stretch>
            <a:fillRect/>
          </a:stretch>
        </p:blipFill>
        <p:spPr bwMode="auto">
          <a:xfrm rot="738131">
            <a:off x="6188075" y="4108450"/>
            <a:ext cx="1844675" cy="1844675"/>
          </a:xfrm>
          <a:prstGeom prst="rect">
            <a:avLst/>
          </a:prstGeom>
          <a:noFill/>
          <a:ln w="9525">
            <a:noFill/>
            <a:miter lim="800000"/>
            <a:headEnd/>
            <a:tailEnd/>
          </a:ln>
        </p:spPr>
      </p:pic>
      <p:pic>
        <p:nvPicPr>
          <p:cNvPr id="18436" name="Picture 3" descr="C:\Users\Kirsty\AppData\Local\Microsoft\Windows\Temporary Internet Files\Content.IE5\6Z6CFU81\kitten-lion-mirror[1].jpg"/>
          <p:cNvPicPr>
            <a:picLocks noChangeAspect="1" noChangeArrowheads="1"/>
          </p:cNvPicPr>
          <p:nvPr/>
        </p:nvPicPr>
        <p:blipFill>
          <a:blip r:embed="rId3"/>
          <a:srcRect/>
          <a:stretch>
            <a:fillRect/>
          </a:stretch>
        </p:blipFill>
        <p:spPr bwMode="auto">
          <a:xfrm rot="-409099">
            <a:off x="566738" y="2414588"/>
            <a:ext cx="2430462" cy="1822450"/>
          </a:xfrm>
          <a:prstGeom prst="rect">
            <a:avLst/>
          </a:prstGeom>
          <a:noFill/>
          <a:ln w="9525">
            <a:noFill/>
            <a:miter lim="800000"/>
            <a:headEnd/>
            <a:tailEnd/>
          </a:ln>
        </p:spPr>
      </p:pic>
      <p:pic>
        <p:nvPicPr>
          <p:cNvPr id="18437" name="Picture 4" descr="C:\Users\Kirsty\AppData\Local\Microsoft\Windows\Temporary Internet Files\Content.IE5\6Z6CFU81\brain_gears_iStock_000013485370Small[1].jpg"/>
          <p:cNvPicPr>
            <a:picLocks noChangeAspect="1" noChangeArrowheads="1"/>
          </p:cNvPicPr>
          <p:nvPr/>
        </p:nvPicPr>
        <p:blipFill>
          <a:blip r:embed="rId4"/>
          <a:srcRect/>
          <a:stretch>
            <a:fillRect/>
          </a:stretch>
        </p:blipFill>
        <p:spPr bwMode="auto">
          <a:xfrm rot="463664">
            <a:off x="1258888" y="4941888"/>
            <a:ext cx="2089150" cy="1560512"/>
          </a:xfrm>
          <a:prstGeom prst="rect">
            <a:avLst/>
          </a:prstGeom>
          <a:noFill/>
          <a:ln w="9525">
            <a:noFill/>
            <a:miter lim="800000"/>
            <a:headEnd/>
            <a:tailEnd/>
          </a:ln>
        </p:spPr>
      </p:pic>
      <p:pic>
        <p:nvPicPr>
          <p:cNvPr id="18438" name="Picture 5" descr="C:\Users\Kirsty\AppData\Local\Microsoft\Windows\Temporary Internet Files\Content.IE5\DH7GW1N5\pic3[1].jpg"/>
          <p:cNvPicPr>
            <a:picLocks noChangeAspect="1" noChangeArrowheads="1"/>
          </p:cNvPicPr>
          <p:nvPr/>
        </p:nvPicPr>
        <p:blipFill>
          <a:blip r:embed="rId5"/>
          <a:srcRect/>
          <a:stretch>
            <a:fillRect/>
          </a:stretch>
        </p:blipFill>
        <p:spPr bwMode="auto">
          <a:xfrm rot="-681116">
            <a:off x="7078663" y="1720850"/>
            <a:ext cx="1327150" cy="14509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2708275"/>
            <a:ext cx="7124700" cy="4051300"/>
          </a:xfrm>
        </p:spPr>
        <p:txBody>
          <a:bodyPr rtlCol="0">
            <a:normAutofit/>
          </a:bodyPr>
          <a:lstStyle/>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Role Models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Opportunities to lead others/take on different roles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Class/whole school roles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Classroom set up/Working Walls/Talk partners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Expectations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Wider opportunities</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Inter-school working</a:t>
            </a:r>
          </a:p>
          <a:p>
            <a:pPr fontAlgn="auto">
              <a:buClr>
                <a:schemeClr val="tx1">
                  <a:lumMod val="75000"/>
                  <a:lumOff val="25000"/>
                </a:schemeClr>
              </a:buClr>
              <a:buFont typeface="Wingdings 2" charset="2"/>
              <a:buChar char=""/>
              <a:defRPr/>
            </a:pPr>
            <a:r>
              <a:rPr lang="en-GB" sz="1900" dirty="0">
                <a:solidFill>
                  <a:schemeClr val="tx1">
                    <a:lumMod val="75000"/>
                    <a:lumOff val="25000"/>
                  </a:schemeClr>
                </a:solidFill>
              </a:rPr>
              <a:t>Sound School Council</a:t>
            </a: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a:p>
            <a:pPr fontAlgn="auto">
              <a:buClr>
                <a:schemeClr val="tx1">
                  <a:lumMod val="75000"/>
                  <a:lumOff val="25000"/>
                </a:schemeClr>
              </a:buClr>
              <a:buFont typeface="Wingdings 2" charset="2"/>
              <a:buChar char=""/>
              <a:defRPr/>
            </a:pPr>
            <a:endParaRPr lang="en-GB" dirty="0">
              <a:solidFill>
                <a:schemeClr val="tx1">
                  <a:lumMod val="75000"/>
                  <a:lumOff val="25000"/>
                </a:schemeClr>
              </a:solidFill>
            </a:endParaRPr>
          </a:p>
        </p:txBody>
      </p:sp>
      <p:pic>
        <p:nvPicPr>
          <p:cNvPr id="19458" name="Picture 4"/>
          <p:cNvPicPr>
            <a:picLocks noChangeAspect="1" noChangeArrowheads="1"/>
          </p:cNvPicPr>
          <p:nvPr/>
        </p:nvPicPr>
        <p:blipFill>
          <a:blip r:embed="rId2"/>
          <a:srcRect/>
          <a:stretch>
            <a:fillRect/>
          </a:stretch>
        </p:blipFill>
        <p:spPr bwMode="auto">
          <a:xfrm rot="706618">
            <a:off x="6702425" y="4449763"/>
            <a:ext cx="1933575" cy="1933575"/>
          </a:xfrm>
          <a:prstGeom prst="rect">
            <a:avLst/>
          </a:prstGeom>
          <a:noFill/>
          <a:ln w="9525">
            <a:noFill/>
            <a:miter lim="800000"/>
            <a:headEnd/>
            <a:tailEnd/>
          </a:ln>
        </p:spPr>
      </p:pic>
      <p:pic>
        <p:nvPicPr>
          <p:cNvPr id="19459" name="Picture 5"/>
          <p:cNvPicPr>
            <a:picLocks noChangeAspect="1" noChangeArrowheads="1"/>
          </p:cNvPicPr>
          <p:nvPr/>
        </p:nvPicPr>
        <p:blipFill>
          <a:blip r:embed="rId3"/>
          <a:srcRect/>
          <a:stretch>
            <a:fillRect/>
          </a:stretch>
        </p:blipFill>
        <p:spPr bwMode="auto">
          <a:xfrm>
            <a:off x="1042988" y="188913"/>
            <a:ext cx="6626225" cy="19446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p:txBody>
          <a:bodyPr/>
          <a:lstStyle/>
          <a:p>
            <a:r>
              <a:rPr lang="en-GB" sz="1600" dirty="0"/>
              <a:t>English-Talk For Writing</a:t>
            </a:r>
          </a:p>
          <a:p>
            <a:r>
              <a:rPr lang="en-GB" sz="1600" dirty="0"/>
              <a:t>Maths</a:t>
            </a:r>
          </a:p>
          <a:p>
            <a:r>
              <a:rPr lang="en-GB" sz="1600" dirty="0"/>
              <a:t>Science</a:t>
            </a:r>
          </a:p>
          <a:p>
            <a:r>
              <a:rPr lang="en-GB" sz="1600" dirty="0"/>
              <a:t>Computing</a:t>
            </a:r>
          </a:p>
          <a:p>
            <a:r>
              <a:rPr lang="en-GB" sz="1600" dirty="0"/>
              <a:t>SPAG</a:t>
            </a:r>
          </a:p>
          <a:p>
            <a:r>
              <a:rPr lang="en-GB" sz="1600" dirty="0"/>
              <a:t>Geography &amp; History-skills based</a:t>
            </a:r>
          </a:p>
          <a:p>
            <a:r>
              <a:rPr lang="en-GB" sz="1600" dirty="0"/>
              <a:t>Art/Design &amp; Technology</a:t>
            </a:r>
          </a:p>
          <a:p>
            <a:r>
              <a:rPr lang="en-GB" sz="1600" dirty="0"/>
              <a:t>PE </a:t>
            </a:r>
          </a:p>
          <a:p>
            <a:r>
              <a:rPr lang="en-GB" sz="1600" dirty="0"/>
              <a:t>French</a:t>
            </a:r>
          </a:p>
          <a:p>
            <a:r>
              <a:rPr lang="en-GB" sz="1600" dirty="0"/>
              <a:t>Music</a:t>
            </a:r>
          </a:p>
          <a:p>
            <a:r>
              <a:rPr lang="en-GB" sz="1600" dirty="0"/>
              <a:t>PSHE/British Values/Global Learning</a:t>
            </a:r>
          </a:p>
          <a:p>
            <a:r>
              <a:rPr lang="en-GB" sz="1600" dirty="0"/>
              <a:t>RE </a:t>
            </a:r>
          </a:p>
        </p:txBody>
      </p:sp>
      <p:pic>
        <p:nvPicPr>
          <p:cNvPr id="20482" name="Picture 6"/>
          <p:cNvPicPr>
            <a:picLocks noChangeAspect="1" noChangeArrowheads="1"/>
          </p:cNvPicPr>
          <p:nvPr/>
        </p:nvPicPr>
        <p:blipFill>
          <a:blip r:embed="rId2"/>
          <a:srcRect/>
          <a:stretch>
            <a:fillRect/>
          </a:stretch>
        </p:blipFill>
        <p:spPr bwMode="auto">
          <a:xfrm rot="-444041">
            <a:off x="5578475" y="1816100"/>
            <a:ext cx="3049588" cy="2128838"/>
          </a:xfrm>
          <a:prstGeom prst="rect">
            <a:avLst/>
          </a:prstGeom>
          <a:noFill/>
          <a:ln w="9525">
            <a:noFill/>
            <a:miter lim="800000"/>
            <a:headEnd/>
            <a:tailEnd/>
          </a:ln>
        </p:spPr>
      </p:pic>
      <p:pic>
        <p:nvPicPr>
          <p:cNvPr id="20483" name="Picture 7"/>
          <p:cNvPicPr>
            <a:picLocks noChangeAspect="1" noChangeArrowheads="1"/>
          </p:cNvPicPr>
          <p:nvPr/>
        </p:nvPicPr>
        <p:blipFill>
          <a:blip r:embed="rId3"/>
          <a:srcRect/>
          <a:stretch>
            <a:fillRect/>
          </a:stretch>
        </p:blipFill>
        <p:spPr bwMode="auto">
          <a:xfrm rot="465275">
            <a:off x="5508625" y="4645025"/>
            <a:ext cx="3181350" cy="1438275"/>
          </a:xfrm>
          <a:prstGeom prst="rect">
            <a:avLst/>
          </a:prstGeom>
          <a:noFill/>
          <a:ln w="9525">
            <a:noFill/>
            <a:miter lim="800000"/>
            <a:headEnd/>
            <a:tailEnd/>
          </a:ln>
        </p:spPr>
      </p:pic>
      <p:pic>
        <p:nvPicPr>
          <p:cNvPr id="20484" name="Picture 8"/>
          <p:cNvPicPr>
            <a:picLocks noChangeAspect="1" noChangeArrowheads="1"/>
          </p:cNvPicPr>
          <p:nvPr/>
        </p:nvPicPr>
        <p:blipFill>
          <a:blip r:embed="rId4"/>
          <a:srcRect/>
          <a:stretch>
            <a:fillRect/>
          </a:stretch>
        </p:blipFill>
        <p:spPr bwMode="auto">
          <a:xfrm>
            <a:off x="620713" y="333375"/>
            <a:ext cx="5238750" cy="1162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Accelerated Reader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6912"/>
            <a:ext cx="6763746" cy="1771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59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F019F53-2905-8D57-0A91-2889E6D7B496}"/>
              </a:ext>
            </a:extLst>
          </p:cNvPr>
          <p:cNvSpPr>
            <a:spLocks noGrp="1" noChangeArrowheads="1"/>
          </p:cNvSpPr>
          <p:nvPr>
            <p:ph type="ctrTitle"/>
          </p:nvPr>
        </p:nvSpPr>
        <p:spPr>
          <a:xfrm>
            <a:off x="869950" y="234950"/>
            <a:ext cx="5826125" cy="1646238"/>
          </a:xfrm>
        </p:spPr>
        <p:txBody>
          <a:bodyPr/>
          <a:lstStyle/>
          <a:p>
            <a:pPr algn="ctr"/>
            <a:r>
              <a:rPr lang="en-GB" altLang="en-US">
                <a:latin typeface="Century Gothic" panose="020B0502020202020204" pitchFamily="34" charset="0"/>
              </a:rPr>
              <a:t>Times Tables </a:t>
            </a:r>
            <a:br>
              <a:rPr lang="en-GB" altLang="en-US">
                <a:latin typeface="Century Gothic" panose="020B0502020202020204" pitchFamily="34" charset="0"/>
              </a:rPr>
            </a:br>
            <a:r>
              <a:rPr lang="en-GB" altLang="en-US">
                <a:latin typeface="Century Gothic" panose="020B0502020202020204" pitchFamily="34" charset="0"/>
              </a:rPr>
              <a:t>Rock Stars</a:t>
            </a:r>
          </a:p>
        </p:txBody>
      </p:sp>
      <p:sp>
        <p:nvSpPr>
          <p:cNvPr id="3" name="Subtitle 2">
            <a:extLst>
              <a:ext uri="{FF2B5EF4-FFF2-40B4-BE49-F238E27FC236}">
                <a16:creationId xmlns:a16="http://schemas.microsoft.com/office/drawing/2014/main" id="{C72BDB05-A31F-A2FA-E5CF-4AE41EC6367A}"/>
              </a:ext>
            </a:extLst>
          </p:cNvPr>
          <p:cNvSpPr>
            <a:spLocks noGrp="1"/>
          </p:cNvSpPr>
          <p:nvPr>
            <p:ph type="subTitle" idx="1"/>
          </p:nvPr>
        </p:nvSpPr>
        <p:spPr>
          <a:xfrm>
            <a:off x="401638" y="1881188"/>
            <a:ext cx="7197725" cy="1984375"/>
          </a:xfrm>
        </p:spPr>
        <p:txBody>
          <a:bodyPr>
            <a:normAutofit fontScale="92500" lnSpcReduction="10000"/>
          </a:bodyPr>
          <a:lstStyle/>
          <a:p>
            <a:pPr algn="ctr">
              <a:defRPr/>
            </a:pPr>
            <a:r>
              <a:rPr lang="en-GB" dirty="0">
                <a:latin typeface="Century Gothic" panose="020B0502020202020204" pitchFamily="34" charset="0"/>
                <a:hlinkClick r:id="rId2"/>
              </a:rPr>
              <a:t>https://www.youtube.com/watch?v=-ZxZbRVvbYM</a:t>
            </a:r>
            <a:endParaRPr lang="en-GB" dirty="0">
              <a:latin typeface="Century Gothic" panose="020B0502020202020204" pitchFamily="34" charset="0"/>
            </a:endParaRPr>
          </a:p>
          <a:p>
            <a:pPr algn="ctr">
              <a:defRPr/>
            </a:pPr>
            <a:r>
              <a:rPr lang="en-US" dirty="0">
                <a:solidFill>
                  <a:srgbClr val="333333"/>
                </a:solidFill>
                <a:latin typeface="Century Gothic" panose="020B0502020202020204" pitchFamily="34" charset="0"/>
              </a:rPr>
              <a:t>Times Tables Rock Stars (TTRS) is an exciting times tables app that we will be using in school and at home. Children will be expected to use this app throughout the week. Each game takes 3-5 </a:t>
            </a:r>
            <a:r>
              <a:rPr lang="en-US" dirty="0" err="1">
                <a:solidFill>
                  <a:srgbClr val="333333"/>
                </a:solidFill>
                <a:latin typeface="Century Gothic" panose="020B0502020202020204" pitchFamily="34" charset="0"/>
              </a:rPr>
              <a:t>mins</a:t>
            </a:r>
            <a:r>
              <a:rPr lang="en-US" dirty="0">
                <a:solidFill>
                  <a:srgbClr val="333333"/>
                </a:solidFill>
                <a:latin typeface="Century Gothic" panose="020B0502020202020204" pitchFamily="34" charset="0"/>
              </a:rPr>
              <a:t> so it's perfect to fit into their routine e.g. in the car, before dinner, waiting for the bath to run etc. </a:t>
            </a:r>
          </a:p>
          <a:p>
            <a:pPr>
              <a:defRPr/>
            </a:pPr>
            <a:endParaRPr lang="en-GB" dirty="0"/>
          </a:p>
          <a:p>
            <a:pPr>
              <a:defRPr/>
            </a:pPr>
            <a:endParaRPr lang="en-GB" dirty="0"/>
          </a:p>
        </p:txBody>
      </p:sp>
      <p:pic>
        <p:nvPicPr>
          <p:cNvPr id="12292" name="Picture 3">
            <a:extLst>
              <a:ext uri="{FF2B5EF4-FFF2-40B4-BE49-F238E27FC236}">
                <a16:creationId xmlns:a16="http://schemas.microsoft.com/office/drawing/2014/main" id="{5F00141A-7CDE-70DF-4477-F72DFE301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4008438"/>
            <a:ext cx="3559175"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95BF16B7-CE9A-BF53-DA54-50FBE96B0B10}"/>
              </a:ext>
            </a:extLst>
          </p:cNvPr>
          <p:cNvSpPr>
            <a:spLocks noChangeArrowheads="1"/>
          </p:cNvSpPr>
          <p:nvPr/>
        </p:nvSpPr>
        <p:spPr bwMode="auto">
          <a:xfrm>
            <a:off x="347663" y="595313"/>
            <a:ext cx="7827962"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GB" altLang="en-US" sz="2800" b="1">
                <a:solidFill>
                  <a:srgbClr val="16253D"/>
                </a:solidFill>
                <a:latin typeface="Century Gothic" panose="020B0502020202020204" pitchFamily="34" charset="0"/>
              </a:rPr>
              <a:t>What can you do to help your child practise their times tables?</a:t>
            </a:r>
          </a:p>
          <a:p>
            <a:pPr eaLnBrk="1" hangingPunct="1">
              <a:spcBef>
                <a:spcPct val="0"/>
              </a:spcBef>
              <a:buClrTx/>
              <a:buSzTx/>
              <a:buFontTx/>
              <a:buNone/>
            </a:pPr>
            <a:endParaRPr lang="en-GB" altLang="en-US" sz="2000">
              <a:solidFill>
                <a:srgbClr val="16253D"/>
              </a:solidFill>
              <a:latin typeface="Century Gothic" panose="020B0502020202020204" pitchFamily="34" charset="0"/>
            </a:endParaRPr>
          </a:p>
          <a:p>
            <a:pPr eaLnBrk="1" hangingPunct="1">
              <a:spcBef>
                <a:spcPct val="0"/>
              </a:spcBef>
              <a:buClrTx/>
              <a:buSzTx/>
              <a:buFontTx/>
              <a:buNone/>
            </a:pPr>
            <a:r>
              <a:rPr lang="en-GB" altLang="en-US" sz="2000">
                <a:solidFill>
                  <a:srgbClr val="16253D"/>
                </a:solidFill>
                <a:latin typeface="Century Gothic" panose="020B0502020202020204" pitchFamily="34" charset="0"/>
              </a:rPr>
              <a:t>We would recommend a number of strategies to support your child in the run-up to and aftermath of the times tables test including:</a:t>
            </a: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Times tables chanting: “6, 12, 18, 24…”;</a:t>
            </a: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Times tables chanting in reverse order: “108, 99, 90, 81…”;</a:t>
            </a: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Using times tables songs, like Schoolhouse Rock’s</a:t>
            </a:r>
            <a:r>
              <a:rPr lang="en-GB" altLang="en-US" sz="2000">
                <a:solidFill>
                  <a:srgbClr val="466ECC"/>
                </a:solidFill>
                <a:latin typeface="Century Gothic" panose="020B0502020202020204" pitchFamily="34" charset="0"/>
                <a:hlinkClick r:id="rId2"/>
              </a:rPr>
              <a:t> ‘3 is A Magic Number’</a:t>
            </a:r>
            <a:r>
              <a:rPr lang="en-GB" altLang="en-US" sz="2000">
                <a:solidFill>
                  <a:srgbClr val="16253D"/>
                </a:solidFill>
                <a:latin typeface="Century Gothic" panose="020B0502020202020204" pitchFamily="34" charset="0"/>
              </a:rPr>
              <a:t>;</a:t>
            </a: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Using apps, like the one by </a:t>
            </a:r>
            <a:r>
              <a:rPr lang="en-GB" altLang="en-US" sz="2000">
                <a:solidFill>
                  <a:srgbClr val="466ECC"/>
                </a:solidFill>
                <a:latin typeface="Century Gothic" panose="020B0502020202020204" pitchFamily="34" charset="0"/>
                <a:hlinkClick r:id="rId3"/>
              </a:rPr>
              <a:t>ks2timestables.co.uk</a:t>
            </a:r>
            <a:r>
              <a:rPr lang="en-GB" altLang="en-US" sz="2000">
                <a:solidFill>
                  <a:srgbClr val="16253D"/>
                </a:solidFill>
                <a:latin typeface="Century Gothic" panose="020B0502020202020204" pitchFamily="34" charset="0"/>
              </a:rPr>
              <a:t>,  </a:t>
            </a:r>
            <a:r>
              <a:rPr lang="en-GB" altLang="en-US" sz="2000">
                <a:solidFill>
                  <a:srgbClr val="466ECC"/>
                </a:solidFill>
                <a:latin typeface="Century Gothic" panose="020B0502020202020204" pitchFamily="34" charset="0"/>
                <a:hlinkClick r:id="rId4"/>
              </a:rPr>
              <a:t>Times Tables Rock Stars</a:t>
            </a:r>
            <a:r>
              <a:rPr lang="en-GB" altLang="en-US" sz="2000">
                <a:solidFill>
                  <a:srgbClr val="16253D"/>
                </a:solidFill>
                <a:latin typeface="Century Gothic" panose="020B0502020202020204" pitchFamily="34" charset="0"/>
              </a:rPr>
              <a:t> or </a:t>
            </a:r>
            <a:r>
              <a:rPr lang="en-GB" altLang="en-US" sz="2000">
                <a:solidFill>
                  <a:srgbClr val="466ECC"/>
                </a:solidFill>
                <a:latin typeface="Century Gothic" panose="020B0502020202020204" pitchFamily="34" charset="0"/>
                <a:hlinkClick r:id="rId5"/>
              </a:rPr>
              <a:t>Hit the Button </a:t>
            </a:r>
            <a:endParaRPr lang="en-GB" altLang="en-US" sz="2000">
              <a:solidFill>
                <a:srgbClr val="16253D"/>
              </a:solidFill>
              <a:latin typeface="Century Gothic" panose="020B0502020202020204" pitchFamily="34" charset="0"/>
            </a:endParaRP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Using free online games, like those on </a:t>
            </a:r>
            <a:r>
              <a:rPr lang="en-GB" altLang="en-US" sz="2000">
                <a:solidFill>
                  <a:srgbClr val="466ECC"/>
                </a:solidFill>
                <a:latin typeface="Century Gothic" panose="020B0502020202020204" pitchFamily="34" charset="0"/>
                <a:hlinkClick r:id="rId6"/>
              </a:rPr>
              <a:t>Maths Frame</a:t>
            </a:r>
            <a:r>
              <a:rPr lang="en-GB" altLang="en-US" sz="2000">
                <a:solidFill>
                  <a:srgbClr val="16253D"/>
                </a:solidFill>
                <a:latin typeface="Century Gothic" panose="020B0502020202020204" pitchFamily="34" charset="0"/>
              </a:rPr>
              <a:t>; </a:t>
            </a:r>
          </a:p>
          <a:p>
            <a:pPr eaLnBrk="1" hangingPunct="1">
              <a:spcBef>
                <a:spcPct val="0"/>
              </a:spcBef>
              <a:buClrTx/>
              <a:buSzTx/>
              <a:buFont typeface="Arial" panose="020B0604020202020204" pitchFamily="34" charset="0"/>
              <a:buChar char="•"/>
            </a:pPr>
            <a:r>
              <a:rPr lang="en-GB" altLang="en-US" sz="2000">
                <a:solidFill>
                  <a:srgbClr val="16253D"/>
                </a:solidFill>
                <a:latin typeface="Century Gothic" panose="020B0502020202020204" pitchFamily="34" charset="0"/>
              </a:rPr>
              <a:t>Asking your child multiplication calculations out of order, like: “What is 4 x 7? What is 9 x 5? What is 6 x 11?”;</a:t>
            </a:r>
          </a:p>
        </p:txBody>
      </p:sp>
    </p:spTree>
  </p:cSld>
  <p:clrMapOvr>
    <a:masterClrMapping/>
  </p:clrMapOvr>
</p:sld>
</file>

<file path=ppt/theme/theme1.xml><?xml version="1.0" encoding="utf-8"?>
<a:theme xmlns:a="http://schemas.openxmlformats.org/drawingml/2006/main" name="Spring">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B478C60D12243AD0433C541594D33" ma:contentTypeVersion="13" ma:contentTypeDescription="Create a new document." ma:contentTypeScope="" ma:versionID="4a6210e3f6794acc54c8bcbe5991a3c9">
  <xsd:schema xmlns:xsd="http://www.w3.org/2001/XMLSchema" xmlns:xs="http://www.w3.org/2001/XMLSchema" xmlns:p="http://schemas.microsoft.com/office/2006/metadata/properties" xmlns:ns2="f5078029-5f34-4cfc-8692-7a35d0b6385a" targetNamespace="http://schemas.microsoft.com/office/2006/metadata/properties" ma:root="true" ma:fieldsID="4626035572853a38deb29ded8e10da9e" ns2:_="">
    <xsd:import namespace="f5078029-5f34-4cfc-8692-7a35d0b638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78029-5f34-4cfc-8692-7a35d0b6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b35902f-6e4e-4230-804f-b9d0fd2c9ef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078029-5f34-4cfc-8692-7a35d0b6385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E74409-4D32-4EB8-827C-A15A3A0990CA}"/>
</file>

<file path=customXml/itemProps2.xml><?xml version="1.0" encoding="utf-8"?>
<ds:datastoreItem xmlns:ds="http://schemas.openxmlformats.org/officeDocument/2006/customXml" ds:itemID="{C202622C-EF47-4997-B7BA-FC2D8811F262}"/>
</file>

<file path=customXml/itemProps3.xml><?xml version="1.0" encoding="utf-8"?>
<ds:datastoreItem xmlns:ds="http://schemas.openxmlformats.org/officeDocument/2006/customXml" ds:itemID="{91F3E9CA-863F-4E04-966F-75B4E03E07FD}"/>
</file>

<file path=docProps/app.xml><?xml version="1.0" encoding="utf-8"?>
<Properties xmlns="http://schemas.openxmlformats.org/officeDocument/2006/extended-properties" xmlns:vt="http://schemas.openxmlformats.org/officeDocument/2006/docPropsVTypes">
  <Template/>
  <TotalTime>1305</TotalTime>
  <Words>1396</Words>
  <Application>Microsoft Office PowerPoint</Application>
  <PresentationFormat>On-screen Show (4:3)</PresentationFormat>
  <Paragraphs>189</Paragraphs>
  <Slides>30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Bobby Jones</vt:lpstr>
      <vt:lpstr>Calibri</vt:lpstr>
      <vt:lpstr>Calibri Light</vt:lpstr>
      <vt:lpstr>Century Gothic</vt:lpstr>
      <vt:lpstr>Courier New</vt:lpstr>
      <vt:lpstr>Verdana</vt:lpstr>
      <vt:lpstr>Wingdings</vt:lpstr>
      <vt:lpstr>Wingdings 2</vt:lpstr>
      <vt:lpstr>Wingdings 3</vt:lpstr>
      <vt:lpstr>Spring</vt:lpstr>
      <vt:lpstr>Retrospect</vt:lpstr>
      <vt:lpstr>               to Topaz Class </vt:lpstr>
      <vt:lpstr>PowerPoint Presentation</vt:lpstr>
      <vt:lpstr>Our School Aims</vt:lpstr>
      <vt:lpstr>   What we aim for…</vt:lpstr>
      <vt:lpstr>PowerPoint Presentation</vt:lpstr>
      <vt:lpstr>PowerPoint Presentation</vt:lpstr>
      <vt:lpstr>Accelerated Reader</vt:lpstr>
      <vt:lpstr>Times Tables  Rock Stars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&amp; Geography…</vt:lpstr>
      <vt:lpstr>PowerPoint Presentation</vt:lpstr>
      <vt:lpstr>PowerPoint Presentation</vt:lpstr>
      <vt:lpstr>PowerPoint Presentation</vt:lpstr>
      <vt:lpstr>PowerPoint Presentation</vt:lpstr>
      <vt:lpstr>PowerPoint Presentation</vt:lpstr>
      <vt:lpstr>Help from home…</vt:lpstr>
      <vt:lpstr>Behaviour…</vt:lpstr>
      <vt:lpstr>Home - School Communication</vt:lpstr>
      <vt:lpstr>Sound School Communications</vt:lpstr>
      <vt:lpstr>PowerPoint Presentation</vt:lpstr>
      <vt:lpstr>Class Dojo</vt:lpstr>
      <vt:lpstr>Online Safety (Safeguarding)</vt:lpstr>
      <vt:lpstr>PowerPoint Presentation</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Onyx Class  Welcome Meeting</dc:title>
  <dc:creator>Kirsty</dc:creator>
  <cp:lastModifiedBy>Sound And District Primary Head</cp:lastModifiedBy>
  <cp:revision>56</cp:revision>
  <cp:lastPrinted>2018-09-10T07:25:11Z</cp:lastPrinted>
  <dcterms:created xsi:type="dcterms:W3CDTF">2016-10-05T20:00:27Z</dcterms:created>
  <dcterms:modified xsi:type="dcterms:W3CDTF">2025-09-15T10:11:38Z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0x01010014FB478C60D12243AD0433C541594D33</vt:lpwstr>
  </property>
</Properties>
</file>