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2" r:id="rId2"/>
    <p:sldId id="27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71" autoAdjust="0"/>
    <p:restoredTop sz="94660"/>
  </p:normalViewPr>
  <p:slideViewPr>
    <p:cSldViewPr snapToGrid="0" showGuides="1">
      <p:cViewPr varScale="1">
        <p:scale>
          <a:sx n="50" d="100"/>
          <a:sy n="50" d="100"/>
        </p:scale>
        <p:origin x="352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3000C-AC68-AD4C-B29C-8F3CE06DF3DD}" type="datetimeFigureOut">
              <a:rPr lang="en-US" smtClean="0"/>
              <a:t>3/12/20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C05830-B1CB-6148-BCF8-5C0491769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54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C05830-B1CB-6148-BCF8-5C04917692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9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4a"/><Relationship Id="rId7" Type="http://schemas.openxmlformats.org/officeDocument/2006/relationships/image" Target="../media/image2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4.m4a"/><Relationship Id="rId7" Type="http://schemas.openxmlformats.org/officeDocument/2006/relationships/image" Target="../media/image2.jpe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4a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6.m4a"/><Relationship Id="rId7" Type="http://schemas.openxmlformats.org/officeDocument/2006/relationships/image" Target="../media/image2.jpe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4a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8.m4a"/><Relationship Id="rId7" Type="http://schemas.openxmlformats.org/officeDocument/2006/relationships/image" Target="../media/image2.jpe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8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microsoft.com/office/2007/relationships/media" Target="../media/media10.m4a"/><Relationship Id="rId7" Type="http://schemas.openxmlformats.org/officeDocument/2006/relationships/image" Target="../media/image1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0.m4a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350598" y="512647"/>
            <a:ext cx="8731878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Language Detectives’ Memory Bank: </a:t>
            </a:r>
            <a:r>
              <a:rPr lang="en-GB" sz="2000" dirty="0" err="1">
                <a:latin typeface="Century Gothic" panose="020B0502020202020204" pitchFamily="34" charset="0"/>
              </a:rPr>
              <a:t>Greetings,Feelings</a:t>
            </a:r>
            <a:r>
              <a:rPr lang="en-GB" sz="2000" dirty="0">
                <a:latin typeface="Century Gothic" panose="020B0502020202020204" pitchFamily="34" charset="0"/>
              </a:rPr>
              <a:t> and Names.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77902" y="1093903"/>
            <a:ext cx="3565133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Greetings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Bonjour – good day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Salut - hello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À </a:t>
            </a:r>
            <a:r>
              <a:rPr lang="en-GB" sz="2000" dirty="0" err="1">
                <a:latin typeface="Century Gothic" panose="020B0502020202020204" pitchFamily="34" charset="0"/>
              </a:rPr>
              <a:t>bientôt</a:t>
            </a:r>
            <a:r>
              <a:rPr lang="en-GB" sz="2000" dirty="0">
                <a:latin typeface="Century Gothic" panose="020B0502020202020204" pitchFamily="34" charset="0"/>
              </a:rPr>
              <a:t> – see you soon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Au revoir- good bye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2B09AC-DF32-458B-9228-CA00342C7239}"/>
              </a:ext>
            </a:extLst>
          </p:cNvPr>
          <p:cNvSpPr txBox="1"/>
          <p:nvPr/>
        </p:nvSpPr>
        <p:spPr>
          <a:xfrm>
            <a:off x="8423258" y="3260207"/>
            <a:ext cx="3565133" cy="317009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When you ask a question in French you can turn a sentence into a question by raising the pitch of your voice at the end of the question. </a:t>
            </a:r>
          </a:p>
          <a:p>
            <a:r>
              <a:rPr lang="en-GB" sz="2000" b="1" dirty="0">
                <a:latin typeface="Century Gothic" panose="020B0502020202020204" pitchFamily="34" charset="0"/>
              </a:rPr>
              <a:t>e.g.</a:t>
            </a:r>
          </a:p>
          <a:p>
            <a:r>
              <a:rPr lang="en-GB" sz="2000" b="1" dirty="0" err="1">
                <a:latin typeface="Century Gothic" panose="020B0502020202020204" pitchFamily="34" charset="0"/>
              </a:rPr>
              <a:t>Ça</a:t>
            </a:r>
            <a:r>
              <a:rPr lang="en-GB" sz="2000" b="1" dirty="0"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latin typeface="Century Gothic" panose="020B0502020202020204" pitchFamily="34" charset="0"/>
              </a:rPr>
              <a:t>va</a:t>
            </a:r>
            <a:r>
              <a:rPr lang="en-GB" sz="2000" b="1" dirty="0">
                <a:latin typeface="Century Gothic" panose="020B0502020202020204" pitchFamily="34" charset="0"/>
              </a:rPr>
              <a:t>?</a:t>
            </a:r>
          </a:p>
          <a:p>
            <a:r>
              <a:rPr lang="en-GB" sz="2000" b="1" dirty="0" err="1">
                <a:latin typeface="Century Gothic" panose="020B0502020202020204" pitchFamily="34" charset="0"/>
              </a:rPr>
              <a:t>Ça</a:t>
            </a:r>
            <a:r>
              <a:rPr lang="en-GB" sz="2000" b="1" dirty="0">
                <a:latin typeface="Century Gothic" panose="020B0502020202020204" pitchFamily="34" charset="0"/>
              </a:rPr>
              <a:t> </a:t>
            </a:r>
            <a:r>
              <a:rPr lang="en-GB" sz="2000" b="1" dirty="0" err="1">
                <a:latin typeface="Century Gothic" panose="020B0502020202020204" pitchFamily="34" charset="0"/>
              </a:rPr>
              <a:t>va.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8476324" y="1158106"/>
            <a:ext cx="2818722" cy="193899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Greetings 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Feelings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Asking a name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49159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Y3 Stage 1 Autumn1: Greetings, Feelings, asking a name  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507345" y="2906265"/>
            <a:ext cx="4502471" cy="193899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Question and Answer Bank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Ça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va</a:t>
            </a:r>
            <a:r>
              <a:rPr lang="en-GB" sz="2000" dirty="0">
                <a:latin typeface="Century Gothic" panose="020B0502020202020204" pitchFamily="34" charset="0"/>
              </a:rPr>
              <a:t>?- how are you?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Ça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va</a:t>
            </a:r>
            <a:r>
              <a:rPr lang="en-GB" sz="2000" dirty="0">
                <a:latin typeface="Century Gothic" panose="020B0502020202020204" pitchFamily="34" charset="0"/>
              </a:rPr>
              <a:t> bien – I am feeling good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Ça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va</a:t>
            </a:r>
            <a:r>
              <a:rPr lang="en-GB" sz="2000" dirty="0">
                <a:latin typeface="Century Gothic" panose="020B0502020202020204" pitchFamily="34" charset="0"/>
              </a:rPr>
              <a:t>- I </a:t>
            </a:r>
            <a:r>
              <a:rPr lang="en-GB" sz="2000">
                <a:latin typeface="Century Gothic" panose="020B0502020202020204" pitchFamily="34" charset="0"/>
              </a:rPr>
              <a:t>am feeling okay</a:t>
            </a:r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Comme ci </a:t>
            </a:r>
            <a:r>
              <a:rPr lang="en-GB" sz="2000" dirty="0" err="1">
                <a:latin typeface="Century Gothic" panose="020B0502020202020204" pitchFamily="34" charset="0"/>
              </a:rPr>
              <a:t>comme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ça</a:t>
            </a:r>
            <a:r>
              <a:rPr lang="en-GB" sz="2000" dirty="0">
                <a:latin typeface="Century Gothic" panose="020B0502020202020204" pitchFamily="34" charset="0"/>
              </a:rPr>
              <a:t>- okay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Ça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va</a:t>
            </a:r>
            <a:r>
              <a:rPr lang="en-GB" sz="2000" dirty="0">
                <a:latin typeface="Century Gothic" panose="020B0502020202020204" pitchFamily="34" charset="0"/>
              </a:rPr>
              <a:t> mal- I am not feeling good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5284107" y="1248271"/>
            <a:ext cx="2864860" cy="255454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spelling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ou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ut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“</a:t>
            </a:r>
            <a:r>
              <a:rPr lang="en-GB" sz="2000" dirty="0">
                <a:latin typeface="Century Gothic" panose="020B0502020202020204" pitchFamily="34" charset="0"/>
              </a:rPr>
              <a:t>oi</a:t>
            </a:r>
            <a:r>
              <a:rPr lang="en-GB" sz="2000" b="1" dirty="0">
                <a:latin typeface="Century Gothic" panose="020B0502020202020204" pitchFamily="34" charset="0"/>
              </a:rPr>
              <a:t>”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ça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F7F53F8-D2E0-4838-A808-C2E4C089A228}"/>
              </a:ext>
            </a:extLst>
          </p:cNvPr>
          <p:cNvSpPr txBox="1"/>
          <p:nvPr/>
        </p:nvSpPr>
        <p:spPr>
          <a:xfrm>
            <a:off x="474614" y="5256265"/>
            <a:ext cx="6414457" cy="101566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Question and Answer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Comment </a:t>
            </a:r>
            <a:r>
              <a:rPr lang="en-GB" sz="2000" dirty="0" err="1">
                <a:latin typeface="Century Gothic" panose="020B0502020202020204" pitchFamily="34" charset="0"/>
              </a:rPr>
              <a:t>t’appelles</a:t>
            </a:r>
            <a:r>
              <a:rPr lang="en-GB" sz="2000" dirty="0">
                <a:latin typeface="Century Gothic" panose="020B0502020202020204" pitchFamily="34" charset="0"/>
              </a:rPr>
              <a:t> –</a:t>
            </a:r>
            <a:r>
              <a:rPr lang="en-GB" sz="2000" dirty="0" err="1">
                <a:latin typeface="Century Gothic" panose="020B0502020202020204" pitchFamily="34" charset="0"/>
              </a:rPr>
              <a:t>tu</a:t>
            </a:r>
            <a:r>
              <a:rPr lang="en-GB" sz="2000" dirty="0">
                <a:latin typeface="Century Gothic" panose="020B0502020202020204" pitchFamily="34" charset="0"/>
              </a:rPr>
              <a:t>?- What are you called?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Je </a:t>
            </a:r>
            <a:r>
              <a:rPr lang="en-GB" sz="2000" dirty="0" err="1">
                <a:latin typeface="Century Gothic" panose="020B0502020202020204" pitchFamily="34" charset="0"/>
              </a:rPr>
              <a:t>m’appelle</a:t>
            </a:r>
            <a:r>
              <a:rPr lang="en-GB" sz="2000" dirty="0">
                <a:latin typeface="Century Gothic" panose="020B0502020202020204" pitchFamily="34" charset="0"/>
              </a:rPr>
              <a:t>…. I am called…….</a:t>
            </a:r>
          </a:p>
        </p:txBody>
      </p:sp>
      <p:pic>
        <p:nvPicPr>
          <p:cNvPr id="2" name="Fre_Y3_Aut_1_Greetings vocab">
            <a:hlinkClick r:id="" action="ppaction://media"/>
            <a:extLst>
              <a:ext uri="{FF2B5EF4-FFF2-40B4-BE49-F238E27FC236}">
                <a16:creationId xmlns:a16="http://schemas.microsoft.com/office/drawing/2014/main" id="{8F234B0C-223E-45A8-9D47-2D25E7ACA8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86829" y="1541527"/>
            <a:ext cx="695013" cy="695013"/>
          </a:xfrm>
          <a:prstGeom prst="rect">
            <a:avLst/>
          </a:prstGeom>
        </p:spPr>
      </p:pic>
      <p:pic>
        <p:nvPicPr>
          <p:cNvPr id="4" name="Fre_Y3_Aut_1_Greetings sounds">
            <a:hlinkClick r:id="" action="ppaction://media"/>
            <a:extLst>
              <a:ext uri="{FF2B5EF4-FFF2-40B4-BE49-F238E27FC236}">
                <a16:creationId xmlns:a16="http://schemas.microsoft.com/office/drawing/2014/main" id="{A3632E9B-D72C-441B-94B5-421140E0B66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96593" y="2763480"/>
            <a:ext cx="692478" cy="69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53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350598" y="512647"/>
            <a:ext cx="6846746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Language Detectives’ Memory Bank: Numbers  0- 10.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74615" y="1602214"/>
            <a:ext cx="3565133" cy="378565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Numbers Bank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zéro</a:t>
            </a:r>
            <a:r>
              <a:rPr lang="en-GB" sz="2000" dirty="0">
                <a:latin typeface="Century Gothic" panose="020B0502020202020204" pitchFamily="34" charset="0"/>
              </a:rPr>
              <a:t> - 0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 - 1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deux- 2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trois - 3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quatre- 4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cinq - 5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six - 6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sept - 7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huit</a:t>
            </a:r>
            <a:r>
              <a:rPr lang="en-GB" sz="2000" dirty="0">
                <a:latin typeface="Century Gothic" panose="020B0502020202020204" pitchFamily="34" charset="0"/>
              </a:rPr>
              <a:t>- 8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neuf</a:t>
            </a:r>
            <a:r>
              <a:rPr lang="en-GB" sz="2000" dirty="0">
                <a:latin typeface="Century Gothic" panose="020B0502020202020204" pitchFamily="34" charset="0"/>
              </a:rPr>
              <a:t> - 9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dix- 10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2B09AC-DF32-458B-9228-CA00342C7239}"/>
              </a:ext>
            </a:extLst>
          </p:cNvPr>
          <p:cNvSpPr txBox="1"/>
          <p:nvPr/>
        </p:nvSpPr>
        <p:spPr>
          <a:xfrm>
            <a:off x="8333904" y="1248271"/>
            <a:ext cx="3565133" cy="440120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Fact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“H” is just a “breath in French. Try saying the number 8 on French  again</a:t>
            </a:r>
          </a:p>
          <a:p>
            <a:r>
              <a:rPr lang="en-GB" sz="2000" b="1" dirty="0">
                <a:latin typeface="Century Gothic" panose="020B0502020202020204" pitchFamily="34" charset="0"/>
              </a:rPr>
              <a:t>“</a:t>
            </a:r>
            <a:r>
              <a:rPr lang="en-GB" sz="2000" b="1" dirty="0" err="1">
                <a:latin typeface="Century Gothic" panose="020B0502020202020204" pitchFamily="34" charset="0"/>
              </a:rPr>
              <a:t>huit</a:t>
            </a:r>
            <a:r>
              <a:rPr lang="en-GB" sz="2000" b="1" dirty="0">
                <a:latin typeface="Century Gothic" panose="020B0502020202020204" pitchFamily="34" charset="0"/>
              </a:rPr>
              <a:t>”. 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Six is number 6 in French it looks like the number in English but it doesn’t sound the same.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Try saying “6” in English and French and spot the difference.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4709708" y="4249806"/>
            <a:ext cx="2818722" cy="101566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Bank</a:t>
            </a:r>
          </a:p>
          <a:p>
            <a:br>
              <a:rPr lang="en-GB" sz="2000" b="1" dirty="0">
                <a:latin typeface="Century Gothic" panose="020B0502020202020204" pitchFamily="34" charset="0"/>
              </a:rPr>
            </a:br>
            <a:r>
              <a:rPr lang="en-GB" sz="2000" dirty="0">
                <a:latin typeface="Century Gothic" panose="020B0502020202020204" pitchFamily="34" charset="0"/>
              </a:rPr>
              <a:t>Numbers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3484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Y3 Stage 1 Autumn1</a:t>
            </a:r>
            <a:r>
              <a:rPr lang="en-GB" sz="1400"/>
              <a:t>: Numbers 0-10  </a:t>
            </a:r>
            <a:r>
              <a:rPr lang="en-GB" sz="1400" dirty="0"/>
              <a:t>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4663570" y="1319292"/>
            <a:ext cx="2864860" cy="255454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spelling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“é”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eu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“in”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“hui”</a:t>
            </a: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pic>
        <p:nvPicPr>
          <p:cNvPr id="2" name="Fre_Y3_Aut_1_Numbers sounds">
            <a:hlinkClick r:id="" action="ppaction://media"/>
            <a:extLst>
              <a:ext uri="{FF2B5EF4-FFF2-40B4-BE49-F238E27FC236}">
                <a16:creationId xmlns:a16="http://schemas.microsoft.com/office/drawing/2014/main" id="{7D89FCE1-5BD9-4945-AA15-FDC9C60EF7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24387" y="2296991"/>
            <a:ext cx="788972" cy="788972"/>
          </a:xfrm>
          <a:prstGeom prst="rect">
            <a:avLst/>
          </a:prstGeom>
        </p:spPr>
      </p:pic>
      <p:pic>
        <p:nvPicPr>
          <p:cNvPr id="4" name="Fre_Y3_Aut_1_Numbers vocab">
            <a:hlinkClick r:id="" action="ppaction://media"/>
            <a:extLst>
              <a:ext uri="{FF2B5EF4-FFF2-40B4-BE49-F238E27FC236}">
                <a16:creationId xmlns:a16="http://schemas.microsoft.com/office/drawing/2014/main" id="{BEC9F161-122F-4329-8C5C-1844E3B1E4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62095" y="2974020"/>
            <a:ext cx="698662" cy="69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22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350598" y="512647"/>
            <a:ext cx="5947462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Language Detectives’ Memory Bank: Colours.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74615" y="1247108"/>
            <a:ext cx="3565133" cy="224676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Colours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bleu- blue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blanc-white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rouge-red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noir-black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jaune-yellow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vert </a:t>
            </a:r>
            <a:r>
              <a:rPr lang="en-GB" sz="2000">
                <a:latin typeface="Century Gothic" panose="020B0502020202020204" pitchFamily="34" charset="0"/>
              </a:rPr>
              <a:t>-green</a:t>
            </a:r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2B09AC-DF32-458B-9228-CA00342C7239}"/>
              </a:ext>
            </a:extLst>
          </p:cNvPr>
          <p:cNvSpPr txBox="1"/>
          <p:nvPr/>
        </p:nvSpPr>
        <p:spPr>
          <a:xfrm>
            <a:off x="7971254" y="1247107"/>
            <a:ext cx="3565133" cy="224676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Fact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The French flag is called the “</a:t>
            </a:r>
            <a:r>
              <a:rPr lang="en-GB" sz="2000">
                <a:latin typeface="Century Gothic" panose="020B0502020202020204" pitchFamily="34" charset="0"/>
              </a:rPr>
              <a:t>tricolore”. </a:t>
            </a:r>
            <a:r>
              <a:rPr lang="en-GB" sz="2000" dirty="0">
                <a:latin typeface="Century Gothic" panose="020B0502020202020204" pitchFamily="34" charset="0"/>
              </a:rPr>
              <a:t>It has three coloured stripes- bleu, blanc, rouge (blue, white and red).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7710357" y="3828226"/>
            <a:ext cx="4086925" cy="224676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Bank</a:t>
            </a:r>
          </a:p>
          <a:p>
            <a:br>
              <a:rPr lang="en-GB" sz="2000" b="1" dirty="0">
                <a:latin typeface="Century Gothic" panose="020B0502020202020204" pitchFamily="34" charset="0"/>
              </a:rPr>
            </a:br>
            <a:r>
              <a:rPr lang="en-GB" sz="2000" dirty="0">
                <a:latin typeface="Century Gothic" panose="020B0502020202020204" pitchFamily="34" charset="0"/>
              </a:rPr>
              <a:t>Colours 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Asking a question about colour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3000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Y3 Stage </a:t>
            </a:r>
            <a:r>
              <a:rPr lang="en-GB" sz="1400"/>
              <a:t>1 Autumn 1</a:t>
            </a:r>
            <a:r>
              <a:rPr lang="en-GB" sz="1400" dirty="0"/>
              <a:t>: Colours 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4532454" y="1247108"/>
            <a:ext cx="2864860" cy="224676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spelling 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eu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“oi”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ou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AC1362-754F-43AF-AAA8-9BE439132FB9}"/>
              </a:ext>
            </a:extLst>
          </p:cNvPr>
          <p:cNvSpPr txBox="1"/>
          <p:nvPr/>
        </p:nvSpPr>
        <p:spPr>
          <a:xfrm>
            <a:off x="474615" y="3727436"/>
            <a:ext cx="5947462" cy="70788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Question Bank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C’est</a:t>
            </a:r>
            <a:r>
              <a:rPr lang="en-GB" sz="2000" dirty="0">
                <a:latin typeface="Century Gothic" panose="020B0502020202020204" pitchFamily="34" charset="0"/>
              </a:rPr>
              <a:t> de quelle couleur?- What colour is it?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ADE2B6-85BD-4119-ABB3-2233215B1CDA}"/>
              </a:ext>
            </a:extLst>
          </p:cNvPr>
          <p:cNvSpPr txBox="1"/>
          <p:nvPr/>
        </p:nvSpPr>
        <p:spPr>
          <a:xfrm>
            <a:off x="474615" y="4668881"/>
            <a:ext cx="6851678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Grammar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Colours are words that describe objects.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We call them “adjectives”. Watch out in French every time we meet the colours as the spelling might change to match the object the colour describes.</a:t>
            </a:r>
          </a:p>
        </p:txBody>
      </p:sp>
      <p:pic>
        <p:nvPicPr>
          <p:cNvPr id="2" name="Fre_Y3_Aut_1_Colours vocab">
            <a:hlinkClick r:id="" action="ppaction://media"/>
            <a:extLst>
              <a:ext uri="{FF2B5EF4-FFF2-40B4-BE49-F238E27FC236}">
                <a16:creationId xmlns:a16="http://schemas.microsoft.com/office/drawing/2014/main" id="{C1080363-26C3-4B47-AF0D-3092CE0DC0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14986" y="1828363"/>
            <a:ext cx="958808" cy="958808"/>
          </a:xfrm>
          <a:prstGeom prst="rect">
            <a:avLst/>
          </a:prstGeom>
        </p:spPr>
      </p:pic>
      <p:pic>
        <p:nvPicPr>
          <p:cNvPr id="4" name="Fre_Y3_Aut_1_Colours sounds">
            <a:hlinkClick r:id="" action="ppaction://media"/>
            <a:extLst>
              <a:ext uri="{FF2B5EF4-FFF2-40B4-BE49-F238E27FC236}">
                <a16:creationId xmlns:a16="http://schemas.microsoft.com/office/drawing/2014/main" id="{E200E16B-1E25-4F1F-966C-FCF6BA4272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85777" y="2087761"/>
            <a:ext cx="1072599" cy="107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2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745385" y="462232"/>
            <a:ext cx="6122189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Language Detectives’ Memory Bank of “Days”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77902" y="1093903"/>
            <a:ext cx="3565133" cy="255454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Noun Bank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Lundi</a:t>
            </a:r>
            <a:r>
              <a:rPr lang="en-GB" sz="2000" dirty="0">
                <a:latin typeface="Century Gothic" panose="020B0502020202020204" pitchFamily="34" charset="0"/>
              </a:rPr>
              <a:t> - Monday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Mardi- Tuesday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Mercredi</a:t>
            </a:r>
            <a:r>
              <a:rPr lang="en-GB" sz="2000" dirty="0">
                <a:latin typeface="Century Gothic" panose="020B0502020202020204" pitchFamily="34" charset="0"/>
              </a:rPr>
              <a:t> - Wednesday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Jeudi</a:t>
            </a:r>
            <a:r>
              <a:rPr lang="en-GB" sz="2000" dirty="0">
                <a:latin typeface="Century Gothic" panose="020B0502020202020204" pitchFamily="34" charset="0"/>
              </a:rPr>
              <a:t>- Thursday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Vendredi</a:t>
            </a:r>
            <a:r>
              <a:rPr lang="en-GB" sz="2000" dirty="0">
                <a:latin typeface="Century Gothic" panose="020B0502020202020204" pitchFamily="34" charset="0"/>
              </a:rPr>
              <a:t>- Friday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Samedi - Saturday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Dimanche- Sunday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2B09AC-DF32-458B-9228-CA00342C7239}"/>
              </a:ext>
            </a:extLst>
          </p:cNvPr>
          <p:cNvSpPr txBox="1"/>
          <p:nvPr/>
        </p:nvSpPr>
        <p:spPr>
          <a:xfrm>
            <a:off x="8320927" y="1155820"/>
            <a:ext cx="3565133" cy="224676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When you ask a question in French you can turn a sentence into a question by raising the pitch of your voice at the end of the question.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4171187" y="1115011"/>
            <a:ext cx="4013657" cy="132343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Days of the week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Asking the day.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2712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</a:t>
            </a:r>
            <a:r>
              <a:rPr lang="en-GB" sz="1400"/>
              <a:t>Y3 Stage 1 </a:t>
            </a:r>
            <a:r>
              <a:rPr lang="en-GB" sz="1400" dirty="0"/>
              <a:t>Autumn 2:Days.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471840" y="5235157"/>
            <a:ext cx="6518069" cy="101566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Question and Answer Bank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C’est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quel</a:t>
            </a:r>
            <a:r>
              <a:rPr lang="en-GB" sz="2000" dirty="0">
                <a:latin typeface="Century Gothic" panose="020B0502020202020204" pitchFamily="34" charset="0"/>
              </a:rPr>
              <a:t> jour </a:t>
            </a:r>
            <a:r>
              <a:rPr lang="en-GB" sz="2000" dirty="0" err="1">
                <a:latin typeface="Century Gothic" panose="020B0502020202020204" pitchFamily="34" charset="0"/>
              </a:rPr>
              <a:t>aujourd’hui</a:t>
            </a:r>
            <a:r>
              <a:rPr lang="en-GB" sz="2000" dirty="0">
                <a:latin typeface="Century Gothic" panose="020B0502020202020204" pitchFamily="34" charset="0"/>
              </a:rPr>
              <a:t>?- What day is it today?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684117-C3C4-4205-80D6-C52CCEC8213E}"/>
              </a:ext>
            </a:extLst>
          </p:cNvPr>
          <p:cNvSpPr txBox="1"/>
          <p:nvPr/>
        </p:nvSpPr>
        <p:spPr>
          <a:xfrm>
            <a:off x="8320926" y="3931280"/>
            <a:ext cx="3565133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Fact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Some of the French days of the week </a:t>
            </a:r>
            <a:r>
              <a:rPr lang="en-GB" sz="2000">
                <a:latin typeface="Century Gothic" panose="020B0502020202020204" pitchFamily="34" charset="0"/>
              </a:rPr>
              <a:t>are named after </a:t>
            </a:r>
            <a:r>
              <a:rPr lang="en-GB" sz="2000" dirty="0">
                <a:latin typeface="Century Gothic" panose="020B0502020202020204" pitchFamily="34" charset="0"/>
              </a:rPr>
              <a:t>the planets e.g. Mardi (Mars)”.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4171187" y="2961723"/>
            <a:ext cx="3941902" cy="193899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spelling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en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“un”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anche</a:t>
            </a:r>
            <a:r>
              <a:rPr lang="en-GB" sz="2000" b="1" dirty="0">
                <a:latin typeface="Century Gothic" panose="020B0502020202020204" pitchFamily="34" charset="0"/>
              </a:rPr>
              <a:t>”</a:t>
            </a: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pic>
        <p:nvPicPr>
          <p:cNvPr id="2" name="Fre_Y3_Aut_2_Days sounds">
            <a:hlinkClick r:id="" action="ppaction://media"/>
            <a:extLst>
              <a:ext uri="{FF2B5EF4-FFF2-40B4-BE49-F238E27FC236}">
                <a16:creationId xmlns:a16="http://schemas.microsoft.com/office/drawing/2014/main" id="{6CF65E24-7A70-4C4D-8D48-1AB91B3052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45326" y="3621795"/>
            <a:ext cx="806728" cy="806728"/>
          </a:xfrm>
          <a:prstGeom prst="rect">
            <a:avLst/>
          </a:prstGeom>
        </p:spPr>
      </p:pic>
      <p:pic>
        <p:nvPicPr>
          <p:cNvPr id="4" name="Fre_Y3_Aut_2_Days vocab">
            <a:hlinkClick r:id="" action="ppaction://media"/>
            <a:extLst>
              <a:ext uri="{FF2B5EF4-FFF2-40B4-BE49-F238E27FC236}">
                <a16:creationId xmlns:a16="http://schemas.microsoft.com/office/drawing/2014/main" id="{52FF08DA-F455-4A81-9DF9-0652AF19FFF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863715" y="2371175"/>
            <a:ext cx="1073058" cy="107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96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745385" y="462232"/>
            <a:ext cx="6353021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Language Detectives’ Memory Bank </a:t>
            </a:r>
            <a:r>
              <a:rPr lang="en-GB" sz="2000">
                <a:latin typeface="Century Gothic" panose="020B0502020202020204" pitchFamily="34" charset="0"/>
              </a:rPr>
              <a:t>of “Months” </a:t>
            </a:r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77902" y="1093903"/>
            <a:ext cx="3153065" cy="409342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Noun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Janvier- January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Février</a:t>
            </a:r>
            <a:r>
              <a:rPr lang="en-GB" sz="2000" dirty="0">
                <a:latin typeface="Century Gothic" panose="020B0502020202020204" pitchFamily="34" charset="0"/>
              </a:rPr>
              <a:t>- February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Mars- March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Avril- April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Mai- May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Juin</a:t>
            </a:r>
            <a:r>
              <a:rPr lang="en-GB" sz="2000" dirty="0">
                <a:latin typeface="Century Gothic" panose="020B0502020202020204" pitchFamily="34" charset="0"/>
              </a:rPr>
              <a:t>- June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Juillet</a:t>
            </a:r>
            <a:r>
              <a:rPr lang="en-GB" sz="2000" dirty="0">
                <a:latin typeface="Century Gothic" panose="020B0502020202020204" pitchFamily="34" charset="0"/>
              </a:rPr>
              <a:t>- July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Août</a:t>
            </a:r>
            <a:r>
              <a:rPr lang="en-GB" sz="2000" dirty="0">
                <a:latin typeface="Century Gothic" panose="020B0502020202020204" pitchFamily="34" charset="0"/>
              </a:rPr>
              <a:t>- August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Septembre</a:t>
            </a:r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err="1">
                <a:latin typeface="Century Gothic" panose="020B0502020202020204" pitchFamily="34" charset="0"/>
              </a:rPr>
              <a:t>Octobre</a:t>
            </a:r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err="1">
                <a:latin typeface="Century Gothic" panose="020B0502020202020204" pitchFamily="34" charset="0"/>
              </a:rPr>
              <a:t>Novembre</a:t>
            </a:r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err="1">
                <a:latin typeface="Century Gothic" panose="020B0502020202020204" pitchFamily="34" charset="0"/>
              </a:rPr>
              <a:t>Décembre</a:t>
            </a:r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2B09AC-DF32-458B-9228-CA00342C7239}"/>
              </a:ext>
            </a:extLst>
          </p:cNvPr>
          <p:cNvSpPr txBox="1"/>
          <p:nvPr/>
        </p:nvSpPr>
        <p:spPr>
          <a:xfrm>
            <a:off x="8320927" y="1155820"/>
            <a:ext cx="3565133" cy="193899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When words are the same in two languages we call them cognates and when they look very similar we call them semi-cognates.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4171187" y="1115011"/>
            <a:ext cx="4013657" cy="132343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Months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Asking your birthday month.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2935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</a:t>
            </a:r>
            <a:r>
              <a:rPr lang="en-GB" sz="1400"/>
              <a:t>Y3 Stage 1 </a:t>
            </a:r>
            <a:r>
              <a:rPr lang="en-GB" sz="1400" dirty="0"/>
              <a:t>Autumn 2:Months.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474615" y="5380105"/>
            <a:ext cx="7044771" cy="101566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Question and Answer Bank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Quand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est</a:t>
            </a:r>
            <a:r>
              <a:rPr lang="en-GB" sz="2000" dirty="0">
                <a:latin typeface="Century Gothic" panose="020B0502020202020204" pitchFamily="34" charset="0"/>
              </a:rPr>
              <a:t> ton </a:t>
            </a:r>
            <a:r>
              <a:rPr lang="en-GB" sz="2000" dirty="0" err="1">
                <a:latin typeface="Century Gothic" panose="020B0502020202020204" pitchFamily="34" charset="0"/>
              </a:rPr>
              <a:t>anniversaire</a:t>
            </a:r>
            <a:r>
              <a:rPr lang="en-GB" sz="2000" dirty="0">
                <a:latin typeface="Century Gothic" panose="020B0502020202020204" pitchFamily="34" charset="0"/>
              </a:rPr>
              <a:t>?- When is your birthday?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684117-C3C4-4205-80D6-C52CCEC8213E}"/>
              </a:ext>
            </a:extLst>
          </p:cNvPr>
          <p:cNvSpPr txBox="1"/>
          <p:nvPr/>
        </p:nvSpPr>
        <p:spPr>
          <a:xfrm>
            <a:off x="8320926" y="3931280"/>
            <a:ext cx="3565133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Fact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Lots of the months in French look very similar to English spelling if </a:t>
            </a:r>
            <a:r>
              <a:rPr lang="en-GB" sz="2000">
                <a:latin typeface="Century Gothic" panose="020B0502020202020204" pitchFamily="34" charset="0"/>
              </a:rPr>
              <a:t>the months.</a:t>
            </a:r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4171187" y="2961723"/>
            <a:ext cx="3941902" cy="193899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spelling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“é”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em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“</a:t>
            </a:r>
            <a:r>
              <a:rPr lang="en-GB" sz="2000" dirty="0">
                <a:latin typeface="Century Gothic" panose="020B0502020202020204" pitchFamily="34" charset="0"/>
              </a:rPr>
              <a:t>ai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pic>
        <p:nvPicPr>
          <p:cNvPr id="2" name="Fre_Y3_Aut_2_Months vocab">
            <a:hlinkClick r:id="" action="ppaction://media"/>
            <a:extLst>
              <a:ext uri="{FF2B5EF4-FFF2-40B4-BE49-F238E27FC236}">
                <a16:creationId xmlns:a16="http://schemas.microsoft.com/office/drawing/2014/main" id="{3D712B9B-5B9C-4531-9493-A0C8FF124F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63732" y="2365419"/>
            <a:ext cx="980769" cy="980769"/>
          </a:xfrm>
          <a:prstGeom prst="rect">
            <a:avLst/>
          </a:prstGeom>
        </p:spPr>
      </p:pic>
      <p:pic>
        <p:nvPicPr>
          <p:cNvPr id="4" name="Fre_Y3_Aut_2_Months sounds">
            <a:hlinkClick r:id="" action="ppaction://media"/>
            <a:extLst>
              <a:ext uri="{FF2B5EF4-FFF2-40B4-BE49-F238E27FC236}">
                <a16:creationId xmlns:a16="http://schemas.microsoft.com/office/drawing/2014/main" id="{4C256BBA-9CBA-4F0F-B1D5-FCC7718F28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78015" y="356031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3479127" y="419299"/>
            <a:ext cx="6160661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Language Detectives’ Memory Bank of Animals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77902" y="1093903"/>
            <a:ext cx="3565133" cy="347787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Noun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 chat – a cat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 </a:t>
            </a:r>
            <a:r>
              <a:rPr lang="en-GB" sz="2000" dirty="0" err="1">
                <a:latin typeface="Century Gothic" panose="020B0502020202020204" pitchFamily="34" charset="0"/>
              </a:rPr>
              <a:t>chien</a:t>
            </a:r>
            <a:r>
              <a:rPr lang="en-GB" sz="2000" dirty="0">
                <a:latin typeface="Century Gothic" panose="020B0502020202020204" pitchFamily="34" charset="0"/>
              </a:rPr>
              <a:t>- a dog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 </a:t>
            </a:r>
            <a:r>
              <a:rPr lang="en-GB" sz="2000" dirty="0" err="1">
                <a:latin typeface="Century Gothic" panose="020B0502020202020204" pitchFamily="34" charset="0"/>
              </a:rPr>
              <a:t>poisson</a:t>
            </a:r>
            <a:r>
              <a:rPr lang="en-GB" sz="2000" dirty="0">
                <a:latin typeface="Century Gothic" panose="020B0502020202020204" pitchFamily="34" charset="0"/>
              </a:rPr>
              <a:t> – a fish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 cheval- a horse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 lapin- a rabbit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 mouton – a sheep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 serpent- a snake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 </a:t>
            </a:r>
            <a:r>
              <a:rPr lang="en-GB" sz="2000" dirty="0" err="1">
                <a:latin typeface="Century Gothic" panose="020B0502020202020204" pitchFamily="34" charset="0"/>
              </a:rPr>
              <a:t>oiseau</a:t>
            </a:r>
            <a:r>
              <a:rPr lang="en-GB" sz="2000" dirty="0">
                <a:latin typeface="Century Gothic" panose="020B0502020202020204" pitchFamily="34" charset="0"/>
              </a:rPr>
              <a:t> – a bird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Une </a:t>
            </a:r>
            <a:r>
              <a:rPr lang="en-GB" sz="2000" dirty="0" err="1">
                <a:latin typeface="Century Gothic" panose="020B0502020202020204" pitchFamily="34" charset="0"/>
              </a:rPr>
              <a:t>vache</a:t>
            </a:r>
            <a:r>
              <a:rPr lang="en-GB" sz="2000" dirty="0">
                <a:latin typeface="Century Gothic" panose="020B0502020202020204" pitchFamily="34" charset="0"/>
              </a:rPr>
              <a:t>- a cow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Une </a:t>
            </a:r>
            <a:r>
              <a:rPr lang="en-GB" sz="2000" dirty="0" err="1">
                <a:latin typeface="Century Gothic" panose="020B0502020202020204" pitchFamily="34" charset="0"/>
              </a:rPr>
              <a:t>souris</a:t>
            </a:r>
            <a:r>
              <a:rPr lang="en-GB" sz="2000" dirty="0">
                <a:latin typeface="Century Gothic" panose="020B0502020202020204" pitchFamily="34" charset="0"/>
              </a:rPr>
              <a:t>- a mouse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2B09AC-DF32-458B-9228-CA00342C7239}"/>
              </a:ext>
            </a:extLst>
          </p:cNvPr>
          <p:cNvSpPr txBox="1"/>
          <p:nvPr/>
        </p:nvSpPr>
        <p:spPr>
          <a:xfrm>
            <a:off x="8320927" y="1155820"/>
            <a:ext cx="3565133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There are two words for “a”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in French.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These words are “un” and “</a:t>
            </a:r>
            <a:r>
              <a:rPr lang="en-GB" sz="2000" dirty="0" err="1">
                <a:latin typeface="Century Gothic" panose="020B0502020202020204" pitchFamily="34" charset="0"/>
              </a:rPr>
              <a:t>une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4171187" y="1115011"/>
            <a:ext cx="4013657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Animal nouns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Question and answers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4222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Y3 Stage 1 Spring 1: Animals I like and don’t like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477902" y="4948489"/>
            <a:ext cx="7458326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Question and Answer Bank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J’aime</a:t>
            </a:r>
            <a:r>
              <a:rPr lang="en-GB" sz="2000" dirty="0">
                <a:latin typeface="Century Gothic" panose="020B0502020202020204" pitchFamily="34" charset="0"/>
              </a:rPr>
              <a:t> .. – I like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Mon animal </a:t>
            </a:r>
            <a:r>
              <a:rPr lang="en-GB" sz="2000" dirty="0" err="1">
                <a:latin typeface="Century Gothic" panose="020B0502020202020204" pitchFamily="34" charset="0"/>
              </a:rPr>
              <a:t>préféré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est</a:t>
            </a:r>
            <a:r>
              <a:rPr lang="en-GB" sz="2000" dirty="0">
                <a:latin typeface="Century Gothic" panose="020B0502020202020204" pitchFamily="34" charset="0"/>
              </a:rPr>
              <a:t> …. My favourite animal is….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Quel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est</a:t>
            </a:r>
            <a:r>
              <a:rPr lang="en-GB" sz="2000" dirty="0">
                <a:latin typeface="Century Gothic" panose="020B0502020202020204" pitchFamily="34" charset="0"/>
              </a:rPr>
              <a:t> ton animal </a:t>
            </a:r>
            <a:r>
              <a:rPr lang="en-GB" sz="2000" dirty="0" err="1">
                <a:latin typeface="Century Gothic" panose="020B0502020202020204" pitchFamily="34" charset="0"/>
              </a:rPr>
              <a:t>préféré</a:t>
            </a:r>
            <a:r>
              <a:rPr lang="en-GB" sz="2000" dirty="0">
                <a:latin typeface="Century Gothic" panose="020B0502020202020204" pitchFamily="34" charset="0"/>
              </a:rPr>
              <a:t>? – What is your favourite animal?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684117-C3C4-4205-80D6-C52CCEC8213E}"/>
              </a:ext>
            </a:extLst>
          </p:cNvPr>
          <p:cNvSpPr txBox="1"/>
          <p:nvPr/>
        </p:nvSpPr>
        <p:spPr>
          <a:xfrm>
            <a:off x="8320924" y="4698624"/>
            <a:ext cx="3565133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Fact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In different languages animals make different noises. In French the noise a dog makes is “</a:t>
            </a:r>
            <a:r>
              <a:rPr lang="en-GB" sz="2000" dirty="0" err="1">
                <a:latin typeface="Century Gothic" panose="020B0502020202020204" pitchFamily="34" charset="0"/>
              </a:rPr>
              <a:t>ouaf</a:t>
            </a:r>
            <a:r>
              <a:rPr lang="en-GB" sz="2000" dirty="0">
                <a:latin typeface="Century Gothic" panose="020B0502020202020204" pitchFamily="34" charset="0"/>
              </a:rPr>
              <a:t>”.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72029-499B-4E26-BBA2-6A6D5E33B3D7}"/>
              </a:ext>
            </a:extLst>
          </p:cNvPr>
          <p:cNvSpPr txBox="1"/>
          <p:nvPr/>
        </p:nvSpPr>
        <p:spPr>
          <a:xfrm>
            <a:off x="8320924" y="2966973"/>
            <a:ext cx="3565133" cy="132343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In French when we use “the” with a plural noun, we use the word “les”.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4171187" y="2966973"/>
            <a:ext cx="3941902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spelling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ch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“oi”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333907" y="493738"/>
            <a:ext cx="7970452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Language Detectives’ Memory Bank of 11-20 and asking ages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74615" y="1074637"/>
            <a:ext cx="3565133" cy="347787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Numbers Bank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Onze</a:t>
            </a:r>
            <a:r>
              <a:rPr lang="en-GB" sz="2000" dirty="0">
                <a:latin typeface="Century Gothic" panose="020B0502020202020204" pitchFamily="34" charset="0"/>
              </a:rPr>
              <a:t>- 11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Douze</a:t>
            </a:r>
            <a:r>
              <a:rPr lang="en-GB" sz="2000" dirty="0">
                <a:latin typeface="Century Gothic" panose="020B0502020202020204" pitchFamily="34" charset="0"/>
              </a:rPr>
              <a:t>- 12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Treize- 13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Quatorze- 14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Quinze</a:t>
            </a:r>
            <a:r>
              <a:rPr lang="en-GB" sz="2000" dirty="0">
                <a:latin typeface="Century Gothic" panose="020B0502020202020204" pitchFamily="34" charset="0"/>
              </a:rPr>
              <a:t>- 15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Seize- 16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Dix-sept -17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Dix-</a:t>
            </a:r>
            <a:r>
              <a:rPr lang="en-GB" sz="2000" dirty="0" err="1">
                <a:latin typeface="Century Gothic" panose="020B0502020202020204" pitchFamily="34" charset="0"/>
              </a:rPr>
              <a:t>huit</a:t>
            </a:r>
            <a:r>
              <a:rPr lang="en-GB" sz="2000" dirty="0">
                <a:latin typeface="Century Gothic" panose="020B0502020202020204" pitchFamily="34" charset="0"/>
              </a:rPr>
              <a:t>- 18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Dix-</a:t>
            </a:r>
            <a:r>
              <a:rPr lang="en-GB" sz="2000" dirty="0" err="1">
                <a:latin typeface="Century Gothic" panose="020B0502020202020204" pitchFamily="34" charset="0"/>
              </a:rPr>
              <a:t>neuf</a:t>
            </a:r>
            <a:r>
              <a:rPr lang="en-GB" sz="2000" dirty="0">
                <a:latin typeface="Century Gothic" panose="020B0502020202020204" pitchFamily="34" charset="0"/>
              </a:rPr>
              <a:t>- 19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Vingt</a:t>
            </a:r>
            <a:r>
              <a:rPr lang="en-GB" sz="2000" dirty="0">
                <a:latin typeface="Century Gothic" panose="020B0502020202020204" pitchFamily="34" charset="0"/>
              </a:rPr>
              <a:t>- 20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4171187" y="1115011"/>
            <a:ext cx="4013657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Numbers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Question and answer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3267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Y3 Stage 1 Spring 2: 11-20 and age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477902" y="4948489"/>
            <a:ext cx="7458326" cy="101566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Question and Answer Bank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Quel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âge</a:t>
            </a:r>
            <a:r>
              <a:rPr lang="en-GB" sz="2000" dirty="0">
                <a:latin typeface="Century Gothic" panose="020B0502020202020204" pitchFamily="34" charset="0"/>
              </a:rPr>
              <a:t> as-</a:t>
            </a:r>
            <a:r>
              <a:rPr lang="en-GB" sz="2000" dirty="0" err="1">
                <a:latin typeface="Century Gothic" panose="020B0502020202020204" pitchFamily="34" charset="0"/>
              </a:rPr>
              <a:t>tu</a:t>
            </a:r>
            <a:r>
              <a:rPr lang="en-GB" sz="2000" dirty="0">
                <a:latin typeface="Century Gothic" panose="020B0502020202020204" pitchFamily="34" charset="0"/>
              </a:rPr>
              <a:t>?- How old are you?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J’ai</a:t>
            </a:r>
            <a:r>
              <a:rPr lang="en-GB" sz="2000" dirty="0">
                <a:latin typeface="Century Gothic" panose="020B0502020202020204" pitchFamily="34" charset="0"/>
              </a:rPr>
              <a:t> ……</a:t>
            </a:r>
            <a:r>
              <a:rPr lang="en-GB" sz="2000" dirty="0" err="1">
                <a:latin typeface="Century Gothic" panose="020B0502020202020204" pitchFamily="34" charset="0"/>
              </a:rPr>
              <a:t>ans</a:t>
            </a:r>
            <a:r>
              <a:rPr lang="en-GB" sz="2000" dirty="0">
                <a:latin typeface="Century Gothic" panose="020B0502020202020204" pitchFamily="34" charset="0"/>
              </a:rPr>
              <a:t> – I am …. </a:t>
            </a:r>
            <a:r>
              <a:rPr lang="en-GB" sz="2000">
                <a:latin typeface="Century Gothic" panose="020B0502020202020204" pitchFamily="34" charset="0"/>
              </a:rPr>
              <a:t>years old</a:t>
            </a:r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684117-C3C4-4205-80D6-C52CCEC8213E}"/>
              </a:ext>
            </a:extLst>
          </p:cNvPr>
          <p:cNvSpPr txBox="1"/>
          <p:nvPr/>
        </p:nvSpPr>
        <p:spPr>
          <a:xfrm>
            <a:off x="8436334" y="3777067"/>
            <a:ext cx="3565133" cy="255454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Fact Bank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In Hopscotch in French the bottom of the hopscotch grid is called “la </a:t>
            </a:r>
            <a:r>
              <a:rPr lang="en-GB" sz="2000" dirty="0" err="1">
                <a:latin typeface="Century Gothic" panose="020B0502020202020204" pitchFamily="34" charset="0"/>
              </a:rPr>
              <a:t>terre</a:t>
            </a:r>
            <a:r>
              <a:rPr lang="en-GB" sz="2000" dirty="0">
                <a:latin typeface="Century Gothic" panose="020B0502020202020204" pitchFamily="34" charset="0"/>
              </a:rPr>
              <a:t>”(the Earth) and the top of the grid is called “la </a:t>
            </a:r>
            <a:r>
              <a:rPr lang="en-GB" sz="2000" dirty="0" err="1">
                <a:latin typeface="Century Gothic" panose="020B0502020202020204" pitchFamily="34" charset="0"/>
              </a:rPr>
              <a:t>ciel</a:t>
            </a:r>
            <a:r>
              <a:rPr lang="en-GB" sz="2000" dirty="0">
                <a:latin typeface="Century Gothic" panose="020B0502020202020204" pitchFamily="34" charset="0"/>
              </a:rPr>
              <a:t>” (the sky).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72029-499B-4E26-BBA2-6A6D5E33B3D7}"/>
              </a:ext>
            </a:extLst>
          </p:cNvPr>
          <p:cNvSpPr txBox="1"/>
          <p:nvPr/>
        </p:nvSpPr>
        <p:spPr>
          <a:xfrm>
            <a:off x="8320924" y="1141942"/>
            <a:ext cx="3565133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In English we ask people “how old are you?” and in French we ask what age “</a:t>
            </a:r>
            <a:r>
              <a:rPr lang="en-GB" sz="2000" b="1" i="1" dirty="0">
                <a:latin typeface="Century Gothic" panose="020B0502020202020204" pitchFamily="34" charset="0"/>
              </a:rPr>
              <a:t>have </a:t>
            </a:r>
            <a:r>
              <a:rPr lang="en-GB" sz="2000" b="1" i="1">
                <a:latin typeface="Century Gothic" panose="020B0502020202020204" pitchFamily="34" charset="0"/>
              </a:rPr>
              <a:t>you</a:t>
            </a:r>
            <a:r>
              <a:rPr lang="en-GB" sz="2000">
                <a:latin typeface="Century Gothic" panose="020B0502020202020204" pitchFamily="34" charset="0"/>
              </a:rPr>
              <a:t>?”.</a:t>
            </a:r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4171187" y="2966973"/>
            <a:ext cx="3941902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spelling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“qua”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“quin”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“seize”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24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74615" y="1074637"/>
            <a:ext cx="4274938" cy="378565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Fruits and Vegetables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Une </a:t>
            </a:r>
            <a:r>
              <a:rPr lang="en-GB" sz="2000" dirty="0" err="1">
                <a:latin typeface="Century Gothic" panose="020B0502020202020204" pitchFamily="34" charset="0"/>
              </a:rPr>
              <a:t>pomme</a:t>
            </a:r>
            <a:r>
              <a:rPr lang="en-GB" sz="2000" dirty="0">
                <a:latin typeface="Century Gothic" panose="020B0502020202020204" pitchFamily="34" charset="0"/>
              </a:rPr>
              <a:t> –an apple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Une </a:t>
            </a:r>
            <a:r>
              <a:rPr lang="en-GB" sz="2000" dirty="0" err="1">
                <a:latin typeface="Century Gothic" panose="020B0502020202020204" pitchFamily="34" charset="0"/>
              </a:rPr>
              <a:t>banane</a:t>
            </a:r>
            <a:r>
              <a:rPr lang="en-GB" sz="2000" dirty="0">
                <a:latin typeface="Century Gothic" panose="020B0502020202020204" pitchFamily="34" charset="0"/>
              </a:rPr>
              <a:t>- a banana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Une </a:t>
            </a:r>
            <a:r>
              <a:rPr lang="en-GB" sz="2000" dirty="0" err="1">
                <a:latin typeface="Century Gothic" panose="020B0502020202020204" pitchFamily="34" charset="0"/>
              </a:rPr>
              <a:t>pêche</a:t>
            </a:r>
            <a:r>
              <a:rPr lang="en-GB" sz="2000" dirty="0">
                <a:latin typeface="Century Gothic" panose="020B0502020202020204" pitchFamily="34" charset="0"/>
              </a:rPr>
              <a:t>- a peach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Une </a:t>
            </a:r>
            <a:r>
              <a:rPr lang="en-GB" sz="2000" dirty="0" err="1">
                <a:latin typeface="Century Gothic" panose="020B0502020202020204" pitchFamily="34" charset="0"/>
              </a:rPr>
              <a:t>grappe</a:t>
            </a:r>
            <a:r>
              <a:rPr lang="en-GB" sz="2000" dirty="0">
                <a:latin typeface="Century Gothic" panose="020B0502020202020204" pitchFamily="34" charset="0"/>
              </a:rPr>
              <a:t> de raisins- a bunch of grapes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Une </a:t>
            </a:r>
            <a:r>
              <a:rPr lang="en-GB" sz="2000" dirty="0" err="1">
                <a:latin typeface="Century Gothic" panose="020B0502020202020204" pitchFamily="34" charset="0"/>
              </a:rPr>
              <a:t>tomate</a:t>
            </a:r>
            <a:r>
              <a:rPr lang="en-GB" sz="2000" dirty="0">
                <a:latin typeface="Century Gothic" panose="020B0502020202020204" pitchFamily="34" charset="0"/>
              </a:rPr>
              <a:t>- a tomato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Une carotte- a carrot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Une orange- an orange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Une </a:t>
            </a:r>
            <a:r>
              <a:rPr lang="en-GB" sz="2000" dirty="0" err="1">
                <a:latin typeface="Century Gothic" panose="020B0502020202020204" pitchFamily="34" charset="0"/>
              </a:rPr>
              <a:t>poire</a:t>
            </a:r>
            <a:r>
              <a:rPr lang="en-GB" sz="2000" dirty="0">
                <a:latin typeface="Century Gothic" panose="020B0502020202020204" pitchFamily="34" charset="0"/>
              </a:rPr>
              <a:t>- a pear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 melon- a melon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Un </a:t>
            </a:r>
            <a:r>
              <a:rPr lang="en-GB" sz="2000" dirty="0" err="1">
                <a:latin typeface="Century Gothic" panose="020B0502020202020204" pitchFamily="34" charset="0"/>
              </a:rPr>
              <a:t>concombre</a:t>
            </a:r>
            <a:r>
              <a:rPr lang="en-GB" sz="2000" dirty="0">
                <a:latin typeface="Century Gothic" panose="020B0502020202020204" pitchFamily="34" charset="0"/>
              </a:rPr>
              <a:t>- a cucumber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5015009" y="979181"/>
            <a:ext cx="3116937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Fruits and vegetables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Asking politely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3316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Y3 Stage 1 Summer 1 Hungry Giant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554514" y="5348599"/>
            <a:ext cx="4603412" cy="101566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“Asking politely phrases”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Je </a:t>
            </a:r>
            <a:r>
              <a:rPr lang="en-GB" sz="2000" dirty="0" err="1">
                <a:latin typeface="Century Gothic" panose="020B0502020202020204" pitchFamily="34" charset="0"/>
              </a:rPr>
              <a:t>voudrais</a:t>
            </a:r>
            <a:r>
              <a:rPr lang="en-GB" sz="2000" dirty="0">
                <a:latin typeface="Century Gothic" panose="020B0502020202020204" pitchFamily="34" charset="0"/>
              </a:rPr>
              <a:t>- I would like…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s’il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vous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plaît</a:t>
            </a:r>
            <a:r>
              <a:rPr lang="en-GB" sz="2000" dirty="0">
                <a:latin typeface="Century Gothic" panose="020B0502020202020204" pitchFamily="34" charset="0"/>
              </a:rPr>
              <a:t> - please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684117-C3C4-4205-80D6-C52CCEC8213E}"/>
              </a:ext>
            </a:extLst>
          </p:cNvPr>
          <p:cNvSpPr txBox="1"/>
          <p:nvPr/>
        </p:nvSpPr>
        <p:spPr>
          <a:xfrm>
            <a:off x="8320924" y="3429000"/>
            <a:ext cx="3565133" cy="193899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Fact Bank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Grapes are grown in France. As you drive along the roads you can see rows and rows of vines with grapes growing on them. 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72029-499B-4E26-BBA2-6A6D5E33B3D7}"/>
              </a:ext>
            </a:extLst>
          </p:cNvPr>
          <p:cNvSpPr txBox="1"/>
          <p:nvPr/>
        </p:nvSpPr>
        <p:spPr>
          <a:xfrm>
            <a:off x="8320924" y="1141942"/>
            <a:ext cx="3565133" cy="193899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We often add “s” at the end of the word in French to make the noun a plural word e.g. </a:t>
            </a:r>
            <a:r>
              <a:rPr lang="en-GB" sz="2000" dirty="0" err="1">
                <a:latin typeface="Century Gothic" panose="020B0502020202020204" pitchFamily="34" charset="0"/>
              </a:rPr>
              <a:t>une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pomme</a:t>
            </a:r>
            <a:r>
              <a:rPr lang="en-GB" sz="2000" dirty="0">
                <a:latin typeface="Century Gothic" panose="020B0502020202020204" pitchFamily="34" charset="0"/>
              </a:rPr>
              <a:t>/ deux pomme</a:t>
            </a:r>
            <a:r>
              <a:rPr lang="en-GB" sz="2000" b="1" dirty="0">
                <a:latin typeface="Century Gothic" panose="020B0502020202020204" pitchFamily="34" charset="0"/>
              </a:rPr>
              <a:t>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5325728" y="2773158"/>
            <a:ext cx="2806218" cy="378565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spelling 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omme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“oi”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“on”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“ais”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aît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sp>
        <p:nvSpPr>
          <p:cNvPr id="13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1534041" y="499752"/>
            <a:ext cx="9761005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latin typeface="Century Gothic" panose="020B0502020202020204" pitchFamily="34" charset="0"/>
              </a:rPr>
              <a:t>Language Detectives’ Memory Bank of “Hungry Giant” fruits and vegetables </a:t>
            </a:r>
          </a:p>
        </p:txBody>
      </p:sp>
    </p:spTree>
    <p:extLst>
      <p:ext uri="{BB962C8B-B14F-4D97-AF65-F5344CB8AC3E}">
        <p14:creationId xmlns:p14="http://schemas.microsoft.com/office/powerpoint/2010/main" val="2400633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6729441" y="3661511"/>
            <a:ext cx="2379049" cy="175432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Sound Bank</a:t>
            </a:r>
          </a:p>
          <a:p>
            <a:endParaRPr lang="en-GB" b="1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Questions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Answers</a:t>
            </a: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51872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Y3 Stage 1 Summer 2 “asking questions and giving answers”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742830" y="1428683"/>
            <a:ext cx="5551437" cy="175432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Question bank</a:t>
            </a:r>
          </a:p>
          <a:p>
            <a:r>
              <a:rPr lang="en-GB" dirty="0">
                <a:latin typeface="Century Gothic" panose="020B0502020202020204" pitchFamily="34" charset="0"/>
              </a:rPr>
              <a:t>Comment </a:t>
            </a:r>
            <a:r>
              <a:rPr lang="en-GB" dirty="0" err="1">
                <a:latin typeface="Century Gothic" panose="020B0502020202020204" pitchFamily="34" charset="0"/>
              </a:rPr>
              <a:t>t’appelles-tu</a:t>
            </a:r>
            <a:r>
              <a:rPr lang="en-GB" dirty="0">
                <a:latin typeface="Century Gothic" panose="020B0502020202020204" pitchFamily="34" charset="0"/>
              </a:rPr>
              <a:t>?- what are you called?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Où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dirty="0" err="1">
                <a:latin typeface="Century Gothic" panose="020B0502020202020204" pitchFamily="34" charset="0"/>
              </a:rPr>
              <a:t>habites-tu</a:t>
            </a:r>
            <a:r>
              <a:rPr lang="en-GB" dirty="0">
                <a:latin typeface="Century Gothic" panose="020B0502020202020204" pitchFamily="34" charset="0"/>
              </a:rPr>
              <a:t>? – Where do you live?</a:t>
            </a:r>
          </a:p>
          <a:p>
            <a:r>
              <a:rPr lang="en-GB" dirty="0">
                <a:latin typeface="Century Gothic" panose="020B0502020202020204" pitchFamily="34" charset="0"/>
              </a:rPr>
              <a:t>Comment </a:t>
            </a:r>
            <a:r>
              <a:rPr lang="en-GB" dirty="0" err="1">
                <a:latin typeface="Century Gothic" panose="020B0502020202020204" pitchFamily="34" charset="0"/>
              </a:rPr>
              <a:t>ça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dirty="0" err="1">
                <a:latin typeface="Century Gothic" panose="020B0502020202020204" pitchFamily="34" charset="0"/>
              </a:rPr>
              <a:t>va</a:t>
            </a:r>
            <a:r>
              <a:rPr lang="en-GB" dirty="0">
                <a:latin typeface="Century Gothic" panose="020B0502020202020204" pitchFamily="34" charset="0"/>
              </a:rPr>
              <a:t>?- How are you?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Quel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dirty="0" err="1">
                <a:latin typeface="Century Gothic" panose="020B0502020202020204" pitchFamily="34" charset="0"/>
              </a:rPr>
              <a:t>âge</a:t>
            </a:r>
            <a:r>
              <a:rPr lang="en-GB" dirty="0">
                <a:latin typeface="Century Gothic" panose="020B0502020202020204" pitchFamily="34" charset="0"/>
              </a:rPr>
              <a:t> as-</a:t>
            </a:r>
            <a:r>
              <a:rPr lang="en-GB" dirty="0" err="1">
                <a:latin typeface="Century Gothic" panose="020B0502020202020204" pitchFamily="34" charset="0"/>
              </a:rPr>
              <a:t>tu</a:t>
            </a:r>
            <a:r>
              <a:rPr lang="en-GB" dirty="0">
                <a:latin typeface="Century Gothic" panose="020B0502020202020204" pitchFamily="34" charset="0"/>
              </a:rPr>
              <a:t>? – How old are you?</a:t>
            </a:r>
          </a:p>
          <a:p>
            <a:r>
              <a:rPr lang="en-GB" dirty="0">
                <a:latin typeface="Century Gothic" panose="020B0502020202020204" pitchFamily="34" charset="0"/>
              </a:rPr>
              <a:t>Et </a:t>
            </a:r>
            <a:r>
              <a:rPr lang="en-GB" dirty="0" err="1">
                <a:latin typeface="Century Gothic" panose="020B0502020202020204" pitchFamily="34" charset="0"/>
              </a:rPr>
              <a:t>toi</a:t>
            </a:r>
            <a:r>
              <a:rPr lang="en-GB" dirty="0">
                <a:latin typeface="Century Gothic" panose="020B0502020202020204" pitchFamily="34" charset="0"/>
              </a:rPr>
              <a:t>? – And what about you?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9448917" y="3004563"/>
            <a:ext cx="2108670" cy="289310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Sound spelling </a:t>
            </a:r>
          </a:p>
          <a:p>
            <a:endParaRPr lang="en-GB" b="1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</a:t>
            </a:r>
            <a:r>
              <a:rPr lang="en-GB" dirty="0" err="1">
                <a:latin typeface="Century Gothic" panose="020B0502020202020204" pitchFamily="34" charset="0"/>
              </a:rPr>
              <a:t>ça</a:t>
            </a:r>
            <a:r>
              <a:rPr lang="en-GB" dirty="0">
                <a:latin typeface="Century Gothic" panose="020B0502020202020204" pitchFamily="34" charset="0"/>
              </a:rPr>
              <a:t>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”</a:t>
            </a:r>
            <a:r>
              <a:rPr lang="en-GB" dirty="0" err="1">
                <a:latin typeface="Century Gothic" panose="020B0502020202020204" pitchFamily="34" charset="0"/>
              </a:rPr>
              <a:t>ment</a:t>
            </a:r>
            <a:r>
              <a:rPr lang="en-GB" dirty="0">
                <a:latin typeface="Century Gothic" panose="020B0502020202020204" pitchFamily="34" charset="0"/>
              </a:rPr>
              <a:t>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</a:t>
            </a:r>
            <a:r>
              <a:rPr lang="en-GB" dirty="0" err="1">
                <a:latin typeface="Century Gothic" panose="020B0502020202020204" pitchFamily="34" charset="0"/>
              </a:rPr>
              <a:t>quel</a:t>
            </a:r>
            <a:r>
              <a:rPr lang="en-GB" dirty="0">
                <a:latin typeface="Century Gothic" panose="020B0502020202020204" pitchFamily="34" charset="0"/>
              </a:rPr>
              <a:t>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“oi”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sp>
        <p:nvSpPr>
          <p:cNvPr id="13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1954137" y="457426"/>
            <a:ext cx="8408071" cy="36933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Century Gothic" panose="020B0502020202020204" pitchFamily="34" charset="0"/>
              </a:rPr>
              <a:t>Language Detectives’ Memory Bank of “asking and answering questions”.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871AAB-0C98-4AF1-9E9C-86BBD4BB5960}"/>
              </a:ext>
            </a:extLst>
          </p:cNvPr>
          <p:cNvSpPr txBox="1"/>
          <p:nvPr/>
        </p:nvSpPr>
        <p:spPr>
          <a:xfrm>
            <a:off x="6729441" y="1493478"/>
            <a:ext cx="4231106" cy="120032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dirty="0">
                <a:latin typeface="Century Gothic" panose="020B0502020202020204" pitchFamily="34" charset="0"/>
              </a:rPr>
              <a:t>When you ask a question in French, your voice goes up at the end as you say the question.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577E8E-CC83-42BA-BD79-E9489315EB7B}"/>
              </a:ext>
            </a:extLst>
          </p:cNvPr>
          <p:cNvSpPr txBox="1"/>
          <p:nvPr/>
        </p:nvSpPr>
        <p:spPr>
          <a:xfrm>
            <a:off x="742830" y="3634649"/>
            <a:ext cx="5551437" cy="203132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Answer bank</a:t>
            </a:r>
          </a:p>
          <a:p>
            <a:r>
              <a:rPr lang="en-GB" dirty="0">
                <a:latin typeface="Century Gothic" panose="020B0502020202020204" pitchFamily="34" charset="0"/>
              </a:rPr>
              <a:t>Je </a:t>
            </a:r>
            <a:r>
              <a:rPr lang="en-GB" dirty="0" err="1">
                <a:latin typeface="Century Gothic" panose="020B0502020202020204" pitchFamily="34" charset="0"/>
              </a:rPr>
              <a:t>m’appelle</a:t>
            </a:r>
            <a:r>
              <a:rPr lang="en-GB" dirty="0">
                <a:latin typeface="Century Gothic" panose="020B0502020202020204" pitchFamily="34" charset="0"/>
              </a:rPr>
              <a:t> ……-  I am called……..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J’habite</a:t>
            </a:r>
            <a:r>
              <a:rPr lang="en-GB" dirty="0">
                <a:latin typeface="Century Gothic" panose="020B0502020202020204" pitchFamily="34" charset="0"/>
              </a:rPr>
              <a:t> à- I live in …..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Ça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dirty="0" err="1">
                <a:latin typeface="Century Gothic" panose="020B0502020202020204" pitchFamily="34" charset="0"/>
              </a:rPr>
              <a:t>va</a:t>
            </a:r>
            <a:r>
              <a:rPr lang="en-GB" dirty="0">
                <a:latin typeface="Century Gothic" panose="020B0502020202020204" pitchFamily="34" charset="0"/>
              </a:rPr>
              <a:t> bien- I feel good/fine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Ça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dirty="0" err="1">
                <a:latin typeface="Century Gothic" panose="020B0502020202020204" pitchFamily="34" charset="0"/>
              </a:rPr>
              <a:t>va</a:t>
            </a:r>
            <a:r>
              <a:rPr lang="en-GB" dirty="0">
                <a:latin typeface="Century Gothic" panose="020B0502020202020204" pitchFamily="34" charset="0"/>
              </a:rPr>
              <a:t> mal- I don’t feel good/well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J’ai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b="1" u="sng" dirty="0">
                <a:latin typeface="Century Gothic" panose="020B0502020202020204" pitchFamily="34" charset="0"/>
              </a:rPr>
              <a:t>sept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dirty="0" err="1">
                <a:latin typeface="Century Gothic" panose="020B0502020202020204" pitchFamily="34" charset="0"/>
              </a:rPr>
              <a:t>ans</a:t>
            </a:r>
            <a:r>
              <a:rPr lang="en-GB" dirty="0">
                <a:latin typeface="Century Gothic" panose="020B0502020202020204" pitchFamily="34" charset="0"/>
              </a:rPr>
              <a:t>- I am </a:t>
            </a:r>
            <a:r>
              <a:rPr lang="en-GB" b="1" u="sng" dirty="0">
                <a:latin typeface="Century Gothic" panose="020B0502020202020204" pitchFamily="34" charset="0"/>
              </a:rPr>
              <a:t>seven</a:t>
            </a:r>
            <a:r>
              <a:rPr lang="en-GB" dirty="0">
                <a:latin typeface="Century Gothic" panose="020B0502020202020204" pitchFamily="34" charset="0"/>
              </a:rPr>
              <a:t> years old </a:t>
            </a:r>
          </a:p>
          <a:p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106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6729441" y="3661511"/>
            <a:ext cx="2379049" cy="175432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Sound Bank</a:t>
            </a:r>
          </a:p>
          <a:p>
            <a:endParaRPr lang="en-GB" b="1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Picnic nouns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Verb – “</a:t>
            </a:r>
            <a:r>
              <a:rPr lang="en-GB" dirty="0" err="1">
                <a:latin typeface="Century Gothic" panose="020B0502020202020204" pitchFamily="34" charset="0"/>
              </a:rPr>
              <a:t>il</a:t>
            </a:r>
            <a:r>
              <a:rPr lang="en-GB" dirty="0">
                <a:latin typeface="Century Gothic" panose="020B0502020202020204" pitchFamily="34" charset="0"/>
              </a:rPr>
              <a:t> y a…”</a:t>
            </a: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2980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Y3 Stage 1 Summer 2 “Picnics”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742830" y="1428683"/>
            <a:ext cx="5551437" cy="341632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Nouns bank</a:t>
            </a:r>
          </a:p>
          <a:p>
            <a:r>
              <a:rPr lang="en-GB" dirty="0">
                <a:latin typeface="Century Gothic" panose="020B0502020202020204" pitchFamily="34" charset="0"/>
              </a:rPr>
              <a:t>Le pique-</a:t>
            </a:r>
            <a:r>
              <a:rPr lang="en-GB" dirty="0" err="1">
                <a:latin typeface="Century Gothic" panose="020B0502020202020204" pitchFamily="34" charset="0"/>
              </a:rPr>
              <a:t>nique</a:t>
            </a:r>
            <a:r>
              <a:rPr lang="en-GB" dirty="0">
                <a:latin typeface="Century Gothic" panose="020B0502020202020204" pitchFamily="34" charset="0"/>
              </a:rPr>
              <a:t>- the picnic</a:t>
            </a:r>
          </a:p>
          <a:p>
            <a:r>
              <a:rPr lang="en-GB" dirty="0">
                <a:latin typeface="Century Gothic" panose="020B0502020202020204" pitchFamily="34" charset="0"/>
              </a:rPr>
              <a:t>Du fromage- some cheese</a:t>
            </a:r>
          </a:p>
          <a:p>
            <a:r>
              <a:rPr lang="en-GB" dirty="0">
                <a:latin typeface="Century Gothic" panose="020B0502020202020204" pitchFamily="34" charset="0"/>
              </a:rPr>
              <a:t>Du pain – some bread</a:t>
            </a:r>
          </a:p>
          <a:p>
            <a:r>
              <a:rPr lang="en-GB" dirty="0">
                <a:latin typeface="Century Gothic" panose="020B0502020202020204" pitchFamily="34" charset="0"/>
              </a:rPr>
              <a:t>Du lait- some milk</a:t>
            </a:r>
          </a:p>
          <a:p>
            <a:r>
              <a:rPr lang="en-GB" dirty="0">
                <a:latin typeface="Century Gothic" panose="020B0502020202020204" pitchFamily="34" charset="0"/>
              </a:rPr>
              <a:t>De </a:t>
            </a:r>
            <a:r>
              <a:rPr lang="en-GB" dirty="0" err="1">
                <a:latin typeface="Century Gothic" panose="020B0502020202020204" pitchFamily="34" charset="0"/>
              </a:rPr>
              <a:t>l’eau</a:t>
            </a:r>
            <a:r>
              <a:rPr lang="en-GB" dirty="0">
                <a:latin typeface="Century Gothic" panose="020B0502020202020204" pitchFamily="34" charset="0"/>
              </a:rPr>
              <a:t>- some water</a:t>
            </a:r>
          </a:p>
          <a:p>
            <a:r>
              <a:rPr lang="en-GB" dirty="0">
                <a:latin typeface="Century Gothic" panose="020B0502020202020204" pitchFamily="34" charset="0"/>
              </a:rPr>
              <a:t>Un jus </a:t>
            </a:r>
            <a:r>
              <a:rPr lang="en-GB" dirty="0" err="1">
                <a:latin typeface="Century Gothic" panose="020B0502020202020204" pitchFamily="34" charset="0"/>
              </a:rPr>
              <a:t>d’orange</a:t>
            </a:r>
            <a:r>
              <a:rPr lang="en-GB" dirty="0">
                <a:latin typeface="Century Gothic" panose="020B0502020202020204" pitchFamily="34" charset="0"/>
              </a:rPr>
              <a:t>- an orange juice</a:t>
            </a:r>
          </a:p>
          <a:p>
            <a:r>
              <a:rPr lang="en-GB" dirty="0">
                <a:latin typeface="Century Gothic" panose="020B0502020202020204" pitchFamily="34" charset="0"/>
              </a:rPr>
              <a:t>Un sandwich- a sandwich</a:t>
            </a:r>
          </a:p>
          <a:p>
            <a:r>
              <a:rPr lang="en-GB" dirty="0">
                <a:latin typeface="Century Gothic" panose="020B0502020202020204" pitchFamily="34" charset="0"/>
              </a:rPr>
              <a:t>Une </a:t>
            </a:r>
            <a:r>
              <a:rPr lang="en-GB" dirty="0" err="1">
                <a:latin typeface="Century Gothic" panose="020B0502020202020204" pitchFamily="34" charset="0"/>
              </a:rPr>
              <a:t>banane</a:t>
            </a:r>
            <a:r>
              <a:rPr lang="en-GB" dirty="0">
                <a:latin typeface="Century Gothic" panose="020B0502020202020204" pitchFamily="34" charset="0"/>
              </a:rPr>
              <a:t>- a banana</a:t>
            </a:r>
          </a:p>
          <a:p>
            <a:r>
              <a:rPr lang="en-GB" dirty="0">
                <a:latin typeface="Century Gothic" panose="020B0502020202020204" pitchFamily="34" charset="0"/>
              </a:rPr>
              <a:t>Une </a:t>
            </a:r>
            <a:r>
              <a:rPr lang="en-GB" dirty="0" err="1">
                <a:latin typeface="Century Gothic" panose="020B0502020202020204" pitchFamily="34" charset="0"/>
              </a:rPr>
              <a:t>pomme</a:t>
            </a:r>
            <a:r>
              <a:rPr lang="en-GB" dirty="0">
                <a:latin typeface="Century Gothic" panose="020B0502020202020204" pitchFamily="34" charset="0"/>
              </a:rPr>
              <a:t> – an apple </a:t>
            </a:r>
          </a:p>
          <a:p>
            <a:r>
              <a:rPr lang="en-GB" dirty="0">
                <a:latin typeface="Century Gothic" panose="020B0502020202020204" pitchFamily="34" charset="0"/>
              </a:rPr>
              <a:t>Des chips- some crisps</a:t>
            </a:r>
          </a:p>
          <a:p>
            <a:r>
              <a:rPr lang="en-GB" dirty="0">
                <a:latin typeface="Century Gothic" panose="020B0502020202020204" pitchFamily="34" charset="0"/>
              </a:rPr>
              <a:t>Du </a:t>
            </a:r>
            <a:r>
              <a:rPr lang="en-GB" dirty="0" err="1">
                <a:latin typeface="Century Gothic" panose="020B0502020202020204" pitchFamily="34" charset="0"/>
              </a:rPr>
              <a:t>chocolat</a:t>
            </a:r>
            <a:r>
              <a:rPr lang="en-GB" dirty="0">
                <a:latin typeface="Century Gothic" panose="020B0502020202020204" pitchFamily="34" charset="0"/>
              </a:rPr>
              <a:t> – some chocolate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9543664" y="3398453"/>
            <a:ext cx="2108670" cy="289310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Sound spelling </a:t>
            </a:r>
          </a:p>
          <a:p>
            <a:endParaRPr lang="en-GB" b="1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“que”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”age”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</a:t>
            </a:r>
            <a:r>
              <a:rPr lang="en-GB" dirty="0" err="1">
                <a:latin typeface="Century Gothic" panose="020B0502020202020204" pitchFamily="34" charset="0"/>
              </a:rPr>
              <a:t>eau</a:t>
            </a:r>
            <a:r>
              <a:rPr lang="en-GB" dirty="0">
                <a:latin typeface="Century Gothic" panose="020B0502020202020204" pitchFamily="34" charset="0"/>
              </a:rPr>
              <a:t>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>
                <a:latin typeface="Century Gothic" panose="020B0502020202020204" pitchFamily="34" charset="0"/>
              </a:rPr>
              <a:t>“chips”</a:t>
            </a:r>
            <a:endParaRPr lang="en-GB" dirty="0">
              <a:latin typeface="Century Gothic" panose="020B0502020202020204" pitchFamily="34" charset="0"/>
            </a:endParaRPr>
          </a:p>
          <a:p>
            <a:endParaRPr lang="en-GB" sz="2000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sp>
        <p:nvSpPr>
          <p:cNvPr id="13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1954137" y="457426"/>
            <a:ext cx="5314275" cy="36933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Century Gothic" panose="020B0502020202020204" pitchFamily="34" charset="0"/>
              </a:rPr>
              <a:t>Language Detectives’ Memory Bank - Picnics.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871AAB-0C98-4AF1-9E9C-86BBD4BB5960}"/>
              </a:ext>
            </a:extLst>
          </p:cNvPr>
          <p:cNvSpPr txBox="1"/>
          <p:nvPr/>
        </p:nvSpPr>
        <p:spPr>
          <a:xfrm>
            <a:off x="6729441" y="1493478"/>
            <a:ext cx="5314274" cy="175432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dirty="0">
                <a:latin typeface="Century Gothic" panose="020B0502020202020204" pitchFamily="34" charset="0"/>
              </a:rPr>
              <a:t>When you want to explain what items you have in your picnic, then you use in English either the phrase </a:t>
            </a:r>
            <a:r>
              <a:rPr lang="en-GB" b="1" i="1" dirty="0">
                <a:latin typeface="Century Gothic" panose="020B0502020202020204" pitchFamily="34" charset="0"/>
              </a:rPr>
              <a:t>“there is…” </a:t>
            </a:r>
            <a:r>
              <a:rPr lang="en-GB" dirty="0">
                <a:latin typeface="Century Gothic" panose="020B0502020202020204" pitchFamily="34" charset="0"/>
              </a:rPr>
              <a:t>or </a:t>
            </a:r>
            <a:r>
              <a:rPr lang="en-GB" b="1" i="1" dirty="0">
                <a:latin typeface="Century Gothic" panose="020B0502020202020204" pitchFamily="34" charset="0"/>
              </a:rPr>
              <a:t>“there are..</a:t>
            </a:r>
            <a:r>
              <a:rPr lang="en-GB" dirty="0">
                <a:latin typeface="Century Gothic" panose="020B0502020202020204" pitchFamily="34" charset="0"/>
              </a:rPr>
              <a:t>”</a:t>
            </a:r>
          </a:p>
          <a:p>
            <a:r>
              <a:rPr lang="en-GB" dirty="0">
                <a:latin typeface="Century Gothic" panose="020B0502020202020204" pitchFamily="34" charset="0"/>
              </a:rPr>
              <a:t>In French the phrase </a:t>
            </a:r>
            <a:r>
              <a:rPr lang="en-GB" b="1" i="1" dirty="0">
                <a:latin typeface="Century Gothic" panose="020B0502020202020204" pitchFamily="34" charset="0"/>
              </a:rPr>
              <a:t>“</a:t>
            </a:r>
            <a:r>
              <a:rPr lang="en-GB" b="1" i="1" dirty="0" err="1">
                <a:latin typeface="Century Gothic" panose="020B0502020202020204" pitchFamily="34" charset="0"/>
              </a:rPr>
              <a:t>il</a:t>
            </a:r>
            <a:r>
              <a:rPr lang="en-GB" b="1" i="1" dirty="0">
                <a:latin typeface="Century Gothic" panose="020B0502020202020204" pitchFamily="34" charset="0"/>
              </a:rPr>
              <a:t> y a …</a:t>
            </a:r>
            <a:r>
              <a:rPr lang="en-GB" dirty="0">
                <a:latin typeface="Century Gothic" panose="020B0502020202020204" pitchFamily="34" charset="0"/>
              </a:rPr>
              <a:t>.” means both “there is …” and “there are…..”.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577E8E-CC83-42BA-BD79-E9489315EB7B}"/>
              </a:ext>
            </a:extLst>
          </p:cNvPr>
          <p:cNvSpPr txBox="1"/>
          <p:nvPr/>
        </p:nvSpPr>
        <p:spPr>
          <a:xfrm>
            <a:off x="742829" y="5106844"/>
            <a:ext cx="5551437" cy="92333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Verb bank</a:t>
            </a:r>
          </a:p>
          <a:p>
            <a:r>
              <a:rPr lang="en-GB" dirty="0">
                <a:latin typeface="Century Gothic" panose="020B0502020202020204" pitchFamily="34" charset="0"/>
              </a:rPr>
              <a:t>Il y a …… - there is ……./ there are ….. </a:t>
            </a:r>
          </a:p>
          <a:p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809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1455</Words>
  <Application>Microsoft Macintosh PowerPoint</Application>
  <PresentationFormat>Widescreen</PresentationFormat>
  <Paragraphs>309</Paragraphs>
  <Slides>10</Slides>
  <Notes>1</Notes>
  <HiddenSlides>0</HiddenSlides>
  <MMClips>10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Microsoft Office User</cp:lastModifiedBy>
  <cp:revision>50</cp:revision>
  <cp:lastPrinted>2019-12-10T09:41:14Z</cp:lastPrinted>
  <dcterms:created xsi:type="dcterms:W3CDTF">2019-08-20T09:39:52Z</dcterms:created>
  <dcterms:modified xsi:type="dcterms:W3CDTF">2020-03-12T12:47:07Z</dcterms:modified>
</cp:coreProperties>
</file>