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4" r:id="rId2"/>
    <p:sldId id="265" r:id="rId3"/>
    <p:sldId id="266" r:id="rId4"/>
    <p:sldId id="267" r:id="rId5"/>
    <p:sldId id="268" r:id="rId6"/>
    <p:sldId id="269" r:id="rId7"/>
    <p:sldId id="2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57" autoAdjust="0"/>
    <p:restoredTop sz="94660"/>
  </p:normalViewPr>
  <p:slideViewPr>
    <p:cSldViewPr snapToGrid="0" showGuides="1">
      <p:cViewPr varScale="1">
        <p:scale>
          <a:sx n="175" d="100"/>
          <a:sy n="175" d="100"/>
        </p:scale>
        <p:origin x="6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013B8-800D-2446-A61A-7048B17603A8}" type="datetimeFigureOut">
              <a:rPr lang="en-US" smtClean="0"/>
              <a:t>3/12/20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E228D-17C8-C647-95E6-052346191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7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47A28-4B63-4A1C-8A1E-647AAB57BAE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678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4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5" Type="http://schemas.microsoft.com/office/2007/relationships/media" Target="../media/media5.m4a"/><Relationship Id="rId10" Type="http://schemas.openxmlformats.org/officeDocument/2006/relationships/image" Target="../media/image3.png"/><Relationship Id="rId4" Type="http://schemas.openxmlformats.org/officeDocument/2006/relationships/audio" Target="../media/media4.m4a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1655066" y="468346"/>
            <a:ext cx="9164688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Language Detectives’ Memory Bank: Classroom objects and asking for an item</a:t>
            </a:r>
            <a:r>
              <a:rPr lang="en-GB" sz="20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200351" y="1093902"/>
            <a:ext cx="5757104" cy="397031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La salle de </a:t>
            </a:r>
            <a:r>
              <a:rPr lang="en-GB" dirty="0" err="1">
                <a:latin typeface="Century Gothic" panose="020B0502020202020204" pitchFamily="34" charset="0"/>
              </a:rPr>
              <a:t>classe</a:t>
            </a:r>
            <a:r>
              <a:rPr lang="en-GB" dirty="0">
                <a:latin typeface="Century Gothic" panose="020B0502020202020204" pitchFamily="34" charset="0"/>
              </a:rPr>
              <a:t>- the classroom</a:t>
            </a:r>
          </a:p>
          <a:p>
            <a:r>
              <a:rPr lang="en-GB" dirty="0">
                <a:latin typeface="Century Gothic" panose="020B0502020202020204" pitchFamily="34" charset="0"/>
              </a:rPr>
              <a:t>Le sac à dos – the rucksack</a:t>
            </a:r>
          </a:p>
          <a:p>
            <a:r>
              <a:rPr lang="en-GB" dirty="0">
                <a:latin typeface="Century Gothic" panose="020B0502020202020204" pitchFamily="34" charset="0"/>
              </a:rPr>
              <a:t>Le crayon- the pencil</a:t>
            </a:r>
          </a:p>
          <a:p>
            <a:r>
              <a:rPr lang="en-GB" dirty="0">
                <a:latin typeface="Century Gothic" panose="020B0502020202020204" pitchFamily="34" charset="0"/>
              </a:rPr>
              <a:t>Le </a:t>
            </a:r>
            <a:r>
              <a:rPr lang="en-GB" dirty="0" err="1">
                <a:latin typeface="Century Gothic" panose="020B0502020202020204" pitchFamily="34" charset="0"/>
              </a:rPr>
              <a:t>stylo</a:t>
            </a:r>
            <a:r>
              <a:rPr lang="en-GB" dirty="0">
                <a:latin typeface="Century Gothic" panose="020B0502020202020204" pitchFamily="34" charset="0"/>
              </a:rPr>
              <a:t>- the pen</a:t>
            </a:r>
          </a:p>
          <a:p>
            <a:r>
              <a:rPr lang="en-GB" dirty="0">
                <a:latin typeface="Century Gothic" panose="020B0502020202020204" pitchFamily="34" charset="0"/>
              </a:rPr>
              <a:t>Le livre- the book</a:t>
            </a:r>
          </a:p>
          <a:p>
            <a:r>
              <a:rPr lang="en-GB" dirty="0">
                <a:latin typeface="Century Gothic" panose="020B0502020202020204" pitchFamily="34" charset="0"/>
              </a:rPr>
              <a:t>Le </a:t>
            </a:r>
            <a:r>
              <a:rPr lang="en-GB" dirty="0" err="1">
                <a:latin typeface="Century Gothic" panose="020B0502020202020204" pitchFamily="34" charset="0"/>
              </a:rPr>
              <a:t>taille</a:t>
            </a:r>
            <a:r>
              <a:rPr lang="en-GB" dirty="0">
                <a:latin typeface="Century Gothic" panose="020B0502020202020204" pitchFamily="34" charset="0"/>
              </a:rPr>
              <a:t> de crayon-pencil sharpener</a:t>
            </a:r>
          </a:p>
          <a:p>
            <a:r>
              <a:rPr lang="en-GB" dirty="0">
                <a:latin typeface="Century Gothic" panose="020B0502020202020204" pitchFamily="34" charset="0"/>
              </a:rPr>
              <a:t>La </a:t>
            </a:r>
            <a:r>
              <a:rPr lang="en-GB" dirty="0" err="1">
                <a:latin typeface="Century Gothic" panose="020B0502020202020204" pitchFamily="34" charset="0"/>
              </a:rPr>
              <a:t>gomme</a:t>
            </a:r>
            <a:r>
              <a:rPr lang="en-GB" dirty="0">
                <a:latin typeface="Century Gothic" panose="020B0502020202020204" pitchFamily="34" charset="0"/>
              </a:rPr>
              <a:t>- the eraser</a:t>
            </a:r>
          </a:p>
          <a:p>
            <a:r>
              <a:rPr lang="en-GB" dirty="0">
                <a:latin typeface="Century Gothic" panose="020B0502020202020204" pitchFamily="34" charset="0"/>
              </a:rPr>
              <a:t>La table- the table</a:t>
            </a:r>
          </a:p>
          <a:p>
            <a:r>
              <a:rPr lang="en-GB" dirty="0">
                <a:latin typeface="Century Gothic" panose="020B0502020202020204" pitchFamily="34" charset="0"/>
              </a:rPr>
              <a:t>La chaise- the chair</a:t>
            </a:r>
          </a:p>
          <a:p>
            <a:r>
              <a:rPr lang="en-GB" dirty="0">
                <a:latin typeface="Century Gothic" panose="020B0502020202020204" pitchFamily="34" charset="0"/>
              </a:rPr>
              <a:t>La </a:t>
            </a:r>
            <a:r>
              <a:rPr lang="en-GB" dirty="0" err="1">
                <a:latin typeface="Century Gothic" panose="020B0502020202020204" pitchFamily="34" charset="0"/>
              </a:rPr>
              <a:t>règle</a:t>
            </a:r>
            <a:r>
              <a:rPr lang="en-GB" dirty="0">
                <a:latin typeface="Century Gothic" panose="020B0502020202020204" pitchFamily="34" charset="0"/>
              </a:rPr>
              <a:t>- the ruler</a:t>
            </a:r>
          </a:p>
          <a:p>
            <a:r>
              <a:rPr lang="en-GB" dirty="0">
                <a:latin typeface="Century Gothic" panose="020B0502020202020204" pitchFamily="34" charset="0"/>
              </a:rPr>
              <a:t>Des </a:t>
            </a:r>
            <a:r>
              <a:rPr lang="en-GB" dirty="0" err="1">
                <a:latin typeface="Century Gothic" panose="020B0502020202020204" pitchFamily="34" charset="0"/>
              </a:rPr>
              <a:t>ciseaux</a:t>
            </a:r>
            <a:r>
              <a:rPr lang="en-GB" dirty="0">
                <a:latin typeface="Century Gothic" panose="020B0502020202020204" pitchFamily="34" charset="0"/>
              </a:rPr>
              <a:t>- some scissors</a:t>
            </a:r>
          </a:p>
          <a:p>
            <a:r>
              <a:rPr lang="en-GB" dirty="0">
                <a:latin typeface="Century Gothic" panose="020B0502020202020204" pitchFamily="34" charset="0"/>
              </a:rPr>
              <a:t>Des crayons de couleurs- some coloured pencils </a:t>
            </a:r>
          </a:p>
          <a:p>
            <a:r>
              <a:rPr lang="en-GB" dirty="0">
                <a:latin typeface="Century Gothic" panose="020B0502020202020204" pitchFamily="34" charset="0"/>
              </a:rPr>
              <a:t>De la </a:t>
            </a:r>
            <a:r>
              <a:rPr lang="en-GB" dirty="0" err="1">
                <a:latin typeface="Century Gothic" panose="020B0502020202020204" pitchFamily="34" charset="0"/>
              </a:rPr>
              <a:t>colle</a:t>
            </a:r>
            <a:r>
              <a:rPr lang="en-GB" dirty="0">
                <a:latin typeface="Century Gothic" panose="020B0502020202020204" pitchFamily="34" charset="0"/>
              </a:rPr>
              <a:t> – some glue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6234547" y="1102748"/>
            <a:ext cx="4674657" cy="240065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</a:t>
            </a:r>
            <a:r>
              <a:rPr lang="en-GB" b="1" dirty="0">
                <a:latin typeface="Century Gothic" panose="020B0502020202020204" pitchFamily="34" charset="0"/>
              </a:rPr>
              <a:t>und Bank</a:t>
            </a:r>
          </a:p>
          <a:p>
            <a:br>
              <a:rPr lang="en-GB" b="1" dirty="0">
                <a:latin typeface="Century Gothic" panose="020B0502020202020204" pitchFamily="34" charset="0"/>
              </a:rPr>
            </a:br>
            <a:r>
              <a:rPr lang="en-GB" dirty="0">
                <a:latin typeface="Century Gothic" panose="020B0502020202020204" pitchFamily="34" charset="0"/>
              </a:rPr>
              <a:t>Classroom nouns 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Question and answer- have you/ I have (have not …)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5432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Y4 </a:t>
            </a:r>
            <a:r>
              <a:rPr lang="en-GB" sz="1400"/>
              <a:t>Stage 2 </a:t>
            </a:r>
            <a:r>
              <a:rPr lang="en-GB" sz="1400" dirty="0"/>
              <a:t>Autumn 1: Classroom objects and asking for an item 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6286738" y="3723927"/>
            <a:ext cx="2044462" cy="258532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“sty”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aille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eau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>
                <a:latin typeface="Century Gothic" panose="020B0502020202020204" pitchFamily="34" charset="0"/>
              </a:rPr>
              <a:t>“as”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AC1362-754F-43AF-AAA8-9BE439132FB9}"/>
              </a:ext>
            </a:extLst>
          </p:cNvPr>
          <p:cNvSpPr txBox="1"/>
          <p:nvPr/>
        </p:nvSpPr>
        <p:spPr>
          <a:xfrm>
            <a:off x="200351" y="5331952"/>
            <a:ext cx="5947462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As-</a:t>
            </a:r>
            <a:r>
              <a:rPr lang="en-GB" dirty="0" err="1">
                <a:latin typeface="Century Gothic" panose="020B0502020202020204" pitchFamily="34" charset="0"/>
              </a:rPr>
              <a:t>tu</a:t>
            </a:r>
            <a:r>
              <a:rPr lang="en-GB" dirty="0">
                <a:latin typeface="Century Gothic" panose="020B0502020202020204" pitchFamily="34" charset="0"/>
              </a:rPr>
              <a:t> …….? – Have you got ……?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J’ai</a:t>
            </a:r>
            <a:r>
              <a:rPr lang="en-GB" dirty="0">
                <a:latin typeface="Century Gothic" panose="020B0502020202020204" pitchFamily="34" charset="0"/>
              </a:rPr>
              <a:t> ……        - I have …… </a:t>
            </a:r>
          </a:p>
          <a:p>
            <a:r>
              <a:rPr lang="en-GB" dirty="0">
                <a:latin typeface="Century Gothic" panose="020B0502020202020204" pitchFamily="34" charset="0"/>
              </a:rPr>
              <a:t>Je </a:t>
            </a:r>
            <a:r>
              <a:rPr lang="en-GB" dirty="0" err="1">
                <a:latin typeface="Century Gothic" panose="020B0502020202020204" pitchFamily="34" charset="0"/>
              </a:rPr>
              <a:t>n’ai</a:t>
            </a:r>
            <a:r>
              <a:rPr lang="en-GB" dirty="0">
                <a:latin typeface="Century Gothic" panose="020B0502020202020204" pitchFamily="34" charset="0"/>
              </a:rPr>
              <a:t> pas …- I have not ……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DE2B6-85BD-4119-ABB3-2233215B1CDA}"/>
              </a:ext>
            </a:extLst>
          </p:cNvPr>
          <p:cNvSpPr txBox="1"/>
          <p:nvPr/>
        </p:nvSpPr>
        <p:spPr>
          <a:xfrm>
            <a:off x="8553402" y="3687901"/>
            <a:ext cx="3163983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Grammar Bank</a:t>
            </a:r>
          </a:p>
          <a:p>
            <a:r>
              <a:rPr lang="en-GB" dirty="0">
                <a:latin typeface="Century Gothic" panose="020B0502020202020204" pitchFamily="34" charset="0"/>
              </a:rPr>
              <a:t>To say “I have” in French we use </a:t>
            </a:r>
            <a:r>
              <a:rPr lang="en-GB" b="1" dirty="0">
                <a:latin typeface="Century Gothic" panose="020B0502020202020204" pitchFamily="34" charset="0"/>
              </a:rPr>
              <a:t>“</a:t>
            </a:r>
            <a:r>
              <a:rPr lang="en-GB" b="1" dirty="0" err="1">
                <a:latin typeface="Century Gothic" panose="020B0502020202020204" pitchFamily="34" charset="0"/>
              </a:rPr>
              <a:t>j’ai</a:t>
            </a:r>
            <a:r>
              <a:rPr lang="en-GB" b="1" dirty="0">
                <a:latin typeface="Century Gothic" panose="020B0502020202020204" pitchFamily="34" charset="0"/>
              </a:rPr>
              <a:t>” (I have).</a:t>
            </a:r>
          </a:p>
          <a:p>
            <a:r>
              <a:rPr lang="en-GB" dirty="0">
                <a:latin typeface="Century Gothic" panose="020B0502020202020204" pitchFamily="34" charset="0"/>
              </a:rPr>
              <a:t>To say the negative ( I have not..) we use </a:t>
            </a:r>
            <a:r>
              <a:rPr lang="en-GB" b="1" dirty="0">
                <a:latin typeface="Century Gothic" panose="020B0502020202020204" pitchFamily="34" charset="0"/>
              </a:rPr>
              <a:t>“je </a:t>
            </a:r>
            <a:r>
              <a:rPr lang="en-GB" b="1" dirty="0" err="1">
                <a:latin typeface="Century Gothic" panose="020B0502020202020204" pitchFamily="34" charset="0"/>
              </a:rPr>
              <a:t>n’ai</a:t>
            </a:r>
            <a:r>
              <a:rPr lang="en-GB" b="1" dirty="0">
                <a:latin typeface="Century Gothic" panose="020B0502020202020204" pitchFamily="34" charset="0"/>
              </a:rPr>
              <a:t> pas…</a:t>
            </a:r>
          </a:p>
          <a:p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2" name="Fre_Y4_Aut_1_Classroom vocab">
            <a:hlinkClick r:id="" action="ppaction://media"/>
            <a:extLst>
              <a:ext uri="{FF2B5EF4-FFF2-40B4-BE49-F238E27FC236}">
                <a16:creationId xmlns:a16="http://schemas.microsoft.com/office/drawing/2014/main" id="{7C5A5BF0-52EA-4F1B-8727-A4B7E2D34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86709" y="3280098"/>
            <a:ext cx="815605" cy="815605"/>
          </a:xfrm>
          <a:prstGeom prst="rect">
            <a:avLst/>
          </a:prstGeom>
        </p:spPr>
      </p:pic>
      <p:pic>
        <p:nvPicPr>
          <p:cNvPr id="4" name="Fre_Y4_Aut_1_Classroom sounds">
            <a:hlinkClick r:id="" action="ppaction://media"/>
            <a:extLst>
              <a:ext uri="{FF2B5EF4-FFF2-40B4-BE49-F238E27FC236}">
                <a16:creationId xmlns:a16="http://schemas.microsoft.com/office/drawing/2014/main" id="{0B0A806D-48B2-4D89-9D8B-81597FB1001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31200" y="2506863"/>
            <a:ext cx="922137" cy="9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745385" y="462232"/>
            <a:ext cx="7640233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“Town and Shops”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311266"/>
            <a:ext cx="4414552" cy="347787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café- the cafe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cinéma</a:t>
            </a:r>
            <a:r>
              <a:rPr lang="en-GB" sz="2000" dirty="0">
                <a:latin typeface="Century Gothic" panose="020B0502020202020204" pitchFamily="34" charset="0"/>
              </a:rPr>
              <a:t>- the cinema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restaurant – </a:t>
            </a:r>
            <a:r>
              <a:rPr lang="en-GB" sz="2000">
                <a:latin typeface="Century Gothic" panose="020B0502020202020204" pitchFamily="34" charset="0"/>
              </a:rPr>
              <a:t>the restaurant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supermarché</a:t>
            </a:r>
            <a:r>
              <a:rPr lang="en-GB" sz="2000" dirty="0">
                <a:latin typeface="Century Gothic" panose="020B0502020202020204" pitchFamily="34" charset="0"/>
              </a:rPr>
              <a:t>- the supermarket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stade</a:t>
            </a:r>
            <a:r>
              <a:rPr lang="en-GB" sz="2000" dirty="0">
                <a:latin typeface="Century Gothic" panose="020B0502020202020204" pitchFamily="34" charset="0"/>
              </a:rPr>
              <a:t> – the stadium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</a:t>
            </a:r>
            <a:r>
              <a:rPr lang="en-GB" sz="2000" dirty="0" err="1">
                <a:latin typeface="Century Gothic" panose="020B0502020202020204" pitchFamily="34" charset="0"/>
              </a:rPr>
              <a:t>boucherie</a:t>
            </a:r>
            <a:r>
              <a:rPr lang="en-GB" sz="2000" dirty="0">
                <a:latin typeface="Century Gothic" panose="020B0502020202020204" pitchFamily="34" charset="0"/>
              </a:rPr>
              <a:t>- the butchers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boulangerie- the bakers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patisserie- the cake shop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</a:t>
            </a:r>
            <a:r>
              <a:rPr lang="en-GB" sz="2000" dirty="0" err="1">
                <a:latin typeface="Century Gothic" panose="020B0502020202020204" pitchFamily="34" charset="0"/>
              </a:rPr>
              <a:t>pharmacie</a:t>
            </a:r>
            <a:r>
              <a:rPr lang="en-GB" sz="2000" dirty="0">
                <a:latin typeface="Century Gothic" panose="020B0502020202020204" pitchFamily="34" charset="0"/>
              </a:rPr>
              <a:t>- the chemist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L’école</a:t>
            </a:r>
            <a:r>
              <a:rPr lang="en-GB" sz="2000" dirty="0">
                <a:latin typeface="Century Gothic" panose="020B0502020202020204" pitchFamily="34" charset="0"/>
              </a:rPr>
              <a:t> – the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193437" y="1316340"/>
            <a:ext cx="2532566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Shops nouns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Question and answer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53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Y4 Stage 2 Autumn 2:Town and shops.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5193437" y="3511868"/>
            <a:ext cx="2609598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ie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ou</a:t>
            </a:r>
            <a:r>
              <a:rPr lang="en-GB" sz="2000" b="1" dirty="0">
                <a:latin typeface="Century Gothic" panose="020B0502020202020204" pitchFamily="34" charset="0"/>
              </a:rPr>
              <a:t>”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“oi”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23B377-CA49-4A9C-93C0-F5E48D9D821A}"/>
              </a:ext>
            </a:extLst>
          </p:cNvPr>
          <p:cNvSpPr txBox="1"/>
          <p:nvPr/>
        </p:nvSpPr>
        <p:spPr>
          <a:xfrm>
            <a:off x="474615" y="5243576"/>
            <a:ext cx="3565133" cy="101566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Où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….?- Where is ….?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Voici</a:t>
            </a:r>
            <a:r>
              <a:rPr lang="en-GB" sz="2000" dirty="0">
                <a:latin typeface="Century Gothic" panose="020B0502020202020204" pitchFamily="34" charset="0"/>
              </a:rPr>
              <a:t>   - Here is ……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CF956-B95E-49C1-9617-316547D9C57D}"/>
              </a:ext>
            </a:extLst>
          </p:cNvPr>
          <p:cNvSpPr txBox="1"/>
          <p:nvPr/>
        </p:nvSpPr>
        <p:spPr>
          <a:xfrm>
            <a:off x="8030273" y="1316340"/>
            <a:ext cx="3023906" cy="286232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When a noun begins with a vowel and it is being used with “le” or “la”, then the vowel at the end of “le” or “la” is replaced with an apostrophe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e.g. </a:t>
            </a:r>
            <a:r>
              <a:rPr lang="en-GB" sz="2000" b="1" dirty="0">
                <a:latin typeface="Century Gothic" panose="020B0502020202020204" pitchFamily="34" charset="0"/>
              </a:rPr>
              <a:t>l’ é</a:t>
            </a:r>
            <a:r>
              <a:rPr lang="en-GB" sz="2000" dirty="0">
                <a:latin typeface="Century Gothic" panose="020B0502020202020204" pitchFamily="34" charset="0"/>
              </a:rPr>
              <a:t>cole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014917-CD6F-4AD2-B227-5ED0BF06AA20}"/>
              </a:ext>
            </a:extLst>
          </p:cNvPr>
          <p:cNvSpPr txBox="1"/>
          <p:nvPr/>
        </p:nvSpPr>
        <p:spPr>
          <a:xfrm>
            <a:off x="8030273" y="4290034"/>
            <a:ext cx="3406472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English we have borrowed some French nouns for places in town e.g. café , cinema, restaurant..</a:t>
            </a:r>
          </a:p>
        </p:txBody>
      </p:sp>
      <p:pic>
        <p:nvPicPr>
          <p:cNvPr id="2" name="Fre_Y4_Aut_2_Town and shops vocab">
            <a:hlinkClick r:id="" action="ppaction://media"/>
            <a:extLst>
              <a:ext uri="{FF2B5EF4-FFF2-40B4-BE49-F238E27FC236}">
                <a16:creationId xmlns:a16="http://schemas.microsoft.com/office/drawing/2014/main" id="{9F580BCE-E9D3-42EF-AD72-B101448D3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39748" y="3108504"/>
            <a:ext cx="806727" cy="806727"/>
          </a:xfrm>
          <a:prstGeom prst="rect">
            <a:avLst/>
          </a:prstGeom>
        </p:spPr>
      </p:pic>
      <p:pic>
        <p:nvPicPr>
          <p:cNvPr id="4" name="Fre_Y4_Aut_2_Town and shops vocab2">
            <a:hlinkClick r:id="" action="ppaction://media"/>
            <a:extLst>
              <a:ext uri="{FF2B5EF4-FFF2-40B4-BE49-F238E27FC236}">
                <a16:creationId xmlns:a16="http://schemas.microsoft.com/office/drawing/2014/main" id="{5F2A4B9F-6C43-4010-92BD-7152181096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44233" y="5735750"/>
            <a:ext cx="487363" cy="487363"/>
          </a:xfrm>
          <a:prstGeom prst="rect">
            <a:avLst/>
          </a:prstGeom>
        </p:spPr>
      </p:pic>
      <p:pic>
        <p:nvPicPr>
          <p:cNvPr id="6" name="Fre_Y4_Aut_2_Town and shops sounds">
            <a:hlinkClick r:id="" action="ppaction://media"/>
            <a:extLst>
              <a:ext uri="{FF2B5EF4-FFF2-40B4-BE49-F238E27FC236}">
                <a16:creationId xmlns:a16="http://schemas.microsoft.com/office/drawing/2014/main" id="{D2A68850-B148-4712-949D-110CA67F7A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50778" y="4376273"/>
            <a:ext cx="867303" cy="86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8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493705" y="455284"/>
            <a:ext cx="7520007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“parts of the face”.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30380" y="1147725"/>
            <a:ext cx="3565133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nez</a:t>
            </a:r>
            <a:r>
              <a:rPr lang="en-GB" sz="2000" dirty="0">
                <a:latin typeface="Century Gothic" panose="020B0502020202020204" pitchFamily="34" charset="0"/>
              </a:rPr>
              <a:t> – the nose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bouche- the mouth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tête- the head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</a:t>
            </a:r>
            <a:r>
              <a:rPr lang="en-GB" sz="2000" dirty="0" err="1">
                <a:latin typeface="Century Gothic" panose="020B0502020202020204" pitchFamily="34" charset="0"/>
              </a:rPr>
              <a:t>cheveux</a:t>
            </a:r>
            <a:r>
              <a:rPr lang="en-GB" sz="2000" dirty="0">
                <a:latin typeface="Century Gothic" panose="020B0502020202020204" pitchFamily="34" charset="0"/>
              </a:rPr>
              <a:t>- the hair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</a:t>
            </a:r>
            <a:r>
              <a:rPr lang="en-GB" sz="2000" dirty="0" err="1">
                <a:latin typeface="Century Gothic" panose="020B0502020202020204" pitchFamily="34" charset="0"/>
              </a:rPr>
              <a:t>yeux</a:t>
            </a:r>
            <a:r>
              <a:rPr lang="en-GB" sz="2000" dirty="0">
                <a:latin typeface="Century Gothic" panose="020B0502020202020204" pitchFamily="34" charset="0"/>
              </a:rPr>
              <a:t> – the eyes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</a:t>
            </a:r>
            <a:r>
              <a:rPr lang="en-GB" sz="2000" dirty="0" err="1">
                <a:latin typeface="Century Gothic" panose="020B0502020202020204" pitchFamily="34" charset="0"/>
              </a:rPr>
              <a:t>oreilles</a:t>
            </a:r>
            <a:r>
              <a:rPr lang="en-GB" sz="2000" dirty="0">
                <a:latin typeface="Century Gothic" panose="020B0502020202020204" pitchFamily="34" charset="0"/>
              </a:rPr>
              <a:t>- the ears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4267276" y="1157166"/>
            <a:ext cx="3565133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There are two words for “the” in French with singular  nouns (le and la)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There is only one word for “the” with French plural nouns and this is “les”.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8178343" y="3069509"/>
            <a:ext cx="4013657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Parts of the face nouns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Question and answers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133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French </a:t>
            </a:r>
            <a:r>
              <a:rPr lang="en-GB" sz="1400" dirty="0"/>
              <a:t>Y4 </a:t>
            </a:r>
            <a:r>
              <a:rPr lang="en-GB" sz="1400"/>
              <a:t>Stage 2 </a:t>
            </a:r>
            <a:r>
              <a:rPr lang="en-GB" sz="1400" dirty="0"/>
              <a:t>Spring 1: Parts of face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74615" y="4209752"/>
            <a:ext cx="6369915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 De quelle couleur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 ….? – What colour is …?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De quelle couleur </a:t>
            </a:r>
            <a:r>
              <a:rPr lang="en-GB" sz="2000" dirty="0" err="1">
                <a:latin typeface="Century Gothic" panose="020B0502020202020204" pitchFamily="34" charset="0"/>
              </a:rPr>
              <a:t>sont</a:t>
            </a:r>
            <a:r>
              <a:rPr lang="en-GB" sz="2000" dirty="0">
                <a:latin typeface="Century Gothic" panose="020B0502020202020204" pitchFamily="34" charset="0"/>
              </a:rPr>
              <a:t>….?  What colour are….?</a:t>
            </a:r>
          </a:p>
          <a:p>
            <a:r>
              <a:rPr lang="en-GB" sz="2000" b="1" u="sng" dirty="0">
                <a:latin typeface="Century Gothic" panose="020B0502020202020204" pitchFamily="34" charset="0"/>
              </a:rPr>
              <a:t>La bouche </a:t>
            </a:r>
            <a:r>
              <a:rPr lang="en-GB" sz="2000" dirty="0" err="1">
                <a:latin typeface="Century Gothic" panose="020B0502020202020204" pitchFamily="34" charset="0"/>
              </a:rPr>
              <a:t>est</a:t>
            </a:r>
            <a:r>
              <a:rPr lang="en-GB" sz="2000" dirty="0">
                <a:latin typeface="Century Gothic" panose="020B0502020202020204" pitchFamily="34" charset="0"/>
              </a:rPr>
              <a:t> ….   - The mouth is…… </a:t>
            </a:r>
          </a:p>
          <a:p>
            <a:r>
              <a:rPr lang="en-GB" sz="2000" b="1" u="sng" dirty="0">
                <a:latin typeface="Century Gothic" panose="020B0502020202020204" pitchFamily="34" charset="0"/>
              </a:rPr>
              <a:t>Les </a:t>
            </a:r>
            <a:r>
              <a:rPr lang="en-GB" sz="2000" b="1" u="sng" dirty="0" err="1">
                <a:latin typeface="Century Gothic" panose="020B0502020202020204" pitchFamily="34" charset="0"/>
              </a:rPr>
              <a:t>oreilles</a:t>
            </a:r>
            <a:r>
              <a:rPr lang="en-GB" sz="2000" b="1" u="sng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sont</a:t>
            </a:r>
            <a:r>
              <a:rPr lang="en-GB" sz="2000" dirty="0">
                <a:latin typeface="Century Gothic" panose="020B0502020202020204" pitchFamily="34" charset="0"/>
              </a:rPr>
              <a:t> ….. </a:t>
            </a:r>
            <a:r>
              <a:rPr lang="en-GB" sz="2000" b="1" u="sng" dirty="0">
                <a:latin typeface="Century Gothic" panose="020B0502020202020204" pitchFamily="34" charset="0"/>
              </a:rPr>
              <a:t>The ears </a:t>
            </a:r>
            <a:r>
              <a:rPr lang="en-GB" sz="2000" dirty="0">
                <a:latin typeface="Century Gothic" panose="020B0502020202020204" pitchFamily="34" charset="0"/>
              </a:rPr>
              <a:t>are…..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104173" y="1245063"/>
            <a:ext cx="3941902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sont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ez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che</a:t>
            </a:r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err="1">
                <a:latin typeface="Century Gothic" panose="020B0502020202020204" pitchFamily="34" charset="0"/>
              </a:rPr>
              <a:t>eux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8EF6639-E490-4116-9C56-5EAE5745EF32}"/>
              </a:ext>
            </a:extLst>
          </p:cNvPr>
          <p:cNvSpPr txBox="1"/>
          <p:nvPr/>
        </p:nvSpPr>
        <p:spPr>
          <a:xfrm>
            <a:off x="8178343" y="4893955"/>
            <a:ext cx="3565133" cy="163121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English hair is a singular noun and in French “hair</a:t>
            </a:r>
            <a:r>
              <a:rPr lang="en-GB" sz="2000">
                <a:latin typeface="Century Gothic" panose="020B0502020202020204" pitchFamily="34" charset="0"/>
              </a:rPr>
              <a:t>”  is a </a:t>
            </a:r>
            <a:r>
              <a:rPr lang="en-GB" sz="2000" dirty="0">
                <a:latin typeface="Century Gothic" panose="020B0502020202020204" pitchFamily="34" charset="0"/>
              </a:rPr>
              <a:t>plural noun (les </a:t>
            </a:r>
            <a:r>
              <a:rPr lang="en-GB" sz="2000" dirty="0" err="1">
                <a:latin typeface="Century Gothic" panose="020B0502020202020204" pitchFamily="34" charset="0"/>
              </a:rPr>
              <a:t>cheveux</a:t>
            </a:r>
            <a:r>
              <a:rPr lang="en-GB" sz="2000" dirty="0">
                <a:latin typeface="Century Gothic" panose="020B0502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29018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760035" y="350862"/>
            <a:ext cx="7566495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“parts of the body”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5" y="1085452"/>
            <a:ext cx="3565133" cy="378565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Nouns Bank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pied – the foot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</a:t>
            </a:r>
            <a:r>
              <a:rPr lang="en-GB" sz="2000" dirty="0" err="1">
                <a:latin typeface="Century Gothic" panose="020B0502020202020204" pitchFamily="34" charset="0"/>
              </a:rPr>
              <a:t>pieds</a:t>
            </a:r>
            <a:r>
              <a:rPr lang="en-GB" sz="2000" dirty="0">
                <a:latin typeface="Century Gothic" panose="020B0502020202020204" pitchFamily="34" charset="0"/>
              </a:rPr>
              <a:t>- the feet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jambe- the leg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jambes- the legs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bras – the arm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bras- the arms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main – the hand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mains – the hands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La tête – the head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 </a:t>
            </a:r>
            <a:r>
              <a:rPr lang="en-GB" sz="2000" dirty="0" err="1">
                <a:latin typeface="Century Gothic" panose="020B0502020202020204" pitchFamily="34" charset="0"/>
              </a:rPr>
              <a:t>genou</a:t>
            </a:r>
            <a:r>
              <a:rPr lang="en-GB" sz="2000" dirty="0">
                <a:latin typeface="Century Gothic" panose="020B0502020202020204" pitchFamily="34" charset="0"/>
              </a:rPr>
              <a:t>- the knee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Les </a:t>
            </a:r>
            <a:r>
              <a:rPr lang="en-GB" sz="2000" dirty="0" err="1">
                <a:latin typeface="Century Gothic" panose="020B0502020202020204" pitchFamily="34" charset="0"/>
              </a:rPr>
              <a:t>genoux</a:t>
            </a:r>
            <a:r>
              <a:rPr lang="en-GB" sz="2000" dirty="0">
                <a:latin typeface="Century Gothic" panose="020B0502020202020204" pitchFamily="34" charset="0"/>
              </a:rPr>
              <a:t>- the knees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4271835" y="3224505"/>
            <a:ext cx="3771261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Body part nouns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Movement commands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527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Y4 </a:t>
            </a:r>
            <a:r>
              <a:rPr lang="en-GB" sz="1400"/>
              <a:t>Stage 2 </a:t>
            </a:r>
            <a:r>
              <a:rPr lang="en-GB" sz="1400" dirty="0"/>
              <a:t>Spring 2: parts of the  body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259059" y="852437"/>
            <a:ext cx="3269205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Command Bank (verbs)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Bougez</a:t>
            </a:r>
            <a:r>
              <a:rPr lang="en-GB" sz="2000" dirty="0">
                <a:latin typeface="Century Gothic" panose="020B0502020202020204" pitchFamily="34" charset="0"/>
              </a:rPr>
              <a:t> - move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Regardez</a:t>
            </a:r>
            <a:r>
              <a:rPr lang="en-GB" sz="2000" dirty="0">
                <a:latin typeface="Century Gothic" panose="020B0502020202020204" pitchFamily="34" charset="0"/>
              </a:rPr>
              <a:t>- look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Ecoutez</a:t>
            </a:r>
            <a:r>
              <a:rPr lang="en-GB" sz="2000" dirty="0">
                <a:latin typeface="Century Gothic" panose="020B0502020202020204" pitchFamily="34" charset="0"/>
              </a:rPr>
              <a:t>- listen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Dansez</a:t>
            </a:r>
            <a:r>
              <a:rPr lang="en-GB" sz="2000" dirty="0">
                <a:latin typeface="Century Gothic" panose="020B0502020202020204" pitchFamily="34" charset="0"/>
              </a:rPr>
              <a:t> - dance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Chantez</a:t>
            </a:r>
            <a:r>
              <a:rPr lang="en-GB" sz="2000" dirty="0">
                <a:latin typeface="Century Gothic" panose="020B0502020202020204" pitchFamily="34" charset="0"/>
              </a:rPr>
              <a:t>- sing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Touchez</a:t>
            </a:r>
            <a:r>
              <a:rPr lang="en-GB" sz="2000" dirty="0">
                <a:latin typeface="Century Gothic" panose="020B0502020202020204" pitchFamily="34" charset="0"/>
              </a:rPr>
              <a:t>- touch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4133477" y="5303769"/>
            <a:ext cx="3925045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Fact Bank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In French the “s” and the “x” on the end of a word </a:t>
            </a:r>
            <a:r>
              <a:rPr lang="en-GB" sz="2000">
                <a:latin typeface="Century Gothic" panose="020B0502020202020204" pitchFamily="34" charset="0"/>
              </a:rPr>
              <a:t>are silent letters.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8264272" y="797852"/>
            <a:ext cx="3565133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The plural word for “the” in French is “les”.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“S” and “X” are silent letters that are often added to end of the noun to make the plural ending of the noun e.g. le pied /les </a:t>
            </a:r>
            <a:r>
              <a:rPr lang="en-GB" sz="2000" dirty="0" err="1">
                <a:latin typeface="Century Gothic" panose="020B0502020202020204" pitchFamily="34" charset="0"/>
              </a:rPr>
              <a:t>pieds</a:t>
            </a:r>
            <a:r>
              <a:rPr lang="en-GB" sz="2000" dirty="0">
                <a:latin typeface="Century Gothic" panose="020B0502020202020204" pitchFamily="34" charset="0"/>
              </a:rPr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603253" y="5005309"/>
            <a:ext cx="3072625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bou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r>
              <a:rPr lang="en-GB" sz="2000" b="1" dirty="0">
                <a:latin typeface="Century Gothic" panose="020B0502020202020204" pitchFamily="34" charset="0"/>
              </a:rPr>
              <a:t>“</a:t>
            </a:r>
            <a:r>
              <a:rPr lang="en-GB" sz="2000" dirty="0">
                <a:latin typeface="Century Gothic" panose="020B0502020202020204" pitchFamily="34" charset="0"/>
              </a:rPr>
              <a:t>as</a:t>
            </a:r>
            <a:r>
              <a:rPr lang="en-GB" sz="2000" b="1" dirty="0">
                <a:latin typeface="Century Gothic" panose="020B0502020202020204" pitchFamily="34" charset="0"/>
              </a:rPr>
              <a:t>”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en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49D8B29-02A1-4E23-AE8C-2783BA9B7322}"/>
              </a:ext>
            </a:extLst>
          </p:cNvPr>
          <p:cNvSpPr txBox="1"/>
          <p:nvPr/>
        </p:nvSpPr>
        <p:spPr>
          <a:xfrm>
            <a:off x="8275183" y="3417554"/>
            <a:ext cx="3565133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We say and write colours as adjectives after the noun </a:t>
            </a:r>
            <a:r>
              <a:rPr lang="en-GB" sz="2000">
                <a:latin typeface="Century Gothic" panose="020B0502020202020204" pitchFamily="34" charset="0"/>
              </a:rPr>
              <a:t>in French.  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F2054CF2-1676-4EF0-9950-CA2157F24891}"/>
              </a:ext>
            </a:extLst>
          </p:cNvPr>
          <p:cNvSpPr txBox="1"/>
          <p:nvPr/>
        </p:nvSpPr>
        <p:spPr>
          <a:xfrm>
            <a:off x="8290609" y="4762300"/>
            <a:ext cx="3565133" cy="193899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When we say and write colours as adjectives after the noun in French the </a:t>
            </a:r>
            <a:r>
              <a:rPr lang="en-GB" sz="2000">
                <a:latin typeface="Century Gothic" panose="020B0502020202020204" pitchFamily="34" charset="0"/>
              </a:rPr>
              <a:t>spelling may change </a:t>
            </a:r>
            <a:r>
              <a:rPr lang="en-GB" sz="2000" dirty="0">
                <a:latin typeface="Century Gothic" panose="020B0502020202020204" pitchFamily="34" charset="0"/>
              </a:rPr>
              <a:t>to match the noun.</a:t>
            </a:r>
          </a:p>
        </p:txBody>
      </p:sp>
    </p:spTree>
    <p:extLst>
      <p:ext uri="{BB962C8B-B14F-4D97-AF65-F5344CB8AC3E}">
        <p14:creationId xmlns:p14="http://schemas.microsoft.com/office/powerpoint/2010/main" val="289483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561498" y="4258447"/>
            <a:ext cx="5937866" cy="132343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“I don’t feel well” questions and answers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50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Y4 Stage 1 Summer 1 I don’t feel well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317107" y="1286957"/>
            <a:ext cx="6527575" cy="255454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“I don’t feel well” -Questions and Answers bank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Qu’est-ce</a:t>
            </a:r>
            <a:r>
              <a:rPr lang="en-GB" sz="2000" dirty="0">
                <a:latin typeface="Century Gothic" panose="020B0502020202020204" pitchFamily="34" charset="0"/>
              </a:rPr>
              <a:t> </a:t>
            </a:r>
            <a:r>
              <a:rPr lang="en-GB" sz="2000" dirty="0" err="1">
                <a:latin typeface="Century Gothic" panose="020B0502020202020204" pitchFamily="34" charset="0"/>
              </a:rPr>
              <a:t>qu’il</a:t>
            </a:r>
            <a:r>
              <a:rPr lang="en-GB" sz="2000" dirty="0">
                <a:latin typeface="Century Gothic" panose="020B0502020202020204" pitchFamily="34" charset="0"/>
              </a:rPr>
              <a:t> y a ?- What’s wrong?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Je ne me </a:t>
            </a:r>
            <a:r>
              <a:rPr lang="en-GB" sz="2000" dirty="0" err="1">
                <a:latin typeface="Century Gothic" panose="020B0502020202020204" pitchFamily="34" charset="0"/>
              </a:rPr>
              <a:t>sens</a:t>
            </a:r>
            <a:r>
              <a:rPr lang="en-GB" sz="2000" dirty="0">
                <a:latin typeface="Century Gothic" panose="020B0502020202020204" pitchFamily="34" charset="0"/>
              </a:rPr>
              <a:t> pas bien- I don’t feel well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</a:t>
            </a:r>
            <a:r>
              <a:rPr lang="en-GB" sz="2000" dirty="0">
                <a:latin typeface="Century Gothic" panose="020B0502020202020204" pitchFamily="34" charset="0"/>
              </a:rPr>
              <a:t> mal aux dents- My tooth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</a:t>
            </a:r>
            <a:r>
              <a:rPr lang="en-GB" sz="2000" dirty="0">
                <a:latin typeface="Century Gothic" panose="020B0502020202020204" pitchFamily="34" charset="0"/>
              </a:rPr>
              <a:t> mal à la tête- I have a headache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</a:t>
            </a:r>
            <a:r>
              <a:rPr lang="en-GB" sz="2000" dirty="0">
                <a:latin typeface="Century Gothic" panose="020B0502020202020204" pitchFamily="34" charset="0"/>
              </a:rPr>
              <a:t> mal à </a:t>
            </a:r>
            <a:r>
              <a:rPr lang="en-GB" sz="2000" dirty="0" err="1">
                <a:latin typeface="Century Gothic" panose="020B0502020202020204" pitchFamily="34" charset="0"/>
              </a:rPr>
              <a:t>l’oreille</a:t>
            </a:r>
            <a:r>
              <a:rPr lang="en-GB" sz="2000" dirty="0">
                <a:latin typeface="Century Gothic" panose="020B0502020202020204" pitchFamily="34" charset="0"/>
              </a:rPr>
              <a:t>- I have earache</a:t>
            </a:r>
          </a:p>
          <a:p>
            <a:r>
              <a:rPr lang="en-GB" sz="2000" dirty="0" err="1">
                <a:latin typeface="Century Gothic" panose="020B0502020202020204" pitchFamily="34" charset="0"/>
              </a:rPr>
              <a:t>J’ai</a:t>
            </a:r>
            <a:r>
              <a:rPr lang="en-GB" sz="2000" dirty="0">
                <a:latin typeface="Century Gothic" panose="020B0502020202020204" pitchFamily="34" charset="0"/>
              </a:rPr>
              <a:t> mal au </a:t>
            </a:r>
            <a:r>
              <a:rPr lang="en-GB" sz="2000" dirty="0" err="1">
                <a:latin typeface="Century Gothic" panose="020B0502020202020204" pitchFamily="34" charset="0"/>
              </a:rPr>
              <a:t>ventre</a:t>
            </a:r>
            <a:r>
              <a:rPr lang="en-GB" sz="2000" dirty="0">
                <a:latin typeface="Century Gothic" panose="020B0502020202020204" pitchFamily="34" charset="0"/>
              </a:rPr>
              <a:t> - I have tummy ache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Je me </a:t>
            </a:r>
            <a:r>
              <a:rPr lang="en-GB" sz="2000" dirty="0" err="1">
                <a:latin typeface="Century Gothic" panose="020B0502020202020204" pitchFamily="34" charset="0"/>
              </a:rPr>
              <a:t>suis</a:t>
            </a:r>
            <a:r>
              <a:rPr lang="en-GB" sz="2000">
                <a:latin typeface="Century Gothic" panose="020B0502020202020204" pitchFamily="34" charset="0"/>
              </a:rPr>
              <a:t> coupé </a:t>
            </a:r>
            <a:r>
              <a:rPr lang="en-GB" sz="2000" dirty="0">
                <a:latin typeface="Century Gothic" panose="020B0502020202020204" pitchFamily="34" charset="0"/>
              </a:rPr>
              <a:t>au </a:t>
            </a:r>
            <a:r>
              <a:rPr lang="en-GB" sz="2000" dirty="0" err="1">
                <a:latin typeface="Century Gothic" panose="020B0502020202020204" pitchFamily="34" charset="0"/>
              </a:rPr>
              <a:t>genou</a:t>
            </a:r>
            <a:r>
              <a:rPr lang="en-GB" sz="2000" dirty="0">
                <a:latin typeface="Century Gothic" panose="020B0502020202020204" pitchFamily="34" charset="0"/>
              </a:rPr>
              <a:t>- I have cut my knee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7814460" y="1596180"/>
            <a:ext cx="2806218" cy="317009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ven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sens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“dents”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“</a:t>
            </a:r>
            <a:r>
              <a:rPr lang="en-GB" sz="2000" dirty="0" err="1">
                <a:latin typeface="Century Gothic" panose="020B0502020202020204" pitchFamily="34" charset="0"/>
              </a:rPr>
              <a:t>eille</a:t>
            </a:r>
            <a:r>
              <a:rPr lang="en-GB" sz="2000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270887" y="638896"/>
            <a:ext cx="7298793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Century Gothic" panose="020B0502020202020204" pitchFamily="34" charset="0"/>
              </a:rPr>
              <a:t>Language Detectives’ Memory Bank of “I don’t feel well” </a:t>
            </a:r>
          </a:p>
        </p:txBody>
      </p:sp>
    </p:spTree>
    <p:extLst>
      <p:ext uri="{BB962C8B-B14F-4D97-AF65-F5344CB8AC3E}">
        <p14:creationId xmlns:p14="http://schemas.microsoft.com/office/powerpoint/2010/main" val="5897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5812521-DF0A-469C-8661-E8178936F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08" y="125664"/>
            <a:ext cx="844677" cy="400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B42985-B6AF-419C-B52C-F2E3F02E3560}"/>
              </a:ext>
            </a:extLst>
          </p:cNvPr>
          <p:cNvSpPr txBox="1"/>
          <p:nvPr/>
        </p:nvSpPr>
        <p:spPr>
          <a:xfrm>
            <a:off x="887934" y="4202517"/>
            <a:ext cx="2379049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Bank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Weather question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Weather answers</a:t>
            </a: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9B209-59C0-4ABE-8F41-BD0DAF348794}"/>
              </a:ext>
            </a:extLst>
          </p:cNvPr>
          <p:cNvSpPr txBox="1"/>
          <p:nvPr/>
        </p:nvSpPr>
        <p:spPr>
          <a:xfrm>
            <a:off x="150921" y="23725"/>
            <a:ext cx="31036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French Y4 Stage 2 Summer </a:t>
            </a:r>
            <a:r>
              <a:rPr lang="en-GB" sz="1400"/>
              <a:t>2 – weather. 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742830" y="1428683"/>
            <a:ext cx="5551437" cy="258532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Weather question and answers bank</a:t>
            </a:r>
          </a:p>
          <a:p>
            <a:r>
              <a:rPr lang="en-GB" dirty="0" err="1">
                <a:latin typeface="Century Gothic" panose="020B0502020202020204" pitchFamily="34" charset="0"/>
              </a:rPr>
              <a:t>Quel</a:t>
            </a:r>
            <a:r>
              <a:rPr lang="en-GB" dirty="0">
                <a:latin typeface="Century Gothic" panose="020B0502020202020204" pitchFamily="34" charset="0"/>
              </a:rPr>
              <a:t> temps fait-</a:t>
            </a:r>
            <a:r>
              <a:rPr lang="en-GB" dirty="0" err="1">
                <a:latin typeface="Century Gothic" panose="020B0502020202020204" pitchFamily="34" charset="0"/>
              </a:rPr>
              <a:t>il</a:t>
            </a:r>
            <a:r>
              <a:rPr lang="en-GB" dirty="0">
                <a:latin typeface="Century Gothic" panose="020B0502020202020204" pitchFamily="34" charset="0"/>
              </a:rPr>
              <a:t>?- what’s the weather like?</a:t>
            </a:r>
          </a:p>
          <a:p>
            <a:r>
              <a:rPr lang="en-GB" dirty="0">
                <a:latin typeface="Century Gothic" panose="020B0502020202020204" pitchFamily="34" charset="0"/>
              </a:rPr>
              <a:t>Il fait du soleil – It’s sunny</a:t>
            </a:r>
          </a:p>
          <a:p>
            <a:r>
              <a:rPr lang="en-GB" dirty="0">
                <a:latin typeface="Century Gothic" panose="020B0502020202020204" pitchFamily="34" charset="0"/>
              </a:rPr>
              <a:t>Il fait du vent – It’s windy</a:t>
            </a:r>
          </a:p>
          <a:p>
            <a:r>
              <a:rPr lang="en-GB" dirty="0">
                <a:latin typeface="Century Gothic" panose="020B0502020202020204" pitchFamily="34" charset="0"/>
              </a:rPr>
              <a:t>Il fait du </a:t>
            </a:r>
            <a:r>
              <a:rPr lang="en-GB" dirty="0" err="1">
                <a:latin typeface="Century Gothic" panose="020B0502020202020204" pitchFamily="34" charset="0"/>
              </a:rPr>
              <a:t>brouillard</a:t>
            </a:r>
            <a:r>
              <a:rPr lang="en-GB" dirty="0">
                <a:latin typeface="Century Gothic" panose="020B0502020202020204" pitchFamily="34" charset="0"/>
              </a:rPr>
              <a:t>- It’s foggy</a:t>
            </a:r>
          </a:p>
          <a:p>
            <a:r>
              <a:rPr lang="en-GB" dirty="0">
                <a:latin typeface="Century Gothic" panose="020B0502020202020204" pitchFamily="34" charset="0"/>
              </a:rPr>
              <a:t>Il fait </a:t>
            </a:r>
            <a:r>
              <a:rPr lang="en-GB" dirty="0" err="1">
                <a:latin typeface="Century Gothic" panose="020B0502020202020204" pitchFamily="34" charset="0"/>
              </a:rPr>
              <a:t>chaud</a:t>
            </a:r>
            <a:r>
              <a:rPr lang="en-GB" dirty="0">
                <a:latin typeface="Century Gothic" panose="020B0502020202020204" pitchFamily="34" charset="0"/>
              </a:rPr>
              <a:t> – It’s hot</a:t>
            </a:r>
          </a:p>
          <a:p>
            <a:r>
              <a:rPr lang="en-GB" dirty="0">
                <a:latin typeface="Century Gothic" panose="020B0502020202020204" pitchFamily="34" charset="0"/>
              </a:rPr>
              <a:t>Il fait </a:t>
            </a:r>
            <a:r>
              <a:rPr lang="en-GB" dirty="0" err="1">
                <a:latin typeface="Century Gothic" panose="020B0502020202020204" pitchFamily="34" charset="0"/>
              </a:rPr>
              <a:t>froid</a:t>
            </a:r>
            <a:r>
              <a:rPr lang="en-GB">
                <a:latin typeface="Century Gothic" panose="020B0502020202020204" pitchFamily="34" charset="0"/>
              </a:rPr>
              <a:t> – it’s cold</a:t>
            </a:r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Il </a:t>
            </a:r>
            <a:r>
              <a:rPr lang="en-GB" dirty="0" err="1">
                <a:latin typeface="Century Gothic" panose="020B0502020202020204" pitchFamily="34" charset="0"/>
              </a:rPr>
              <a:t>neige</a:t>
            </a:r>
            <a:r>
              <a:rPr lang="en-GB" dirty="0">
                <a:latin typeface="Century Gothic" panose="020B0502020202020204" pitchFamily="34" charset="0"/>
              </a:rPr>
              <a:t> – It’s snowy</a:t>
            </a:r>
          </a:p>
          <a:p>
            <a:r>
              <a:rPr lang="en-GB" dirty="0">
                <a:latin typeface="Century Gothic" panose="020B0502020202020204" pitchFamily="34" charset="0"/>
              </a:rPr>
              <a:t>Il </a:t>
            </a:r>
            <a:r>
              <a:rPr lang="en-GB" dirty="0" err="1">
                <a:latin typeface="Century Gothic" panose="020B0502020202020204" pitchFamily="34" charset="0"/>
              </a:rPr>
              <a:t>pleut</a:t>
            </a:r>
            <a:r>
              <a:rPr lang="en-GB" dirty="0">
                <a:latin typeface="Century Gothic" panose="020B0502020202020204" pitchFamily="34" charset="0"/>
              </a:rPr>
              <a:t> – It’s raining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738258" y="1428683"/>
            <a:ext cx="2108670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Sound spelling </a:t>
            </a: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“emps”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”fait”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ouill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“</a:t>
            </a:r>
            <a:r>
              <a:rPr lang="en-GB" dirty="0" err="1">
                <a:latin typeface="Century Gothic" panose="020B0502020202020204" pitchFamily="34" charset="0"/>
              </a:rPr>
              <a:t>aud</a:t>
            </a:r>
            <a:r>
              <a:rPr lang="en-GB" dirty="0">
                <a:latin typeface="Century Gothic" panose="020B0502020202020204" pitchFamily="34" charset="0"/>
              </a:rPr>
              <a:t>”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CB9F731-8DE7-4ABA-8EC2-0AD194859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5" y="325719"/>
            <a:ext cx="969023" cy="63745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2077458" y="695871"/>
            <a:ext cx="5641288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Century Gothic" panose="020B0502020202020204" pitchFamily="34" charset="0"/>
              </a:rPr>
              <a:t>Language Detectives’ Memory Bank of weather.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871AAB-0C98-4AF1-9E9C-86BBD4BB5960}"/>
              </a:ext>
            </a:extLst>
          </p:cNvPr>
          <p:cNvSpPr txBox="1"/>
          <p:nvPr/>
        </p:nvSpPr>
        <p:spPr>
          <a:xfrm>
            <a:off x="4042619" y="4094635"/>
            <a:ext cx="4231106" cy="175432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Fascinating facts</a:t>
            </a:r>
          </a:p>
          <a:p>
            <a:r>
              <a:rPr lang="en-GB" dirty="0">
                <a:latin typeface="Century Gothic" panose="020B0502020202020204" pitchFamily="34" charset="0"/>
              </a:rPr>
              <a:t>Most consonants at the end of the word in French are silent letters.</a:t>
            </a:r>
          </a:p>
          <a:p>
            <a:r>
              <a:rPr lang="en-GB" dirty="0">
                <a:latin typeface="Century Gothic" panose="020B0502020202020204" pitchFamily="34" charset="0"/>
              </a:rPr>
              <a:t>Listen to the sound files and read along with the words and spot the silent letters.</a:t>
            </a:r>
          </a:p>
        </p:txBody>
      </p:sp>
    </p:spTree>
    <p:extLst>
      <p:ext uri="{BB962C8B-B14F-4D97-AF65-F5344CB8AC3E}">
        <p14:creationId xmlns:p14="http://schemas.microsoft.com/office/powerpoint/2010/main" val="125721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79169"/>
          </a:xfrm>
        </p:spPr>
        <p:txBody>
          <a:bodyPr anchor="ctr">
            <a:normAutofit/>
          </a:bodyPr>
          <a:lstStyle/>
          <a:p>
            <a:r>
              <a:rPr lang="en-GB" sz="8800" dirty="0"/>
              <a:t>Scratch Beginners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56123" y="5666703"/>
            <a:ext cx="2541431" cy="466859"/>
          </a:xfrm>
        </p:spPr>
        <p:txBody>
          <a:bodyPr/>
          <a:lstStyle/>
          <a:p>
            <a:r>
              <a:rPr lang="en-GB"/>
              <a:t>Lesson 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BD675-C021-4A1C-B74C-C944571994EF}" type="slidenum">
              <a:rPr lang="en-GB" smtClean="0"/>
              <a:t>7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828" y="2652719"/>
            <a:ext cx="3096344" cy="3096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1A9755-B6D2-7A4C-B337-06619F4AA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48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997</Words>
  <Application>Microsoft Macintosh PowerPoint</Application>
  <PresentationFormat>Widescreen</PresentationFormat>
  <Paragraphs>190</Paragraphs>
  <Slides>7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Scratch Beginners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Microsoft Office User</cp:lastModifiedBy>
  <cp:revision>56</cp:revision>
  <cp:lastPrinted>2019-12-10T09:41:14Z</cp:lastPrinted>
  <dcterms:created xsi:type="dcterms:W3CDTF">2019-08-20T09:39:52Z</dcterms:created>
  <dcterms:modified xsi:type="dcterms:W3CDTF">2020-03-12T12:38:38Z</dcterms:modified>
</cp:coreProperties>
</file>