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5" r:id="rId2"/>
    <p:sldId id="271" r:id="rId3"/>
    <p:sldId id="270" r:id="rId4"/>
    <p:sldId id="269" r:id="rId5"/>
    <p:sldId id="272" r:id="rId6"/>
    <p:sldId id="273" r:id="rId7"/>
    <p:sldId id="264" r:id="rId8"/>
    <p:sldId id="268" r:id="rId9"/>
    <p:sldId id="267" r:id="rId10"/>
    <p:sldId id="25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2"/>
    <p:restoredTop sz="92932"/>
  </p:normalViewPr>
  <p:slideViewPr>
    <p:cSldViewPr snapToGrid="0" snapToObjects="1">
      <p:cViewPr varScale="1">
        <p:scale>
          <a:sx n="58" d="100"/>
          <a:sy n="58" d="100"/>
        </p:scale>
        <p:origin x="193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EF130-549E-9741-9D53-4DF6C8A641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08F4AF-2185-084A-8FF8-4525C0BBD3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48ACDB-886B-D74B-A328-58382A9BC224}"/>
              </a:ext>
            </a:extLst>
          </p:cNvPr>
          <p:cNvSpPr>
            <a:spLocks noGrp="1"/>
          </p:cNvSpPr>
          <p:nvPr>
            <p:ph type="dt" sz="half" idx="10"/>
          </p:nvPr>
        </p:nvSpPr>
        <p:spPr/>
        <p:txBody>
          <a:bodyPr/>
          <a:lstStyle/>
          <a:p>
            <a:fld id="{6274A4AD-54E7-BF4C-8FF1-E5DF9D5A2E8E}" type="datetimeFigureOut">
              <a:rPr lang="en-US" smtClean="0"/>
              <a:t>3/27/20</a:t>
            </a:fld>
            <a:endParaRPr lang="en-US"/>
          </a:p>
        </p:txBody>
      </p:sp>
      <p:sp>
        <p:nvSpPr>
          <p:cNvPr id="5" name="Footer Placeholder 4">
            <a:extLst>
              <a:ext uri="{FF2B5EF4-FFF2-40B4-BE49-F238E27FC236}">
                <a16:creationId xmlns:a16="http://schemas.microsoft.com/office/drawing/2014/main" id="{E7A790FE-DA41-0B49-AB32-40BC98ECBE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209F5C-57F8-884F-8C6C-07E748A7EEF7}"/>
              </a:ext>
            </a:extLst>
          </p:cNvPr>
          <p:cNvSpPr>
            <a:spLocks noGrp="1"/>
          </p:cNvSpPr>
          <p:nvPr>
            <p:ph type="sldNum" sz="quarter" idx="12"/>
          </p:nvPr>
        </p:nvSpPr>
        <p:spPr/>
        <p:txBody>
          <a:bodyPr/>
          <a:lstStyle/>
          <a:p>
            <a:fld id="{F12A1CAB-ABE8-9E48-9D3F-00254FCFC892}" type="slidenum">
              <a:rPr lang="en-US" smtClean="0"/>
              <a:t>‹#›</a:t>
            </a:fld>
            <a:endParaRPr lang="en-US"/>
          </a:p>
        </p:txBody>
      </p:sp>
    </p:spTree>
    <p:extLst>
      <p:ext uri="{BB962C8B-B14F-4D97-AF65-F5344CB8AC3E}">
        <p14:creationId xmlns:p14="http://schemas.microsoft.com/office/powerpoint/2010/main" val="4222933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7E1CE-6C94-D843-99E3-800D8F90E0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775FAC-71F7-BF43-9EAE-E2C4F3464F6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37A9D8-9B99-1344-BD35-5C8049C7DB0C}"/>
              </a:ext>
            </a:extLst>
          </p:cNvPr>
          <p:cNvSpPr>
            <a:spLocks noGrp="1"/>
          </p:cNvSpPr>
          <p:nvPr>
            <p:ph type="dt" sz="half" idx="10"/>
          </p:nvPr>
        </p:nvSpPr>
        <p:spPr/>
        <p:txBody>
          <a:bodyPr/>
          <a:lstStyle/>
          <a:p>
            <a:fld id="{6274A4AD-54E7-BF4C-8FF1-E5DF9D5A2E8E}" type="datetimeFigureOut">
              <a:rPr lang="en-US" smtClean="0"/>
              <a:t>3/27/20</a:t>
            </a:fld>
            <a:endParaRPr lang="en-US"/>
          </a:p>
        </p:txBody>
      </p:sp>
      <p:sp>
        <p:nvSpPr>
          <p:cNvPr id="5" name="Footer Placeholder 4">
            <a:extLst>
              <a:ext uri="{FF2B5EF4-FFF2-40B4-BE49-F238E27FC236}">
                <a16:creationId xmlns:a16="http://schemas.microsoft.com/office/drawing/2014/main" id="{98B6A451-602D-9445-B51F-0BC55DF83A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002998-B849-1142-BFC0-E26933199EE2}"/>
              </a:ext>
            </a:extLst>
          </p:cNvPr>
          <p:cNvSpPr>
            <a:spLocks noGrp="1"/>
          </p:cNvSpPr>
          <p:nvPr>
            <p:ph type="sldNum" sz="quarter" idx="12"/>
          </p:nvPr>
        </p:nvSpPr>
        <p:spPr/>
        <p:txBody>
          <a:bodyPr/>
          <a:lstStyle/>
          <a:p>
            <a:fld id="{F12A1CAB-ABE8-9E48-9D3F-00254FCFC892}" type="slidenum">
              <a:rPr lang="en-US" smtClean="0"/>
              <a:t>‹#›</a:t>
            </a:fld>
            <a:endParaRPr lang="en-US"/>
          </a:p>
        </p:txBody>
      </p:sp>
    </p:spTree>
    <p:extLst>
      <p:ext uri="{BB962C8B-B14F-4D97-AF65-F5344CB8AC3E}">
        <p14:creationId xmlns:p14="http://schemas.microsoft.com/office/powerpoint/2010/main" val="3218384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BE640-1472-BB4B-8790-28A492EB53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0D20D4-EFFD-9540-8981-BCDCDB7B9C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F86617A-C737-BC4D-A2BF-6BB90A936945}"/>
              </a:ext>
            </a:extLst>
          </p:cNvPr>
          <p:cNvSpPr>
            <a:spLocks noGrp="1"/>
          </p:cNvSpPr>
          <p:nvPr>
            <p:ph type="dt" sz="half" idx="10"/>
          </p:nvPr>
        </p:nvSpPr>
        <p:spPr/>
        <p:txBody>
          <a:bodyPr/>
          <a:lstStyle/>
          <a:p>
            <a:fld id="{6274A4AD-54E7-BF4C-8FF1-E5DF9D5A2E8E}" type="datetimeFigureOut">
              <a:rPr lang="en-US" smtClean="0"/>
              <a:t>3/27/20</a:t>
            </a:fld>
            <a:endParaRPr lang="en-US"/>
          </a:p>
        </p:txBody>
      </p:sp>
      <p:sp>
        <p:nvSpPr>
          <p:cNvPr id="5" name="Footer Placeholder 4">
            <a:extLst>
              <a:ext uri="{FF2B5EF4-FFF2-40B4-BE49-F238E27FC236}">
                <a16:creationId xmlns:a16="http://schemas.microsoft.com/office/drawing/2014/main" id="{86A3945B-03B8-CE46-8CD1-AEBC6202EF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F4F3D7-FDBA-5343-BA07-7348F8BAF13C}"/>
              </a:ext>
            </a:extLst>
          </p:cNvPr>
          <p:cNvSpPr>
            <a:spLocks noGrp="1"/>
          </p:cNvSpPr>
          <p:nvPr>
            <p:ph type="sldNum" sz="quarter" idx="12"/>
          </p:nvPr>
        </p:nvSpPr>
        <p:spPr/>
        <p:txBody>
          <a:bodyPr/>
          <a:lstStyle/>
          <a:p>
            <a:fld id="{F12A1CAB-ABE8-9E48-9D3F-00254FCFC892}" type="slidenum">
              <a:rPr lang="en-US" smtClean="0"/>
              <a:t>‹#›</a:t>
            </a:fld>
            <a:endParaRPr lang="en-US"/>
          </a:p>
        </p:txBody>
      </p:sp>
    </p:spTree>
    <p:extLst>
      <p:ext uri="{BB962C8B-B14F-4D97-AF65-F5344CB8AC3E}">
        <p14:creationId xmlns:p14="http://schemas.microsoft.com/office/powerpoint/2010/main" val="3977424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7E1F4-3C80-BD43-B971-431D98A8A1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D0BB11-E3BB-754F-89D0-4517481930F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6DF28F-1B82-B94F-976F-A53290A7210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039F25-182E-4349-981D-9F05CAA54BCF}"/>
              </a:ext>
            </a:extLst>
          </p:cNvPr>
          <p:cNvSpPr>
            <a:spLocks noGrp="1"/>
          </p:cNvSpPr>
          <p:nvPr>
            <p:ph type="dt" sz="half" idx="10"/>
          </p:nvPr>
        </p:nvSpPr>
        <p:spPr/>
        <p:txBody>
          <a:bodyPr/>
          <a:lstStyle/>
          <a:p>
            <a:fld id="{6274A4AD-54E7-BF4C-8FF1-E5DF9D5A2E8E}" type="datetimeFigureOut">
              <a:rPr lang="en-US" smtClean="0"/>
              <a:t>3/27/20</a:t>
            </a:fld>
            <a:endParaRPr lang="en-US"/>
          </a:p>
        </p:txBody>
      </p:sp>
      <p:sp>
        <p:nvSpPr>
          <p:cNvPr id="6" name="Footer Placeholder 5">
            <a:extLst>
              <a:ext uri="{FF2B5EF4-FFF2-40B4-BE49-F238E27FC236}">
                <a16:creationId xmlns:a16="http://schemas.microsoft.com/office/drawing/2014/main" id="{4BCB6796-F579-6F4C-A2CA-137AB67205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0A40D1-BDCF-8E4E-9FBC-9A5B6AF9B59A}"/>
              </a:ext>
            </a:extLst>
          </p:cNvPr>
          <p:cNvSpPr>
            <a:spLocks noGrp="1"/>
          </p:cNvSpPr>
          <p:nvPr>
            <p:ph type="sldNum" sz="quarter" idx="12"/>
          </p:nvPr>
        </p:nvSpPr>
        <p:spPr/>
        <p:txBody>
          <a:bodyPr/>
          <a:lstStyle/>
          <a:p>
            <a:fld id="{F12A1CAB-ABE8-9E48-9D3F-00254FCFC892}" type="slidenum">
              <a:rPr lang="en-US" smtClean="0"/>
              <a:t>‹#›</a:t>
            </a:fld>
            <a:endParaRPr lang="en-US"/>
          </a:p>
        </p:txBody>
      </p:sp>
    </p:spTree>
    <p:extLst>
      <p:ext uri="{BB962C8B-B14F-4D97-AF65-F5344CB8AC3E}">
        <p14:creationId xmlns:p14="http://schemas.microsoft.com/office/powerpoint/2010/main" val="4077273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A3DB3-CD92-3C47-8AC9-9B68C71BDF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D031A93-030B-EF4E-9ECC-8C113BE1A4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6AC349E-7350-844C-B1C3-6427022A483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C9F8F4-0053-3348-8C9E-30999FBD26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B80A21E-7141-9C44-BAB5-191B8A47C34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21C84F-754B-0842-8ED1-586E2E801C5D}"/>
              </a:ext>
            </a:extLst>
          </p:cNvPr>
          <p:cNvSpPr>
            <a:spLocks noGrp="1"/>
          </p:cNvSpPr>
          <p:nvPr>
            <p:ph type="dt" sz="half" idx="10"/>
          </p:nvPr>
        </p:nvSpPr>
        <p:spPr/>
        <p:txBody>
          <a:bodyPr/>
          <a:lstStyle/>
          <a:p>
            <a:fld id="{6274A4AD-54E7-BF4C-8FF1-E5DF9D5A2E8E}" type="datetimeFigureOut">
              <a:rPr lang="en-US" smtClean="0"/>
              <a:t>3/27/20</a:t>
            </a:fld>
            <a:endParaRPr lang="en-US"/>
          </a:p>
        </p:txBody>
      </p:sp>
      <p:sp>
        <p:nvSpPr>
          <p:cNvPr id="8" name="Footer Placeholder 7">
            <a:extLst>
              <a:ext uri="{FF2B5EF4-FFF2-40B4-BE49-F238E27FC236}">
                <a16:creationId xmlns:a16="http://schemas.microsoft.com/office/drawing/2014/main" id="{D5C0364B-7905-264A-8DB7-0D93C50DACA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832EBE-6443-9240-AC25-181F5BE9C452}"/>
              </a:ext>
            </a:extLst>
          </p:cNvPr>
          <p:cNvSpPr>
            <a:spLocks noGrp="1"/>
          </p:cNvSpPr>
          <p:nvPr>
            <p:ph type="sldNum" sz="quarter" idx="12"/>
          </p:nvPr>
        </p:nvSpPr>
        <p:spPr/>
        <p:txBody>
          <a:bodyPr/>
          <a:lstStyle/>
          <a:p>
            <a:fld id="{F12A1CAB-ABE8-9E48-9D3F-00254FCFC892}" type="slidenum">
              <a:rPr lang="en-US" smtClean="0"/>
              <a:t>‹#›</a:t>
            </a:fld>
            <a:endParaRPr lang="en-US"/>
          </a:p>
        </p:txBody>
      </p:sp>
    </p:spTree>
    <p:extLst>
      <p:ext uri="{BB962C8B-B14F-4D97-AF65-F5344CB8AC3E}">
        <p14:creationId xmlns:p14="http://schemas.microsoft.com/office/powerpoint/2010/main" val="1202891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5CC3-62A3-C746-81F8-A6D5560D92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C850F4-584B-534A-9321-B85A40E48646}"/>
              </a:ext>
            </a:extLst>
          </p:cNvPr>
          <p:cNvSpPr>
            <a:spLocks noGrp="1"/>
          </p:cNvSpPr>
          <p:nvPr>
            <p:ph type="dt" sz="half" idx="10"/>
          </p:nvPr>
        </p:nvSpPr>
        <p:spPr/>
        <p:txBody>
          <a:bodyPr/>
          <a:lstStyle/>
          <a:p>
            <a:fld id="{6274A4AD-54E7-BF4C-8FF1-E5DF9D5A2E8E}" type="datetimeFigureOut">
              <a:rPr lang="en-US" smtClean="0"/>
              <a:t>3/27/20</a:t>
            </a:fld>
            <a:endParaRPr lang="en-US"/>
          </a:p>
        </p:txBody>
      </p:sp>
      <p:sp>
        <p:nvSpPr>
          <p:cNvPr id="4" name="Footer Placeholder 3">
            <a:extLst>
              <a:ext uri="{FF2B5EF4-FFF2-40B4-BE49-F238E27FC236}">
                <a16:creationId xmlns:a16="http://schemas.microsoft.com/office/drawing/2014/main" id="{CD4099E1-033A-AD45-9612-0212398B3E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7CF238-DE1E-AE44-B364-B084FF78DB71}"/>
              </a:ext>
            </a:extLst>
          </p:cNvPr>
          <p:cNvSpPr>
            <a:spLocks noGrp="1"/>
          </p:cNvSpPr>
          <p:nvPr>
            <p:ph type="sldNum" sz="quarter" idx="12"/>
          </p:nvPr>
        </p:nvSpPr>
        <p:spPr/>
        <p:txBody>
          <a:bodyPr/>
          <a:lstStyle/>
          <a:p>
            <a:fld id="{F12A1CAB-ABE8-9E48-9D3F-00254FCFC892}" type="slidenum">
              <a:rPr lang="en-US" smtClean="0"/>
              <a:t>‹#›</a:t>
            </a:fld>
            <a:endParaRPr lang="en-US"/>
          </a:p>
        </p:txBody>
      </p:sp>
    </p:spTree>
    <p:extLst>
      <p:ext uri="{BB962C8B-B14F-4D97-AF65-F5344CB8AC3E}">
        <p14:creationId xmlns:p14="http://schemas.microsoft.com/office/powerpoint/2010/main" val="1402334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6C90BD-A9DA-A546-98E0-7FB79592B5F3}"/>
              </a:ext>
            </a:extLst>
          </p:cNvPr>
          <p:cNvSpPr>
            <a:spLocks noGrp="1"/>
          </p:cNvSpPr>
          <p:nvPr>
            <p:ph type="dt" sz="half" idx="10"/>
          </p:nvPr>
        </p:nvSpPr>
        <p:spPr/>
        <p:txBody>
          <a:bodyPr/>
          <a:lstStyle/>
          <a:p>
            <a:fld id="{6274A4AD-54E7-BF4C-8FF1-E5DF9D5A2E8E}" type="datetimeFigureOut">
              <a:rPr lang="en-US" smtClean="0"/>
              <a:t>3/27/20</a:t>
            </a:fld>
            <a:endParaRPr lang="en-US"/>
          </a:p>
        </p:txBody>
      </p:sp>
      <p:sp>
        <p:nvSpPr>
          <p:cNvPr id="3" name="Footer Placeholder 2">
            <a:extLst>
              <a:ext uri="{FF2B5EF4-FFF2-40B4-BE49-F238E27FC236}">
                <a16:creationId xmlns:a16="http://schemas.microsoft.com/office/drawing/2014/main" id="{79AC203E-E235-BD44-97F6-6BEF1C32B8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43D83A5-DCF3-4843-BAE4-930EEF4C212E}"/>
              </a:ext>
            </a:extLst>
          </p:cNvPr>
          <p:cNvSpPr>
            <a:spLocks noGrp="1"/>
          </p:cNvSpPr>
          <p:nvPr>
            <p:ph type="sldNum" sz="quarter" idx="12"/>
          </p:nvPr>
        </p:nvSpPr>
        <p:spPr/>
        <p:txBody>
          <a:bodyPr/>
          <a:lstStyle/>
          <a:p>
            <a:fld id="{F12A1CAB-ABE8-9E48-9D3F-00254FCFC892}" type="slidenum">
              <a:rPr lang="en-US" smtClean="0"/>
              <a:t>‹#›</a:t>
            </a:fld>
            <a:endParaRPr lang="en-US"/>
          </a:p>
        </p:txBody>
      </p:sp>
    </p:spTree>
    <p:extLst>
      <p:ext uri="{BB962C8B-B14F-4D97-AF65-F5344CB8AC3E}">
        <p14:creationId xmlns:p14="http://schemas.microsoft.com/office/powerpoint/2010/main" val="3532372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C1D45-0319-D748-AD8E-FA90068774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375645-97C5-D340-AFA7-5614C46079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AB67B7-58DB-4D47-853F-393D1F280A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014BE76-AA67-9C4B-87E3-84CE3B4D27F6}"/>
              </a:ext>
            </a:extLst>
          </p:cNvPr>
          <p:cNvSpPr>
            <a:spLocks noGrp="1"/>
          </p:cNvSpPr>
          <p:nvPr>
            <p:ph type="dt" sz="half" idx="10"/>
          </p:nvPr>
        </p:nvSpPr>
        <p:spPr/>
        <p:txBody>
          <a:bodyPr/>
          <a:lstStyle/>
          <a:p>
            <a:fld id="{6274A4AD-54E7-BF4C-8FF1-E5DF9D5A2E8E}" type="datetimeFigureOut">
              <a:rPr lang="en-US" smtClean="0"/>
              <a:t>3/27/20</a:t>
            </a:fld>
            <a:endParaRPr lang="en-US"/>
          </a:p>
        </p:txBody>
      </p:sp>
      <p:sp>
        <p:nvSpPr>
          <p:cNvPr id="6" name="Footer Placeholder 5">
            <a:extLst>
              <a:ext uri="{FF2B5EF4-FFF2-40B4-BE49-F238E27FC236}">
                <a16:creationId xmlns:a16="http://schemas.microsoft.com/office/drawing/2014/main" id="{11F32143-7F4B-1543-B558-7AC6241557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4F14EA-1F19-AC45-80B2-E45D1CC0EAF1}"/>
              </a:ext>
            </a:extLst>
          </p:cNvPr>
          <p:cNvSpPr>
            <a:spLocks noGrp="1"/>
          </p:cNvSpPr>
          <p:nvPr>
            <p:ph type="sldNum" sz="quarter" idx="12"/>
          </p:nvPr>
        </p:nvSpPr>
        <p:spPr/>
        <p:txBody>
          <a:bodyPr/>
          <a:lstStyle/>
          <a:p>
            <a:fld id="{F12A1CAB-ABE8-9E48-9D3F-00254FCFC892}" type="slidenum">
              <a:rPr lang="en-US" smtClean="0"/>
              <a:t>‹#›</a:t>
            </a:fld>
            <a:endParaRPr lang="en-US"/>
          </a:p>
        </p:txBody>
      </p:sp>
    </p:spTree>
    <p:extLst>
      <p:ext uri="{BB962C8B-B14F-4D97-AF65-F5344CB8AC3E}">
        <p14:creationId xmlns:p14="http://schemas.microsoft.com/office/powerpoint/2010/main" val="2200311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227B0-B910-064E-9F6C-7FE7430532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BAF74D-53E3-4F41-B43E-F14DD7DD35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90F87F5-BFE1-7942-BB27-F38544C731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6F56256-4C53-2E41-80DF-774FDABE246F}"/>
              </a:ext>
            </a:extLst>
          </p:cNvPr>
          <p:cNvSpPr>
            <a:spLocks noGrp="1"/>
          </p:cNvSpPr>
          <p:nvPr>
            <p:ph type="dt" sz="half" idx="10"/>
          </p:nvPr>
        </p:nvSpPr>
        <p:spPr/>
        <p:txBody>
          <a:bodyPr/>
          <a:lstStyle/>
          <a:p>
            <a:fld id="{6274A4AD-54E7-BF4C-8FF1-E5DF9D5A2E8E}" type="datetimeFigureOut">
              <a:rPr lang="en-US" smtClean="0"/>
              <a:t>3/27/20</a:t>
            </a:fld>
            <a:endParaRPr lang="en-US"/>
          </a:p>
        </p:txBody>
      </p:sp>
      <p:sp>
        <p:nvSpPr>
          <p:cNvPr id="6" name="Footer Placeholder 5">
            <a:extLst>
              <a:ext uri="{FF2B5EF4-FFF2-40B4-BE49-F238E27FC236}">
                <a16:creationId xmlns:a16="http://schemas.microsoft.com/office/drawing/2014/main" id="{08CFD3F8-FAAA-C242-8A4A-6BBE549927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FE140C-7B77-8941-8420-3DF2F4105765}"/>
              </a:ext>
            </a:extLst>
          </p:cNvPr>
          <p:cNvSpPr>
            <a:spLocks noGrp="1"/>
          </p:cNvSpPr>
          <p:nvPr>
            <p:ph type="sldNum" sz="quarter" idx="12"/>
          </p:nvPr>
        </p:nvSpPr>
        <p:spPr/>
        <p:txBody>
          <a:bodyPr/>
          <a:lstStyle/>
          <a:p>
            <a:fld id="{F12A1CAB-ABE8-9E48-9D3F-00254FCFC892}" type="slidenum">
              <a:rPr lang="en-US" smtClean="0"/>
              <a:t>‹#›</a:t>
            </a:fld>
            <a:endParaRPr lang="en-US"/>
          </a:p>
        </p:txBody>
      </p:sp>
    </p:spTree>
    <p:extLst>
      <p:ext uri="{BB962C8B-B14F-4D97-AF65-F5344CB8AC3E}">
        <p14:creationId xmlns:p14="http://schemas.microsoft.com/office/powerpoint/2010/main" val="1857227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38CAD-3EAB-244E-8E8D-74A351F130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F66036-2B74-474C-A4A9-3BF491E8A36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FB2506-DAEF-5B49-AB53-ECB08FD6034B}"/>
              </a:ext>
            </a:extLst>
          </p:cNvPr>
          <p:cNvSpPr>
            <a:spLocks noGrp="1"/>
          </p:cNvSpPr>
          <p:nvPr>
            <p:ph type="dt" sz="half" idx="10"/>
          </p:nvPr>
        </p:nvSpPr>
        <p:spPr/>
        <p:txBody>
          <a:bodyPr/>
          <a:lstStyle/>
          <a:p>
            <a:fld id="{6274A4AD-54E7-BF4C-8FF1-E5DF9D5A2E8E}" type="datetimeFigureOut">
              <a:rPr lang="en-US" smtClean="0"/>
              <a:t>3/27/20</a:t>
            </a:fld>
            <a:endParaRPr lang="en-US"/>
          </a:p>
        </p:txBody>
      </p:sp>
      <p:sp>
        <p:nvSpPr>
          <p:cNvPr id="5" name="Footer Placeholder 4">
            <a:extLst>
              <a:ext uri="{FF2B5EF4-FFF2-40B4-BE49-F238E27FC236}">
                <a16:creationId xmlns:a16="http://schemas.microsoft.com/office/drawing/2014/main" id="{75AC4F84-7C64-0C44-992F-3EFEDE3F89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0B8961-D871-A54E-97E0-E954F16B0D12}"/>
              </a:ext>
            </a:extLst>
          </p:cNvPr>
          <p:cNvSpPr>
            <a:spLocks noGrp="1"/>
          </p:cNvSpPr>
          <p:nvPr>
            <p:ph type="sldNum" sz="quarter" idx="12"/>
          </p:nvPr>
        </p:nvSpPr>
        <p:spPr/>
        <p:txBody>
          <a:bodyPr/>
          <a:lstStyle/>
          <a:p>
            <a:fld id="{F12A1CAB-ABE8-9E48-9D3F-00254FCFC892}" type="slidenum">
              <a:rPr lang="en-US" smtClean="0"/>
              <a:t>‹#›</a:t>
            </a:fld>
            <a:endParaRPr lang="en-US"/>
          </a:p>
        </p:txBody>
      </p:sp>
    </p:spTree>
    <p:extLst>
      <p:ext uri="{BB962C8B-B14F-4D97-AF65-F5344CB8AC3E}">
        <p14:creationId xmlns:p14="http://schemas.microsoft.com/office/powerpoint/2010/main" val="2928680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C50A68-4974-6C4F-8E5C-31FC1093AF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6453FF-06B2-3146-86B2-5BDDF51C4E9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15B8D7-6B5E-CE4A-944C-3F94D3363FA9}"/>
              </a:ext>
            </a:extLst>
          </p:cNvPr>
          <p:cNvSpPr>
            <a:spLocks noGrp="1"/>
          </p:cNvSpPr>
          <p:nvPr>
            <p:ph type="dt" sz="half" idx="10"/>
          </p:nvPr>
        </p:nvSpPr>
        <p:spPr/>
        <p:txBody>
          <a:bodyPr/>
          <a:lstStyle/>
          <a:p>
            <a:fld id="{6274A4AD-54E7-BF4C-8FF1-E5DF9D5A2E8E}" type="datetimeFigureOut">
              <a:rPr lang="en-US" smtClean="0"/>
              <a:t>3/27/20</a:t>
            </a:fld>
            <a:endParaRPr lang="en-US"/>
          </a:p>
        </p:txBody>
      </p:sp>
      <p:sp>
        <p:nvSpPr>
          <p:cNvPr id="5" name="Footer Placeholder 4">
            <a:extLst>
              <a:ext uri="{FF2B5EF4-FFF2-40B4-BE49-F238E27FC236}">
                <a16:creationId xmlns:a16="http://schemas.microsoft.com/office/drawing/2014/main" id="{1F822162-31DA-7A4F-8D07-B0835FC7B8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276C3A-D43A-7849-8CBA-D6C7EEEB30F3}"/>
              </a:ext>
            </a:extLst>
          </p:cNvPr>
          <p:cNvSpPr>
            <a:spLocks noGrp="1"/>
          </p:cNvSpPr>
          <p:nvPr>
            <p:ph type="sldNum" sz="quarter" idx="12"/>
          </p:nvPr>
        </p:nvSpPr>
        <p:spPr/>
        <p:txBody>
          <a:bodyPr/>
          <a:lstStyle/>
          <a:p>
            <a:fld id="{F12A1CAB-ABE8-9E48-9D3F-00254FCFC892}" type="slidenum">
              <a:rPr lang="en-US" smtClean="0"/>
              <a:t>‹#›</a:t>
            </a:fld>
            <a:endParaRPr lang="en-US"/>
          </a:p>
        </p:txBody>
      </p:sp>
    </p:spTree>
    <p:extLst>
      <p:ext uri="{BB962C8B-B14F-4D97-AF65-F5344CB8AC3E}">
        <p14:creationId xmlns:p14="http://schemas.microsoft.com/office/powerpoint/2010/main" val="1822821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1D0EDA-F3E8-D14E-A7B2-8849DC5E24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94DF08-BE52-7244-B990-AAF9A72DAC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91427A-2131-5747-9D1D-3B3411A200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4A4AD-54E7-BF4C-8FF1-E5DF9D5A2E8E}" type="datetimeFigureOut">
              <a:rPr lang="en-US" smtClean="0"/>
              <a:t>3/27/20</a:t>
            </a:fld>
            <a:endParaRPr lang="en-US"/>
          </a:p>
        </p:txBody>
      </p:sp>
      <p:sp>
        <p:nvSpPr>
          <p:cNvPr id="5" name="Footer Placeholder 4">
            <a:extLst>
              <a:ext uri="{FF2B5EF4-FFF2-40B4-BE49-F238E27FC236}">
                <a16:creationId xmlns:a16="http://schemas.microsoft.com/office/drawing/2014/main" id="{8131D65C-71BC-C24A-B305-60FCCCAE58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884D104-B4F9-4A43-9467-D9BA838DE8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2A1CAB-ABE8-9E48-9D3F-00254FCFC892}" type="slidenum">
              <a:rPr lang="en-US" smtClean="0"/>
              <a:t>‹#›</a:t>
            </a:fld>
            <a:endParaRPr lang="en-US"/>
          </a:p>
        </p:txBody>
      </p:sp>
    </p:spTree>
    <p:extLst>
      <p:ext uri="{BB962C8B-B14F-4D97-AF65-F5344CB8AC3E}">
        <p14:creationId xmlns:p14="http://schemas.microsoft.com/office/powerpoint/2010/main" val="940387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2.m4a"/><Relationship Id="rId7" Type="http://schemas.openxmlformats.org/officeDocument/2006/relationships/image" Target="../media/image2.jpe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png"/><Relationship Id="rId5" Type="http://schemas.openxmlformats.org/officeDocument/2006/relationships/slideLayout" Target="../slideLayouts/slideLayout2.xml"/><Relationship Id="rId4" Type="http://schemas.openxmlformats.org/officeDocument/2006/relationships/audio" Target="../media/media2.m4a"/></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07/relationships/media" Target="../media/media4.m4a"/><Relationship Id="rId7"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audio" Target="../media/media5.m4a"/><Relationship Id="rId5" Type="http://schemas.microsoft.com/office/2007/relationships/media" Target="../media/media5.m4a"/><Relationship Id="rId10" Type="http://schemas.openxmlformats.org/officeDocument/2006/relationships/image" Target="../media/image3.png"/><Relationship Id="rId4" Type="http://schemas.openxmlformats.org/officeDocument/2006/relationships/audio" Target="../media/media4.m4a"/><Relationship Id="rId9"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07/relationships/media" Target="../media/media7.m4a"/><Relationship Id="rId7"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audio" Target="../media/media8.m4a"/><Relationship Id="rId5" Type="http://schemas.microsoft.com/office/2007/relationships/media" Target="../media/media8.m4a"/><Relationship Id="rId10" Type="http://schemas.openxmlformats.org/officeDocument/2006/relationships/image" Target="../media/image3.png"/><Relationship Id="rId4" Type="http://schemas.openxmlformats.org/officeDocument/2006/relationships/audio" Target="../media/media7.m4a"/><Relationship Id="rId9" Type="http://schemas.openxmlformats.org/officeDocument/2006/relationships/image" Target="../media/image2.jpeg"/></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07/relationships/media" Target="../media/media10.m4a"/><Relationship Id="rId7"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audio" Target="../media/media11.m4a"/><Relationship Id="rId5" Type="http://schemas.microsoft.com/office/2007/relationships/media" Target="../media/media11.m4a"/><Relationship Id="rId10" Type="http://schemas.openxmlformats.org/officeDocument/2006/relationships/image" Target="../media/image3.png"/><Relationship Id="rId4" Type="http://schemas.openxmlformats.org/officeDocument/2006/relationships/audio" Target="../media/media10.m4a"/><Relationship Id="rId9"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rawing of a cartoon character&#10;&#10;Description automatically generated">
            <a:extLst>
              <a:ext uri="{FF2B5EF4-FFF2-40B4-BE49-F238E27FC236}">
                <a16:creationId xmlns:a16="http://schemas.microsoft.com/office/drawing/2014/main" id="{35812521-DF0A-469C-8661-E8178936F9D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72708" y="125664"/>
            <a:ext cx="844677" cy="400110"/>
          </a:xfrm>
          <a:prstGeom prst="rect">
            <a:avLst/>
          </a:prstGeom>
        </p:spPr>
      </p:pic>
      <p:sp>
        <p:nvSpPr>
          <p:cNvPr id="9" name="TextBox 8">
            <a:extLst>
              <a:ext uri="{FF2B5EF4-FFF2-40B4-BE49-F238E27FC236}">
                <a16:creationId xmlns:a16="http://schemas.microsoft.com/office/drawing/2014/main" id="{FCB07BD8-06AF-41EC-8168-E9249FED881B}"/>
              </a:ext>
            </a:extLst>
          </p:cNvPr>
          <p:cNvSpPr txBox="1"/>
          <p:nvPr/>
        </p:nvSpPr>
        <p:spPr>
          <a:xfrm>
            <a:off x="2109973" y="482116"/>
            <a:ext cx="7167347" cy="400110"/>
          </a:xfrm>
          <a:prstGeom prst="rect">
            <a:avLst/>
          </a:prstGeom>
          <a:pattFill prst="pct5">
            <a:fgClr>
              <a:schemeClr val="accent4">
                <a:lumMod val="20000"/>
                <a:lumOff val="80000"/>
              </a:schemeClr>
            </a:fgClr>
            <a:bgClr>
              <a:schemeClr val="bg1"/>
            </a:bgClr>
          </a:pattFill>
          <a:ln w="38100">
            <a:solidFill>
              <a:schemeClr val="tx1"/>
            </a:solidFill>
          </a:ln>
        </p:spPr>
        <p:txBody>
          <a:bodyPr wrap="none" rtlCol="0">
            <a:spAutoFit/>
          </a:bodyPr>
          <a:lstStyle/>
          <a:p>
            <a:r>
              <a:rPr lang="en-GB" sz="1600" b="1" dirty="0">
                <a:latin typeface="Century Gothic" panose="020B0502020202020204" pitchFamily="34" charset="0"/>
              </a:rPr>
              <a:t>Language Detectives’ Memory Bank: Saying more about our feelings</a:t>
            </a:r>
            <a:r>
              <a:rPr lang="en-GB" sz="2000" b="1" dirty="0">
                <a:latin typeface="Century Gothic" panose="020B0502020202020204" pitchFamily="34" charset="0"/>
              </a:rPr>
              <a:t>. </a:t>
            </a:r>
          </a:p>
        </p:txBody>
      </p:sp>
      <p:sp>
        <p:nvSpPr>
          <p:cNvPr id="11" name="TextBox 10">
            <a:extLst>
              <a:ext uri="{FF2B5EF4-FFF2-40B4-BE49-F238E27FC236}">
                <a16:creationId xmlns:a16="http://schemas.microsoft.com/office/drawing/2014/main" id="{82FB6155-EF73-4E76-B4CA-717526727E8F}"/>
              </a:ext>
            </a:extLst>
          </p:cNvPr>
          <p:cNvSpPr txBox="1"/>
          <p:nvPr/>
        </p:nvSpPr>
        <p:spPr>
          <a:xfrm>
            <a:off x="200350" y="1185122"/>
            <a:ext cx="5757104" cy="3046988"/>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1600" b="1" dirty="0">
                <a:latin typeface="Century Gothic" panose="020B0502020202020204" pitchFamily="34" charset="0"/>
              </a:rPr>
              <a:t>Adjective Bank with “I am ….”</a:t>
            </a:r>
          </a:p>
          <a:p>
            <a:r>
              <a:rPr lang="en-GB" sz="1600" i="1" dirty="0">
                <a:latin typeface="Century Gothic" panose="020B0502020202020204" pitchFamily="34" charset="0"/>
              </a:rPr>
              <a:t>Remember there are two different spellings for lots of these adjectives, when you use them with “je </a:t>
            </a:r>
            <a:r>
              <a:rPr lang="en-GB" sz="1600" i="1" dirty="0" err="1">
                <a:latin typeface="Century Gothic" panose="020B0502020202020204" pitchFamily="34" charset="0"/>
              </a:rPr>
              <a:t>suis</a:t>
            </a:r>
            <a:r>
              <a:rPr lang="en-GB" sz="1600" i="1" dirty="0">
                <a:latin typeface="Century Gothic" panose="020B0502020202020204" pitchFamily="34" charset="0"/>
              </a:rPr>
              <a:t>…”(I am …). It depends if the person whose feelings are being described is male or female.</a:t>
            </a:r>
          </a:p>
          <a:p>
            <a:endParaRPr lang="en-GB" sz="1600" i="1" dirty="0">
              <a:latin typeface="Century Gothic" panose="020B0502020202020204" pitchFamily="34" charset="0"/>
            </a:endParaRPr>
          </a:p>
          <a:p>
            <a:r>
              <a:rPr lang="en-GB" sz="1600" i="1" dirty="0">
                <a:latin typeface="Century Gothic" panose="020B0502020202020204" pitchFamily="34" charset="0"/>
              </a:rPr>
              <a:t>Je </a:t>
            </a:r>
            <a:r>
              <a:rPr lang="en-GB" sz="1600" i="1" dirty="0" err="1">
                <a:latin typeface="Century Gothic" panose="020B0502020202020204" pitchFamily="34" charset="0"/>
              </a:rPr>
              <a:t>suis</a:t>
            </a:r>
            <a:r>
              <a:rPr lang="en-GB" sz="1600" i="1" dirty="0">
                <a:latin typeface="Century Gothic" panose="020B0502020202020204" pitchFamily="34" charset="0"/>
              </a:rPr>
              <a:t> – I am …..</a:t>
            </a:r>
          </a:p>
          <a:p>
            <a:r>
              <a:rPr lang="en-GB" sz="1600" i="1" dirty="0" err="1">
                <a:latin typeface="Century Gothic" panose="020B0502020202020204" pitchFamily="34" charset="0"/>
              </a:rPr>
              <a:t>heureux</a:t>
            </a:r>
            <a:r>
              <a:rPr lang="en-GB" sz="1600" i="1" dirty="0">
                <a:latin typeface="Century Gothic" panose="020B0502020202020204" pitchFamily="34" charset="0"/>
              </a:rPr>
              <a:t>/</a:t>
            </a:r>
            <a:r>
              <a:rPr lang="en-GB" sz="1600" i="1" dirty="0" err="1">
                <a:latin typeface="Century Gothic" panose="020B0502020202020204" pitchFamily="34" charset="0"/>
              </a:rPr>
              <a:t>heureuse</a:t>
            </a:r>
            <a:r>
              <a:rPr lang="en-GB" sz="1600" i="1" dirty="0">
                <a:latin typeface="Century Gothic" panose="020B0502020202020204" pitchFamily="34" charset="0"/>
              </a:rPr>
              <a:t> – happy</a:t>
            </a:r>
          </a:p>
          <a:p>
            <a:r>
              <a:rPr lang="en-GB" sz="1600" i="1" dirty="0">
                <a:latin typeface="Century Gothic" panose="020B0502020202020204" pitchFamily="34" charset="0"/>
              </a:rPr>
              <a:t>triste- sad</a:t>
            </a:r>
          </a:p>
          <a:p>
            <a:r>
              <a:rPr lang="en-GB" sz="1600" i="1" dirty="0">
                <a:latin typeface="Century Gothic" panose="020B0502020202020204" pitchFamily="34" charset="0"/>
              </a:rPr>
              <a:t>perdu/perdue- confused</a:t>
            </a:r>
          </a:p>
          <a:p>
            <a:r>
              <a:rPr lang="en-GB" sz="1600" i="1" dirty="0" err="1">
                <a:latin typeface="Century Gothic" panose="020B0502020202020204" pitchFamily="34" charset="0"/>
              </a:rPr>
              <a:t>fatigué</a:t>
            </a:r>
            <a:r>
              <a:rPr lang="en-GB" sz="1600" i="1" dirty="0">
                <a:latin typeface="Century Gothic" panose="020B0502020202020204" pitchFamily="34" charset="0"/>
              </a:rPr>
              <a:t>/ </a:t>
            </a:r>
            <a:r>
              <a:rPr lang="en-GB" sz="1600" i="1">
                <a:latin typeface="Century Gothic" panose="020B0502020202020204" pitchFamily="34" charset="0"/>
              </a:rPr>
              <a:t>fatiguée</a:t>
            </a:r>
            <a:endParaRPr lang="en-GB" sz="1600" i="1" dirty="0">
              <a:latin typeface="Century Gothic" panose="020B0502020202020204" pitchFamily="34" charset="0"/>
            </a:endParaRPr>
          </a:p>
          <a:p>
            <a:r>
              <a:rPr lang="en-GB" sz="1600" i="1" dirty="0" err="1">
                <a:latin typeface="Century Gothic" panose="020B0502020202020204" pitchFamily="34" charset="0"/>
              </a:rPr>
              <a:t>en</a:t>
            </a:r>
            <a:r>
              <a:rPr lang="en-GB" sz="1600" i="1" dirty="0">
                <a:latin typeface="Century Gothic" panose="020B0502020202020204" pitchFamily="34" charset="0"/>
              </a:rPr>
              <a:t> plein </a:t>
            </a:r>
            <a:r>
              <a:rPr lang="en-GB" sz="1600" i="1" dirty="0" err="1">
                <a:latin typeface="Century Gothic" panose="020B0502020202020204" pitchFamily="34" charset="0"/>
              </a:rPr>
              <a:t>forme</a:t>
            </a:r>
            <a:r>
              <a:rPr lang="en-GB" sz="1600" i="1" dirty="0">
                <a:latin typeface="Century Gothic" panose="020B0502020202020204" pitchFamily="34" charset="0"/>
              </a:rPr>
              <a:t>- feeling great</a:t>
            </a:r>
          </a:p>
        </p:txBody>
      </p:sp>
      <p:sp>
        <p:nvSpPr>
          <p:cNvPr id="14" name="TextBox 13">
            <a:extLst>
              <a:ext uri="{FF2B5EF4-FFF2-40B4-BE49-F238E27FC236}">
                <a16:creationId xmlns:a16="http://schemas.microsoft.com/office/drawing/2014/main" id="{E9B42985-B6AF-419C-B52C-F2E3F02E3560}"/>
              </a:ext>
            </a:extLst>
          </p:cNvPr>
          <p:cNvSpPr txBox="1"/>
          <p:nvPr/>
        </p:nvSpPr>
        <p:spPr>
          <a:xfrm>
            <a:off x="226090" y="4460813"/>
            <a:ext cx="4674657" cy="1323439"/>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1600" b="1" dirty="0">
                <a:latin typeface="Century Gothic" panose="020B0502020202020204" pitchFamily="34" charset="0"/>
              </a:rPr>
              <a:t>Sound Bank</a:t>
            </a:r>
          </a:p>
          <a:p>
            <a:br>
              <a:rPr lang="en-GB" sz="1600" b="1" dirty="0">
                <a:latin typeface="Century Gothic" panose="020B0502020202020204" pitchFamily="34" charset="0"/>
              </a:rPr>
            </a:br>
            <a:r>
              <a:rPr lang="en-GB" sz="1600" dirty="0">
                <a:latin typeface="Century Gothic" panose="020B0502020202020204" pitchFamily="34" charset="0"/>
              </a:rPr>
              <a:t>Feelings phrases using “je </a:t>
            </a:r>
            <a:r>
              <a:rPr lang="en-GB" sz="1600" dirty="0" err="1">
                <a:latin typeface="Century Gothic" panose="020B0502020202020204" pitchFamily="34" charset="0"/>
              </a:rPr>
              <a:t>suis</a:t>
            </a:r>
            <a:r>
              <a:rPr lang="en-GB" sz="1600" dirty="0">
                <a:latin typeface="Century Gothic" panose="020B0502020202020204" pitchFamily="34" charset="0"/>
              </a:rPr>
              <a:t>…”</a:t>
            </a:r>
          </a:p>
          <a:p>
            <a:endParaRPr lang="en-GB" sz="1600" dirty="0">
              <a:latin typeface="Century Gothic" panose="020B0502020202020204" pitchFamily="34" charset="0"/>
            </a:endParaRPr>
          </a:p>
          <a:p>
            <a:r>
              <a:rPr lang="en-GB" sz="1600" dirty="0">
                <a:latin typeface="Century Gothic" panose="020B0502020202020204" pitchFamily="34" charset="0"/>
              </a:rPr>
              <a:t>Feelings phrases using “</a:t>
            </a:r>
            <a:r>
              <a:rPr lang="en-GB" sz="1600" dirty="0" err="1">
                <a:latin typeface="Century Gothic" panose="020B0502020202020204" pitchFamily="34" charset="0"/>
              </a:rPr>
              <a:t>j’ai</a:t>
            </a:r>
            <a:r>
              <a:rPr lang="en-GB" sz="1600" dirty="0">
                <a:latin typeface="Century Gothic" panose="020B0502020202020204" pitchFamily="34" charset="0"/>
              </a:rPr>
              <a:t> and je </a:t>
            </a:r>
            <a:r>
              <a:rPr lang="en-GB" sz="1600" dirty="0" err="1">
                <a:latin typeface="Century Gothic" panose="020B0502020202020204" pitchFamily="34" charset="0"/>
              </a:rPr>
              <a:t>fais</a:t>
            </a:r>
            <a:r>
              <a:rPr lang="en-GB" sz="1600" dirty="0">
                <a:latin typeface="Century Gothic" panose="020B0502020202020204" pitchFamily="34" charset="0"/>
              </a:rPr>
              <a:t>”</a:t>
            </a:r>
          </a:p>
        </p:txBody>
      </p:sp>
      <p:sp>
        <p:nvSpPr>
          <p:cNvPr id="5" name="TextBox 4">
            <a:extLst>
              <a:ext uri="{FF2B5EF4-FFF2-40B4-BE49-F238E27FC236}">
                <a16:creationId xmlns:a16="http://schemas.microsoft.com/office/drawing/2014/main" id="{18A9B209-59C0-4ABE-8F41-BD0DAF348794}"/>
              </a:ext>
            </a:extLst>
          </p:cNvPr>
          <p:cNvSpPr txBox="1"/>
          <p:nvPr/>
        </p:nvSpPr>
        <p:spPr>
          <a:xfrm>
            <a:off x="150921" y="23725"/>
            <a:ext cx="4749826" cy="307777"/>
          </a:xfrm>
          <a:prstGeom prst="rect">
            <a:avLst/>
          </a:prstGeom>
          <a:noFill/>
        </p:spPr>
        <p:txBody>
          <a:bodyPr wrap="none" rtlCol="0">
            <a:spAutoFit/>
          </a:bodyPr>
          <a:lstStyle/>
          <a:p>
            <a:r>
              <a:rPr lang="en-GB" sz="1400" dirty="0"/>
              <a:t>French Y5 Stage 3 Autumn 1: Saying more about our feelings  . </a:t>
            </a:r>
          </a:p>
        </p:txBody>
      </p:sp>
      <p:sp>
        <p:nvSpPr>
          <p:cNvPr id="18" name="TextBox 17">
            <a:extLst>
              <a:ext uri="{FF2B5EF4-FFF2-40B4-BE49-F238E27FC236}">
                <a16:creationId xmlns:a16="http://schemas.microsoft.com/office/drawing/2014/main" id="{F3939B15-DF6D-40AE-BF87-E3F3D885AEEC}"/>
              </a:ext>
            </a:extLst>
          </p:cNvPr>
          <p:cNvSpPr txBox="1"/>
          <p:nvPr/>
        </p:nvSpPr>
        <p:spPr>
          <a:xfrm>
            <a:off x="5246793" y="4454059"/>
            <a:ext cx="2044462" cy="1815882"/>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1600" b="1" dirty="0">
                <a:latin typeface="Century Gothic" panose="020B0502020202020204" pitchFamily="34" charset="0"/>
              </a:rPr>
              <a:t>Sound spelling </a:t>
            </a:r>
          </a:p>
          <a:p>
            <a:endParaRPr lang="en-GB" sz="1600" dirty="0">
              <a:latin typeface="Century Gothic" panose="020B0502020202020204" pitchFamily="34" charset="0"/>
            </a:endParaRPr>
          </a:p>
          <a:p>
            <a:r>
              <a:rPr lang="en-GB" sz="1600" dirty="0">
                <a:latin typeface="Century Gothic" panose="020B0502020202020204" pitchFamily="34" charset="0"/>
              </a:rPr>
              <a:t>“</a:t>
            </a:r>
            <a:r>
              <a:rPr lang="en-GB" sz="1600" dirty="0" err="1">
                <a:latin typeface="Century Gothic" panose="020B0502020202020204" pitchFamily="34" charset="0"/>
              </a:rPr>
              <a:t>iste</a:t>
            </a:r>
            <a:r>
              <a:rPr lang="en-GB" sz="1600" dirty="0">
                <a:latin typeface="Century Gothic" panose="020B0502020202020204" pitchFamily="34" charset="0"/>
              </a:rPr>
              <a:t>”</a:t>
            </a:r>
          </a:p>
          <a:p>
            <a:endParaRPr lang="en-GB" sz="1600" dirty="0">
              <a:latin typeface="Century Gothic" panose="020B0502020202020204" pitchFamily="34" charset="0"/>
            </a:endParaRPr>
          </a:p>
          <a:p>
            <a:r>
              <a:rPr lang="en-GB" sz="1600" dirty="0">
                <a:latin typeface="Century Gothic" panose="020B0502020202020204" pitchFamily="34" charset="0"/>
              </a:rPr>
              <a:t>“</a:t>
            </a:r>
            <a:r>
              <a:rPr lang="en-GB" sz="1600" dirty="0" err="1">
                <a:latin typeface="Century Gothic" panose="020B0502020202020204" pitchFamily="34" charset="0"/>
              </a:rPr>
              <a:t>ein</a:t>
            </a:r>
            <a:r>
              <a:rPr lang="en-GB" sz="1600" dirty="0">
                <a:latin typeface="Century Gothic" panose="020B0502020202020204" pitchFamily="34" charset="0"/>
              </a:rPr>
              <a:t>”</a:t>
            </a:r>
          </a:p>
          <a:p>
            <a:endParaRPr lang="en-GB" sz="1600" dirty="0">
              <a:latin typeface="Century Gothic" panose="020B0502020202020204" pitchFamily="34" charset="0"/>
            </a:endParaRPr>
          </a:p>
          <a:p>
            <a:r>
              <a:rPr lang="en-GB" sz="1600" dirty="0">
                <a:latin typeface="Century Gothic" panose="020B0502020202020204" pitchFamily="34" charset="0"/>
              </a:rPr>
              <a:t>“</a:t>
            </a:r>
            <a:r>
              <a:rPr lang="en-GB" sz="1600" dirty="0" err="1">
                <a:latin typeface="Century Gothic" panose="020B0502020202020204" pitchFamily="34" charset="0"/>
              </a:rPr>
              <a:t>suis</a:t>
            </a:r>
            <a:r>
              <a:rPr lang="en-GB" sz="1600" dirty="0">
                <a:latin typeface="Century Gothic" panose="020B0502020202020204" pitchFamily="34" charset="0"/>
              </a:rPr>
              <a:t>”</a:t>
            </a:r>
          </a:p>
        </p:txBody>
      </p:sp>
      <p:pic>
        <p:nvPicPr>
          <p:cNvPr id="21" name="Picture 20" descr="A drawing of a cartoon character&#10;&#10;Description automatically generated">
            <a:extLst>
              <a:ext uri="{FF2B5EF4-FFF2-40B4-BE49-F238E27FC236}">
                <a16:creationId xmlns:a16="http://schemas.microsoft.com/office/drawing/2014/main" id="{1CB9F731-8DE7-4ABA-8EC2-0AD194859D2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615" y="325719"/>
            <a:ext cx="969023" cy="637454"/>
          </a:xfrm>
          <a:prstGeom prst="rect">
            <a:avLst/>
          </a:prstGeom>
        </p:spPr>
      </p:pic>
      <p:sp>
        <p:nvSpPr>
          <p:cNvPr id="12" name="TextBox 11">
            <a:extLst>
              <a:ext uri="{FF2B5EF4-FFF2-40B4-BE49-F238E27FC236}">
                <a16:creationId xmlns:a16="http://schemas.microsoft.com/office/drawing/2014/main" id="{C0ADE2B6-85BD-4119-ABB3-2233215B1CDA}"/>
              </a:ext>
            </a:extLst>
          </p:cNvPr>
          <p:cNvSpPr txBox="1"/>
          <p:nvPr/>
        </p:nvSpPr>
        <p:spPr>
          <a:xfrm>
            <a:off x="7488082" y="4455085"/>
            <a:ext cx="4052889" cy="1569660"/>
          </a:xfrm>
          <a:prstGeom prst="rect">
            <a:avLst/>
          </a:prstGeom>
          <a:pattFill prst="pct5">
            <a:fgClr>
              <a:schemeClr val="accent4">
                <a:lumMod val="20000"/>
                <a:lumOff val="80000"/>
              </a:schemeClr>
            </a:fgClr>
            <a:bgClr>
              <a:schemeClr val="bg1"/>
            </a:bgClr>
          </a:pattFill>
          <a:ln w="38100">
            <a:solidFill>
              <a:srgbClr val="00B050"/>
            </a:solidFill>
          </a:ln>
        </p:spPr>
        <p:txBody>
          <a:bodyPr wrap="square" rtlCol="0">
            <a:spAutoFit/>
          </a:bodyPr>
          <a:lstStyle/>
          <a:p>
            <a:r>
              <a:rPr lang="en-GB" sz="1600" b="1" dirty="0">
                <a:latin typeface="Century Gothic" panose="020B0502020202020204" pitchFamily="34" charset="0"/>
              </a:rPr>
              <a:t>Grammar Bank</a:t>
            </a:r>
          </a:p>
          <a:p>
            <a:r>
              <a:rPr lang="en-GB" sz="1600" dirty="0">
                <a:latin typeface="Century Gothic" panose="020B0502020202020204" pitchFamily="34" charset="0"/>
              </a:rPr>
              <a:t>To describe feelings in French, we need to make sure that the adjective used matches the person. The spelling can change for a male or a female person. Watch out!</a:t>
            </a:r>
          </a:p>
        </p:txBody>
      </p:sp>
      <p:sp>
        <p:nvSpPr>
          <p:cNvPr id="13" name="TextBox 12">
            <a:extLst>
              <a:ext uri="{FF2B5EF4-FFF2-40B4-BE49-F238E27FC236}">
                <a16:creationId xmlns:a16="http://schemas.microsoft.com/office/drawing/2014/main" id="{7FA4C49D-A363-4082-82C9-FF8834B501E7}"/>
              </a:ext>
            </a:extLst>
          </p:cNvPr>
          <p:cNvSpPr txBox="1"/>
          <p:nvPr/>
        </p:nvSpPr>
        <p:spPr>
          <a:xfrm>
            <a:off x="6098017" y="1177539"/>
            <a:ext cx="5757104" cy="2800767"/>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1600" b="1" dirty="0">
                <a:latin typeface="Century Gothic" panose="020B0502020202020204" pitchFamily="34" charset="0"/>
              </a:rPr>
              <a:t>Adjective Bank with “</a:t>
            </a:r>
            <a:r>
              <a:rPr lang="en-GB" sz="1600" b="1" dirty="0" err="1">
                <a:latin typeface="Century Gothic" panose="020B0502020202020204" pitchFamily="34" charset="0"/>
              </a:rPr>
              <a:t>j’ai</a:t>
            </a:r>
            <a:r>
              <a:rPr lang="en-GB" sz="1600" b="1" dirty="0">
                <a:latin typeface="Century Gothic" panose="020B0502020202020204" pitchFamily="34" charset="0"/>
              </a:rPr>
              <a:t>….” and “je </a:t>
            </a:r>
            <a:r>
              <a:rPr lang="en-GB" sz="1600" b="1" dirty="0" err="1">
                <a:latin typeface="Century Gothic" panose="020B0502020202020204" pitchFamily="34" charset="0"/>
              </a:rPr>
              <a:t>fais</a:t>
            </a:r>
            <a:r>
              <a:rPr lang="en-GB" sz="1600" b="1" dirty="0">
                <a:latin typeface="Century Gothic" panose="020B0502020202020204" pitchFamily="34" charset="0"/>
              </a:rPr>
              <a:t>…”</a:t>
            </a:r>
          </a:p>
          <a:p>
            <a:r>
              <a:rPr lang="en-GB" sz="1600" i="1" dirty="0">
                <a:latin typeface="Century Gothic" panose="020B0502020202020204" pitchFamily="34" charset="0"/>
              </a:rPr>
              <a:t>Remember that in French we do not always use “I am…2 (je </a:t>
            </a:r>
            <a:r>
              <a:rPr lang="en-GB" sz="1600" i="1" dirty="0" err="1">
                <a:latin typeface="Century Gothic" panose="020B0502020202020204" pitchFamily="34" charset="0"/>
              </a:rPr>
              <a:t>suis</a:t>
            </a:r>
            <a:r>
              <a:rPr lang="en-GB" sz="1600" i="1" dirty="0">
                <a:latin typeface="Century Gothic" panose="020B0502020202020204" pitchFamily="34" charset="0"/>
              </a:rPr>
              <a:t>) to explain how we are feeling, we also use “</a:t>
            </a:r>
            <a:r>
              <a:rPr lang="en-GB" sz="1600" i="1" dirty="0" err="1">
                <a:latin typeface="Century Gothic" panose="020B0502020202020204" pitchFamily="34" charset="0"/>
              </a:rPr>
              <a:t>j’ai</a:t>
            </a:r>
            <a:r>
              <a:rPr lang="en-GB" sz="1600" i="1" dirty="0">
                <a:latin typeface="Century Gothic" panose="020B0502020202020204" pitchFamily="34" charset="0"/>
              </a:rPr>
              <a:t>” and “je </a:t>
            </a:r>
            <a:r>
              <a:rPr lang="en-GB" sz="1600" i="1" dirty="0" err="1">
                <a:latin typeface="Century Gothic" panose="020B0502020202020204" pitchFamily="34" charset="0"/>
              </a:rPr>
              <a:t>fais</a:t>
            </a:r>
            <a:r>
              <a:rPr lang="en-GB" sz="1600" i="1" dirty="0">
                <a:latin typeface="Century Gothic" panose="020B0502020202020204" pitchFamily="34" charset="0"/>
              </a:rPr>
              <a:t>”.Take a look here.</a:t>
            </a:r>
          </a:p>
          <a:p>
            <a:endParaRPr lang="en-GB" sz="1600" i="1" dirty="0">
              <a:latin typeface="Century Gothic" panose="020B0502020202020204" pitchFamily="34" charset="0"/>
            </a:endParaRPr>
          </a:p>
          <a:p>
            <a:r>
              <a:rPr lang="en-GB" sz="1600" i="1" dirty="0">
                <a:latin typeface="Century Gothic" panose="020B0502020202020204" pitchFamily="34" charset="0"/>
              </a:rPr>
              <a:t>Je </a:t>
            </a:r>
            <a:r>
              <a:rPr lang="en-GB" sz="1600" i="1" dirty="0" err="1">
                <a:latin typeface="Century Gothic" panose="020B0502020202020204" pitchFamily="34" charset="0"/>
              </a:rPr>
              <a:t>fais</a:t>
            </a:r>
            <a:r>
              <a:rPr lang="en-GB" sz="1600" i="1" dirty="0">
                <a:latin typeface="Century Gothic" panose="020B0502020202020204" pitchFamily="34" charset="0"/>
              </a:rPr>
              <a:t> le </a:t>
            </a:r>
            <a:r>
              <a:rPr lang="en-GB" sz="1600" i="1" dirty="0" err="1">
                <a:latin typeface="Century Gothic" panose="020B0502020202020204" pitchFamily="34" charset="0"/>
              </a:rPr>
              <a:t>fou</a:t>
            </a:r>
            <a:r>
              <a:rPr lang="en-GB" sz="1600" i="1" dirty="0">
                <a:latin typeface="Century Gothic" panose="020B0502020202020204" pitchFamily="34" charset="0"/>
              </a:rPr>
              <a:t>- I am feeling silly </a:t>
            </a:r>
          </a:p>
          <a:p>
            <a:endParaRPr lang="en-GB" sz="1600" i="1" dirty="0">
              <a:latin typeface="Century Gothic" panose="020B0502020202020204" pitchFamily="34" charset="0"/>
            </a:endParaRPr>
          </a:p>
          <a:p>
            <a:r>
              <a:rPr lang="en-GB" sz="1600" i="1" dirty="0" err="1">
                <a:latin typeface="Century Gothic" panose="020B0502020202020204" pitchFamily="34" charset="0"/>
              </a:rPr>
              <a:t>J’ai</a:t>
            </a:r>
            <a:r>
              <a:rPr lang="en-GB" sz="1600" i="1" dirty="0">
                <a:latin typeface="Century Gothic" panose="020B0502020202020204" pitchFamily="34" charset="0"/>
              </a:rPr>
              <a:t> </a:t>
            </a:r>
            <a:r>
              <a:rPr lang="en-GB" sz="1600" i="1" dirty="0" err="1">
                <a:latin typeface="Century Gothic" panose="020B0502020202020204" pitchFamily="34" charset="0"/>
              </a:rPr>
              <a:t>faim</a:t>
            </a:r>
            <a:r>
              <a:rPr lang="en-GB" sz="1600" i="1" dirty="0">
                <a:latin typeface="Century Gothic" panose="020B0502020202020204" pitchFamily="34" charset="0"/>
              </a:rPr>
              <a:t>- I am hungry</a:t>
            </a:r>
          </a:p>
          <a:p>
            <a:r>
              <a:rPr lang="en-GB" sz="1600" i="1" dirty="0" err="1">
                <a:latin typeface="Century Gothic" panose="020B0502020202020204" pitchFamily="34" charset="0"/>
              </a:rPr>
              <a:t>J’ai</a:t>
            </a:r>
            <a:r>
              <a:rPr lang="en-GB" sz="1600" i="1" dirty="0">
                <a:latin typeface="Century Gothic" panose="020B0502020202020204" pitchFamily="34" charset="0"/>
              </a:rPr>
              <a:t> </a:t>
            </a:r>
            <a:r>
              <a:rPr lang="en-GB" sz="1600" i="1" dirty="0" err="1">
                <a:latin typeface="Century Gothic" panose="020B0502020202020204" pitchFamily="34" charset="0"/>
              </a:rPr>
              <a:t>soif</a:t>
            </a:r>
            <a:r>
              <a:rPr lang="en-GB" sz="1600" i="1" dirty="0">
                <a:latin typeface="Century Gothic" panose="020B0502020202020204" pitchFamily="34" charset="0"/>
              </a:rPr>
              <a:t> – I am thirsty</a:t>
            </a:r>
          </a:p>
          <a:p>
            <a:r>
              <a:rPr lang="en-GB" sz="1600" i="1" dirty="0" err="1">
                <a:latin typeface="Century Gothic" panose="020B0502020202020204" pitchFamily="34" charset="0"/>
              </a:rPr>
              <a:t>J’ai</a:t>
            </a:r>
            <a:r>
              <a:rPr lang="en-GB" sz="1600" i="1" dirty="0">
                <a:latin typeface="Century Gothic" panose="020B0502020202020204" pitchFamily="34" charset="0"/>
              </a:rPr>
              <a:t> </a:t>
            </a:r>
            <a:r>
              <a:rPr lang="en-GB" sz="1600" i="1" dirty="0" err="1">
                <a:latin typeface="Century Gothic" panose="020B0502020202020204" pitchFamily="34" charset="0"/>
              </a:rPr>
              <a:t>chaud</a:t>
            </a:r>
            <a:r>
              <a:rPr lang="en-GB" sz="1600" i="1" dirty="0">
                <a:latin typeface="Century Gothic" panose="020B0502020202020204" pitchFamily="34" charset="0"/>
              </a:rPr>
              <a:t>/ </a:t>
            </a:r>
            <a:r>
              <a:rPr lang="en-GB" sz="1600" i="1" dirty="0" err="1">
                <a:latin typeface="Century Gothic" panose="020B0502020202020204" pitchFamily="34" charset="0"/>
              </a:rPr>
              <a:t>chaude</a:t>
            </a:r>
            <a:r>
              <a:rPr lang="en-GB" sz="1600" i="1" dirty="0">
                <a:latin typeface="Century Gothic" panose="020B0502020202020204" pitchFamily="34" charset="0"/>
              </a:rPr>
              <a:t>- I feel hot </a:t>
            </a:r>
          </a:p>
          <a:p>
            <a:r>
              <a:rPr lang="en-GB" sz="1600" i="1" dirty="0" err="1">
                <a:latin typeface="Century Gothic" panose="020B0502020202020204" pitchFamily="34" charset="0"/>
              </a:rPr>
              <a:t>J’ai</a:t>
            </a:r>
            <a:r>
              <a:rPr lang="en-GB" sz="1600" i="1" dirty="0">
                <a:latin typeface="Century Gothic" panose="020B0502020202020204" pitchFamily="34" charset="0"/>
              </a:rPr>
              <a:t> </a:t>
            </a:r>
            <a:r>
              <a:rPr lang="en-GB" sz="1600" i="1" dirty="0" err="1">
                <a:latin typeface="Century Gothic" panose="020B0502020202020204" pitchFamily="34" charset="0"/>
              </a:rPr>
              <a:t>froid</a:t>
            </a:r>
            <a:r>
              <a:rPr lang="en-GB" sz="1600" i="1" dirty="0">
                <a:latin typeface="Century Gothic" panose="020B0502020202020204" pitchFamily="34" charset="0"/>
              </a:rPr>
              <a:t>/ </a:t>
            </a:r>
            <a:r>
              <a:rPr lang="en-GB" sz="1600" i="1" dirty="0" err="1">
                <a:latin typeface="Century Gothic" panose="020B0502020202020204" pitchFamily="34" charset="0"/>
              </a:rPr>
              <a:t>froide</a:t>
            </a:r>
            <a:r>
              <a:rPr lang="en-GB" sz="1600" i="1" dirty="0">
                <a:latin typeface="Century Gothic" panose="020B0502020202020204" pitchFamily="34" charset="0"/>
              </a:rPr>
              <a:t>- I feel cold</a:t>
            </a:r>
          </a:p>
        </p:txBody>
      </p:sp>
      <p:pic>
        <p:nvPicPr>
          <p:cNvPr id="2" name="Fre_Y5_Aut_1_Feeling vocab2">
            <a:hlinkClick r:id="" action="ppaction://media"/>
            <a:extLst>
              <a:ext uri="{FF2B5EF4-FFF2-40B4-BE49-F238E27FC236}">
                <a16:creationId xmlns:a16="http://schemas.microsoft.com/office/drawing/2014/main" id="{2BFAE5A4-E351-451F-BE85-95868A6CECC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747518" y="3043391"/>
            <a:ext cx="771217" cy="771217"/>
          </a:xfrm>
          <a:prstGeom prst="rect">
            <a:avLst/>
          </a:prstGeom>
        </p:spPr>
      </p:pic>
      <p:pic>
        <p:nvPicPr>
          <p:cNvPr id="4" name="Fre_Y5_Aut_1_Feelings sounds">
            <a:hlinkClick r:id="" action="ppaction://media"/>
            <a:extLst>
              <a:ext uri="{FF2B5EF4-FFF2-40B4-BE49-F238E27FC236}">
                <a16:creationId xmlns:a16="http://schemas.microsoft.com/office/drawing/2014/main" id="{A1660A70-9698-4621-8464-86A54BB69D59}"/>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6096000" y="5118318"/>
            <a:ext cx="487363" cy="487363"/>
          </a:xfrm>
          <a:prstGeom prst="rect">
            <a:avLst/>
          </a:prstGeom>
        </p:spPr>
      </p:pic>
      <p:pic>
        <p:nvPicPr>
          <p:cNvPr id="6" name="Fre_Y5_Aut_1_Feeling vocab2">
            <a:hlinkClick r:id="" action="ppaction://media"/>
            <a:extLst>
              <a:ext uri="{FF2B5EF4-FFF2-40B4-BE49-F238E27FC236}">
                <a16:creationId xmlns:a16="http://schemas.microsoft.com/office/drawing/2014/main" id="{1AFA74F7-AD6E-4442-8E83-CF82AE59D7A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668923" y="2862336"/>
            <a:ext cx="877749" cy="877749"/>
          </a:xfrm>
          <a:prstGeom prst="rect">
            <a:avLst/>
          </a:prstGeom>
        </p:spPr>
      </p:pic>
    </p:spTree>
    <p:extLst>
      <p:ext uri="{BB962C8B-B14F-4D97-AF65-F5344CB8AC3E}">
        <p14:creationId xmlns:p14="http://schemas.microsoft.com/office/powerpoint/2010/main" val="311779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0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000"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46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2"/>
                </p:tgtEl>
              </p:cMediaNode>
            </p:audio>
            <p:audio>
              <p:cMediaNode vol="80000">
                <p:cTn id="16" fill="hold" display="0">
                  <p:stCondLst>
                    <p:cond delay="indefinite"/>
                  </p:stCondLst>
                  <p:endCondLst>
                    <p:cond evt="onStopAudio" delay="0">
                      <p:tgtEl>
                        <p:sldTgt/>
                      </p:tgtEl>
                    </p:cond>
                  </p:endCondLst>
                </p:cTn>
                <p:tgtEl>
                  <p:spTgt spid="4"/>
                </p:tgtEl>
              </p:cMediaNode>
            </p:audio>
            <p:audio>
              <p:cMediaNode vol="80000">
                <p:cTn id="1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rawing of a cartoon character&#10;&#10;Description automatically generated">
            <a:extLst>
              <a:ext uri="{FF2B5EF4-FFF2-40B4-BE49-F238E27FC236}">
                <a16:creationId xmlns:a16="http://schemas.microsoft.com/office/drawing/2014/main" id="{35812521-DF0A-469C-8661-E8178936F9D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72708" y="125664"/>
            <a:ext cx="844677" cy="400110"/>
          </a:xfrm>
          <a:prstGeom prst="rect">
            <a:avLst/>
          </a:prstGeom>
        </p:spPr>
      </p:pic>
      <p:sp>
        <p:nvSpPr>
          <p:cNvPr id="9" name="TextBox 8">
            <a:extLst>
              <a:ext uri="{FF2B5EF4-FFF2-40B4-BE49-F238E27FC236}">
                <a16:creationId xmlns:a16="http://schemas.microsoft.com/office/drawing/2014/main" id="{FCB07BD8-06AF-41EC-8168-E9249FED881B}"/>
              </a:ext>
            </a:extLst>
          </p:cNvPr>
          <p:cNvSpPr txBox="1"/>
          <p:nvPr/>
        </p:nvSpPr>
        <p:spPr>
          <a:xfrm>
            <a:off x="2246253" y="313684"/>
            <a:ext cx="6950942" cy="400110"/>
          </a:xfrm>
          <a:prstGeom prst="rect">
            <a:avLst/>
          </a:prstGeom>
          <a:pattFill prst="pct5">
            <a:fgClr>
              <a:schemeClr val="accent4">
                <a:lumMod val="20000"/>
                <a:lumOff val="80000"/>
              </a:schemeClr>
            </a:fgClr>
            <a:bgClr>
              <a:schemeClr val="bg1"/>
            </a:bgClr>
          </a:pattFill>
          <a:ln w="38100">
            <a:solidFill>
              <a:schemeClr val="tx1"/>
            </a:solidFill>
          </a:ln>
        </p:spPr>
        <p:txBody>
          <a:bodyPr wrap="none" rtlCol="0">
            <a:spAutoFit/>
          </a:bodyPr>
          <a:lstStyle/>
          <a:p>
            <a:r>
              <a:rPr lang="en-GB" sz="1600" b="1" dirty="0">
                <a:latin typeface="Century Gothic" panose="020B0502020202020204" pitchFamily="34" charset="0"/>
              </a:rPr>
              <a:t>Language Detectives’ Memory Bank: School subjects and opinions</a:t>
            </a:r>
            <a:r>
              <a:rPr lang="en-GB" sz="2000" b="1" dirty="0">
                <a:latin typeface="Century Gothic" panose="020B0502020202020204" pitchFamily="34" charset="0"/>
              </a:rPr>
              <a:t>. </a:t>
            </a:r>
          </a:p>
        </p:txBody>
      </p:sp>
      <p:sp>
        <p:nvSpPr>
          <p:cNvPr id="11" name="TextBox 10">
            <a:extLst>
              <a:ext uri="{FF2B5EF4-FFF2-40B4-BE49-F238E27FC236}">
                <a16:creationId xmlns:a16="http://schemas.microsoft.com/office/drawing/2014/main" id="{82FB6155-EF73-4E76-B4CA-717526727E8F}"/>
              </a:ext>
            </a:extLst>
          </p:cNvPr>
          <p:cNvSpPr txBox="1"/>
          <p:nvPr/>
        </p:nvSpPr>
        <p:spPr>
          <a:xfrm>
            <a:off x="150921" y="1169983"/>
            <a:ext cx="3968318" cy="2800767"/>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1600" b="1" dirty="0">
                <a:latin typeface="Century Gothic" panose="020B0502020202020204" pitchFamily="34" charset="0"/>
              </a:rPr>
              <a:t>School Subject Nouns Bank </a:t>
            </a:r>
          </a:p>
          <a:p>
            <a:r>
              <a:rPr lang="en-GB" sz="1600" dirty="0">
                <a:latin typeface="Century Gothic" panose="020B0502020202020204" pitchFamily="34" charset="0"/>
              </a:rPr>
              <a:t>La </a:t>
            </a:r>
            <a:r>
              <a:rPr lang="en-GB" sz="1600" dirty="0" err="1">
                <a:latin typeface="Century Gothic" panose="020B0502020202020204" pitchFamily="34" charset="0"/>
              </a:rPr>
              <a:t>géographie</a:t>
            </a:r>
            <a:r>
              <a:rPr lang="en-GB" sz="1600" dirty="0">
                <a:latin typeface="Century Gothic" panose="020B0502020202020204" pitchFamily="34" charset="0"/>
              </a:rPr>
              <a:t>- geography</a:t>
            </a:r>
          </a:p>
          <a:p>
            <a:r>
              <a:rPr lang="en-GB" sz="1600" dirty="0">
                <a:latin typeface="Century Gothic" panose="020B0502020202020204" pitchFamily="34" charset="0"/>
              </a:rPr>
              <a:t>L’EPS- PE</a:t>
            </a:r>
          </a:p>
          <a:p>
            <a:r>
              <a:rPr lang="en-GB" sz="1600" dirty="0">
                <a:latin typeface="Century Gothic" panose="020B0502020202020204" pitchFamily="34" charset="0"/>
              </a:rPr>
              <a:t>Lire- reading</a:t>
            </a:r>
          </a:p>
          <a:p>
            <a:r>
              <a:rPr lang="en-GB" sz="1600" dirty="0" err="1">
                <a:latin typeface="Century Gothic" panose="020B0502020202020204" pitchFamily="34" charset="0"/>
              </a:rPr>
              <a:t>L’anglais</a:t>
            </a:r>
            <a:r>
              <a:rPr lang="en-GB" sz="1600" dirty="0">
                <a:latin typeface="Century Gothic" panose="020B0502020202020204" pitchFamily="34" charset="0"/>
              </a:rPr>
              <a:t>- English</a:t>
            </a:r>
          </a:p>
          <a:p>
            <a:r>
              <a:rPr lang="en-GB" sz="1600" dirty="0">
                <a:latin typeface="Century Gothic" panose="020B0502020202020204" pitchFamily="34" charset="0"/>
              </a:rPr>
              <a:t>Le dessin- Art</a:t>
            </a:r>
          </a:p>
          <a:p>
            <a:r>
              <a:rPr lang="en-GB" sz="1600" dirty="0">
                <a:latin typeface="Century Gothic" panose="020B0502020202020204" pitchFamily="34" charset="0"/>
              </a:rPr>
              <a:t>Les maths- Maths</a:t>
            </a:r>
          </a:p>
          <a:p>
            <a:r>
              <a:rPr lang="en-GB" sz="1600" dirty="0">
                <a:latin typeface="Century Gothic" panose="020B0502020202020204" pitchFamily="34" charset="0"/>
              </a:rPr>
              <a:t>Les sciences- Science</a:t>
            </a:r>
          </a:p>
          <a:p>
            <a:r>
              <a:rPr lang="en-GB" sz="1600" dirty="0">
                <a:latin typeface="Century Gothic" panose="020B0502020202020204" pitchFamily="34" charset="0"/>
              </a:rPr>
              <a:t>Le </a:t>
            </a:r>
            <a:r>
              <a:rPr lang="en-GB" sz="1600" dirty="0" err="1">
                <a:latin typeface="Century Gothic" panose="020B0502020202020204" pitchFamily="34" charset="0"/>
              </a:rPr>
              <a:t>français</a:t>
            </a:r>
            <a:r>
              <a:rPr lang="en-GB" sz="1600" dirty="0">
                <a:latin typeface="Century Gothic" panose="020B0502020202020204" pitchFamily="34" charset="0"/>
              </a:rPr>
              <a:t> – French</a:t>
            </a:r>
          </a:p>
          <a:p>
            <a:r>
              <a:rPr lang="en-GB" sz="1600" dirty="0">
                <a:latin typeface="Century Gothic" panose="020B0502020202020204" pitchFamily="34" charset="0"/>
              </a:rPr>
              <a:t>La musique- Music</a:t>
            </a:r>
          </a:p>
          <a:p>
            <a:r>
              <a:rPr lang="en-GB" sz="1600" dirty="0" err="1">
                <a:latin typeface="Century Gothic" panose="020B0502020202020204" pitchFamily="34" charset="0"/>
              </a:rPr>
              <a:t>L’histoire</a:t>
            </a:r>
            <a:r>
              <a:rPr lang="en-GB" sz="1600" dirty="0">
                <a:latin typeface="Century Gothic" panose="020B0502020202020204" pitchFamily="34" charset="0"/>
              </a:rPr>
              <a:t>- History</a:t>
            </a:r>
          </a:p>
        </p:txBody>
      </p:sp>
      <p:sp>
        <p:nvSpPr>
          <p:cNvPr id="14" name="TextBox 13">
            <a:extLst>
              <a:ext uri="{FF2B5EF4-FFF2-40B4-BE49-F238E27FC236}">
                <a16:creationId xmlns:a16="http://schemas.microsoft.com/office/drawing/2014/main" id="{E9B42985-B6AF-419C-B52C-F2E3F02E3560}"/>
              </a:ext>
            </a:extLst>
          </p:cNvPr>
          <p:cNvSpPr txBox="1"/>
          <p:nvPr/>
        </p:nvSpPr>
        <p:spPr>
          <a:xfrm>
            <a:off x="252724" y="4177561"/>
            <a:ext cx="4674657" cy="1569660"/>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1600" b="1" dirty="0">
                <a:latin typeface="Century Gothic" panose="020B0502020202020204" pitchFamily="34" charset="0"/>
              </a:rPr>
              <a:t>Sound Bank</a:t>
            </a:r>
          </a:p>
          <a:p>
            <a:br>
              <a:rPr lang="en-GB" sz="1600" b="1" dirty="0">
                <a:latin typeface="Century Gothic" panose="020B0502020202020204" pitchFamily="34" charset="0"/>
              </a:rPr>
            </a:br>
            <a:r>
              <a:rPr lang="en-GB" sz="1600" dirty="0">
                <a:latin typeface="Century Gothic" panose="020B0502020202020204" pitchFamily="34" charset="0"/>
              </a:rPr>
              <a:t>School subject nouns</a:t>
            </a:r>
          </a:p>
          <a:p>
            <a:endParaRPr lang="en-GB" sz="1600" dirty="0">
              <a:latin typeface="Century Gothic" panose="020B0502020202020204" pitchFamily="34" charset="0"/>
            </a:endParaRPr>
          </a:p>
          <a:p>
            <a:r>
              <a:rPr lang="en-GB" sz="1600" dirty="0">
                <a:latin typeface="Century Gothic" panose="020B0502020202020204" pitchFamily="34" charset="0"/>
              </a:rPr>
              <a:t>Asking for and giving an opinion</a:t>
            </a:r>
          </a:p>
          <a:p>
            <a:endParaRPr lang="en-GB" sz="1600" dirty="0">
              <a:latin typeface="Century Gothic" panose="020B0502020202020204" pitchFamily="34" charset="0"/>
            </a:endParaRPr>
          </a:p>
        </p:txBody>
      </p:sp>
      <p:sp>
        <p:nvSpPr>
          <p:cNvPr id="5" name="TextBox 4">
            <a:extLst>
              <a:ext uri="{FF2B5EF4-FFF2-40B4-BE49-F238E27FC236}">
                <a16:creationId xmlns:a16="http://schemas.microsoft.com/office/drawing/2014/main" id="{18A9B209-59C0-4ABE-8F41-BD0DAF348794}"/>
              </a:ext>
            </a:extLst>
          </p:cNvPr>
          <p:cNvSpPr txBox="1"/>
          <p:nvPr/>
        </p:nvSpPr>
        <p:spPr>
          <a:xfrm>
            <a:off x="150921" y="23725"/>
            <a:ext cx="4593309" cy="307777"/>
          </a:xfrm>
          <a:prstGeom prst="rect">
            <a:avLst/>
          </a:prstGeom>
          <a:noFill/>
        </p:spPr>
        <p:txBody>
          <a:bodyPr wrap="none" rtlCol="0">
            <a:spAutoFit/>
          </a:bodyPr>
          <a:lstStyle/>
          <a:p>
            <a:r>
              <a:rPr lang="en-GB" sz="1400" dirty="0"/>
              <a:t>French Y5 Stage 3 Autumn 1: School subjects and opinions  . </a:t>
            </a:r>
          </a:p>
        </p:txBody>
      </p:sp>
      <p:sp>
        <p:nvSpPr>
          <p:cNvPr id="18" name="TextBox 17">
            <a:extLst>
              <a:ext uri="{FF2B5EF4-FFF2-40B4-BE49-F238E27FC236}">
                <a16:creationId xmlns:a16="http://schemas.microsoft.com/office/drawing/2014/main" id="{F3939B15-DF6D-40AE-BF87-E3F3D885AEEC}"/>
              </a:ext>
            </a:extLst>
          </p:cNvPr>
          <p:cNvSpPr txBox="1"/>
          <p:nvPr/>
        </p:nvSpPr>
        <p:spPr>
          <a:xfrm>
            <a:off x="5154429" y="4706780"/>
            <a:ext cx="2044462" cy="1815882"/>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1600" b="1" dirty="0">
                <a:latin typeface="Century Gothic" panose="020B0502020202020204" pitchFamily="34" charset="0"/>
              </a:rPr>
              <a:t>Sound spelling </a:t>
            </a:r>
          </a:p>
          <a:p>
            <a:endParaRPr lang="en-GB" sz="1600" dirty="0">
              <a:latin typeface="Century Gothic" panose="020B0502020202020204" pitchFamily="34" charset="0"/>
            </a:endParaRPr>
          </a:p>
          <a:p>
            <a:r>
              <a:rPr lang="en-GB" sz="1600" dirty="0">
                <a:latin typeface="Century Gothic" panose="020B0502020202020204" pitchFamily="34" charset="0"/>
              </a:rPr>
              <a:t>“ire”</a:t>
            </a:r>
          </a:p>
          <a:p>
            <a:endParaRPr lang="en-GB" sz="1600" dirty="0">
              <a:latin typeface="Century Gothic" panose="020B0502020202020204" pitchFamily="34" charset="0"/>
            </a:endParaRPr>
          </a:p>
          <a:p>
            <a:r>
              <a:rPr lang="en-GB" sz="1600" dirty="0">
                <a:latin typeface="Century Gothic" panose="020B0502020202020204" pitchFamily="34" charset="0"/>
              </a:rPr>
              <a:t>“ais”</a:t>
            </a:r>
          </a:p>
          <a:p>
            <a:endParaRPr lang="en-GB" sz="1600" dirty="0">
              <a:latin typeface="Century Gothic" panose="020B0502020202020204" pitchFamily="34" charset="0"/>
            </a:endParaRPr>
          </a:p>
          <a:p>
            <a:r>
              <a:rPr lang="en-GB" sz="1600" dirty="0">
                <a:latin typeface="Century Gothic" panose="020B0502020202020204" pitchFamily="34" charset="0"/>
              </a:rPr>
              <a:t>“in”</a:t>
            </a:r>
          </a:p>
        </p:txBody>
      </p:sp>
      <p:pic>
        <p:nvPicPr>
          <p:cNvPr id="21" name="Picture 20" descr="A drawing of a cartoon character&#10;&#10;Description automatically generated">
            <a:extLst>
              <a:ext uri="{FF2B5EF4-FFF2-40B4-BE49-F238E27FC236}">
                <a16:creationId xmlns:a16="http://schemas.microsoft.com/office/drawing/2014/main" id="{1CB9F731-8DE7-4ABA-8EC2-0AD194859D2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4615" y="325719"/>
            <a:ext cx="969023" cy="637454"/>
          </a:xfrm>
          <a:prstGeom prst="rect">
            <a:avLst/>
          </a:prstGeom>
        </p:spPr>
      </p:pic>
      <p:sp>
        <p:nvSpPr>
          <p:cNvPr id="12" name="TextBox 11">
            <a:extLst>
              <a:ext uri="{FF2B5EF4-FFF2-40B4-BE49-F238E27FC236}">
                <a16:creationId xmlns:a16="http://schemas.microsoft.com/office/drawing/2014/main" id="{C0ADE2B6-85BD-4119-ABB3-2233215B1CDA}"/>
              </a:ext>
            </a:extLst>
          </p:cNvPr>
          <p:cNvSpPr txBox="1"/>
          <p:nvPr/>
        </p:nvSpPr>
        <p:spPr>
          <a:xfrm>
            <a:off x="7532471" y="4759790"/>
            <a:ext cx="4052889" cy="1323439"/>
          </a:xfrm>
          <a:prstGeom prst="rect">
            <a:avLst/>
          </a:prstGeom>
          <a:pattFill prst="pct5">
            <a:fgClr>
              <a:schemeClr val="accent4">
                <a:lumMod val="20000"/>
                <a:lumOff val="80000"/>
              </a:schemeClr>
            </a:fgClr>
            <a:bgClr>
              <a:schemeClr val="bg1"/>
            </a:bgClr>
          </a:pattFill>
          <a:ln w="38100">
            <a:solidFill>
              <a:srgbClr val="00B050"/>
            </a:solidFill>
          </a:ln>
        </p:spPr>
        <p:txBody>
          <a:bodyPr wrap="square" rtlCol="0">
            <a:spAutoFit/>
          </a:bodyPr>
          <a:lstStyle/>
          <a:p>
            <a:r>
              <a:rPr lang="en-GB" sz="1600" b="1" dirty="0">
                <a:latin typeface="Century Gothic" panose="020B0502020202020204" pitchFamily="34" charset="0"/>
              </a:rPr>
              <a:t>Grammar Bank</a:t>
            </a:r>
          </a:p>
          <a:p>
            <a:r>
              <a:rPr lang="en-GB" sz="1600" dirty="0">
                <a:latin typeface="Century Gothic" panose="020B0502020202020204" pitchFamily="34" charset="0"/>
              </a:rPr>
              <a:t>Remember adjectives change spelling when they are used with masculine/feminine/singular or plural French nouns. Watch out!</a:t>
            </a:r>
          </a:p>
        </p:txBody>
      </p:sp>
      <p:sp>
        <p:nvSpPr>
          <p:cNvPr id="13" name="TextBox 12">
            <a:extLst>
              <a:ext uri="{FF2B5EF4-FFF2-40B4-BE49-F238E27FC236}">
                <a16:creationId xmlns:a16="http://schemas.microsoft.com/office/drawing/2014/main" id="{7FA4C49D-A363-4082-82C9-FF8834B501E7}"/>
              </a:ext>
            </a:extLst>
          </p:cNvPr>
          <p:cNvSpPr txBox="1"/>
          <p:nvPr/>
        </p:nvSpPr>
        <p:spPr>
          <a:xfrm>
            <a:off x="5960281" y="815733"/>
            <a:ext cx="5757104" cy="3785652"/>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1600" b="1" dirty="0">
                <a:latin typeface="Century Gothic" panose="020B0502020202020204" pitchFamily="34" charset="0"/>
              </a:rPr>
              <a:t>Asking for and giving an opinion bank</a:t>
            </a:r>
          </a:p>
          <a:p>
            <a:r>
              <a:rPr lang="en-GB" sz="1600" dirty="0">
                <a:latin typeface="Century Gothic" panose="020B0502020202020204" pitchFamily="34" charset="0"/>
              </a:rPr>
              <a:t>Tu </a:t>
            </a:r>
            <a:r>
              <a:rPr lang="en-GB" sz="1600" dirty="0" err="1">
                <a:latin typeface="Century Gothic" panose="020B0502020202020204" pitchFamily="34" charset="0"/>
              </a:rPr>
              <a:t>aimes</a:t>
            </a:r>
            <a:r>
              <a:rPr lang="en-GB" sz="1600" dirty="0">
                <a:latin typeface="Century Gothic" panose="020B0502020202020204" pitchFamily="34" charset="0"/>
              </a:rPr>
              <a:t>…..?- Do you like…..?</a:t>
            </a:r>
          </a:p>
          <a:p>
            <a:r>
              <a:rPr lang="en-GB" sz="1600" dirty="0" err="1">
                <a:latin typeface="Century Gothic" panose="020B0502020202020204" pitchFamily="34" charset="0"/>
              </a:rPr>
              <a:t>J’aime</a:t>
            </a:r>
            <a:r>
              <a:rPr lang="en-GB" sz="1600" dirty="0">
                <a:latin typeface="Century Gothic" panose="020B0502020202020204" pitchFamily="34" charset="0"/>
              </a:rPr>
              <a:t>- I like…..</a:t>
            </a:r>
          </a:p>
          <a:p>
            <a:r>
              <a:rPr lang="en-GB" sz="1600" dirty="0">
                <a:latin typeface="Century Gothic" panose="020B0502020202020204" pitchFamily="34" charset="0"/>
              </a:rPr>
              <a:t>Je </a:t>
            </a:r>
            <a:r>
              <a:rPr lang="en-GB" sz="1600" dirty="0" err="1">
                <a:latin typeface="Century Gothic" panose="020B0502020202020204" pitchFamily="34" charset="0"/>
              </a:rPr>
              <a:t>n’aime</a:t>
            </a:r>
            <a:r>
              <a:rPr lang="en-GB" sz="1600" dirty="0">
                <a:latin typeface="Century Gothic" panose="020B0502020202020204" pitchFamily="34" charset="0"/>
              </a:rPr>
              <a:t> pas- I do not like…</a:t>
            </a:r>
          </a:p>
          <a:p>
            <a:r>
              <a:rPr lang="en-GB" sz="1600" dirty="0" err="1">
                <a:latin typeface="Century Gothic" panose="020B0502020202020204" pitchFamily="34" charset="0"/>
              </a:rPr>
              <a:t>J’adore</a:t>
            </a:r>
            <a:r>
              <a:rPr lang="en-GB" sz="1600" dirty="0">
                <a:latin typeface="Century Gothic" panose="020B0502020202020204" pitchFamily="34" charset="0"/>
              </a:rPr>
              <a:t> – I love…</a:t>
            </a:r>
          </a:p>
          <a:p>
            <a:r>
              <a:rPr lang="en-GB" sz="1600" dirty="0">
                <a:latin typeface="Century Gothic" panose="020B0502020202020204" pitchFamily="34" charset="0"/>
              </a:rPr>
              <a:t>Tu </a:t>
            </a:r>
            <a:r>
              <a:rPr lang="en-GB" sz="1600" dirty="0" err="1">
                <a:latin typeface="Century Gothic" panose="020B0502020202020204" pitchFamily="34" charset="0"/>
              </a:rPr>
              <a:t>préfères</a:t>
            </a:r>
            <a:r>
              <a:rPr lang="en-GB" sz="1600" dirty="0">
                <a:latin typeface="Century Gothic" panose="020B0502020202020204" pitchFamily="34" charset="0"/>
              </a:rPr>
              <a:t>……? –Do you prefer </a:t>
            </a:r>
          </a:p>
          <a:p>
            <a:r>
              <a:rPr lang="en-GB" sz="1600" dirty="0">
                <a:latin typeface="Century Gothic" panose="020B0502020202020204" pitchFamily="34" charset="0"/>
              </a:rPr>
              <a:t>Je </a:t>
            </a:r>
            <a:r>
              <a:rPr lang="en-GB" sz="1600" dirty="0" err="1">
                <a:latin typeface="Century Gothic" panose="020B0502020202020204" pitchFamily="34" charset="0"/>
              </a:rPr>
              <a:t>préfère</a:t>
            </a:r>
            <a:r>
              <a:rPr lang="en-GB" sz="1600" dirty="0">
                <a:latin typeface="Century Gothic" panose="020B0502020202020204" pitchFamily="34" charset="0"/>
              </a:rPr>
              <a:t>…. I prefer……</a:t>
            </a:r>
          </a:p>
          <a:p>
            <a:r>
              <a:rPr lang="en-GB" sz="1600" dirty="0">
                <a:latin typeface="Century Gothic" panose="020B0502020202020204" pitchFamily="34" charset="0"/>
              </a:rPr>
              <a:t>car- because</a:t>
            </a:r>
          </a:p>
          <a:p>
            <a:r>
              <a:rPr lang="en-GB" sz="1600" dirty="0">
                <a:latin typeface="Century Gothic" panose="020B0502020202020204" pitchFamily="34" charset="0"/>
              </a:rPr>
              <a:t>et- an</a:t>
            </a:r>
          </a:p>
          <a:p>
            <a:r>
              <a:rPr lang="en-GB" sz="1600" dirty="0" err="1">
                <a:latin typeface="Century Gothic" panose="020B0502020202020204" pitchFamily="34" charset="0"/>
              </a:rPr>
              <a:t>mais</a:t>
            </a:r>
            <a:r>
              <a:rPr lang="en-GB" sz="1600" dirty="0">
                <a:latin typeface="Century Gothic" panose="020B0502020202020204" pitchFamily="34" charset="0"/>
              </a:rPr>
              <a:t>- but</a:t>
            </a:r>
          </a:p>
          <a:p>
            <a:r>
              <a:rPr lang="en-GB" sz="1600" dirty="0" err="1">
                <a:latin typeface="Century Gothic" panose="020B0502020202020204" pitchFamily="34" charset="0"/>
              </a:rPr>
              <a:t>c’est</a:t>
            </a:r>
            <a:r>
              <a:rPr lang="en-GB" sz="1600" dirty="0">
                <a:latin typeface="Century Gothic" panose="020B0502020202020204" pitchFamily="34" charset="0"/>
              </a:rPr>
              <a:t>….. it is ……</a:t>
            </a:r>
          </a:p>
          <a:p>
            <a:r>
              <a:rPr lang="en-GB" sz="1600" dirty="0">
                <a:latin typeface="Century Gothic" panose="020B0502020202020204" pitchFamily="34" charset="0"/>
              </a:rPr>
              <a:t>facile(s)- easy</a:t>
            </a:r>
          </a:p>
          <a:p>
            <a:r>
              <a:rPr lang="en-GB" sz="1600" dirty="0" err="1">
                <a:latin typeface="Century Gothic" panose="020B0502020202020204" pitchFamily="34" charset="0"/>
              </a:rPr>
              <a:t>ennuyeux</a:t>
            </a:r>
            <a:r>
              <a:rPr lang="en-GB" sz="1600" dirty="0">
                <a:latin typeface="Century Gothic" panose="020B0502020202020204" pitchFamily="34" charset="0"/>
              </a:rPr>
              <a:t>/</a:t>
            </a:r>
            <a:r>
              <a:rPr lang="en-GB" sz="1600" dirty="0" err="1">
                <a:latin typeface="Century Gothic" panose="020B0502020202020204" pitchFamily="34" charset="0"/>
              </a:rPr>
              <a:t>ennuyeuse</a:t>
            </a:r>
            <a:r>
              <a:rPr lang="en-GB" sz="1600" dirty="0">
                <a:latin typeface="Century Gothic" panose="020B0502020202020204" pitchFamily="34" charset="0"/>
              </a:rPr>
              <a:t> (s) - boring</a:t>
            </a:r>
          </a:p>
          <a:p>
            <a:r>
              <a:rPr lang="en-GB" sz="1600" dirty="0" err="1">
                <a:latin typeface="Century Gothic" panose="020B0502020202020204" pitchFamily="34" charset="0"/>
              </a:rPr>
              <a:t>Intéressant</a:t>
            </a:r>
            <a:r>
              <a:rPr lang="en-GB" sz="1600" dirty="0">
                <a:latin typeface="Century Gothic" panose="020B0502020202020204" pitchFamily="34" charset="0"/>
              </a:rPr>
              <a:t> (s)/</a:t>
            </a:r>
            <a:r>
              <a:rPr lang="en-GB" sz="1600" dirty="0" err="1">
                <a:latin typeface="Century Gothic" panose="020B0502020202020204" pitchFamily="34" charset="0"/>
              </a:rPr>
              <a:t>intéressante</a:t>
            </a:r>
            <a:r>
              <a:rPr lang="en-GB" sz="1600" dirty="0">
                <a:latin typeface="Century Gothic" panose="020B0502020202020204" pitchFamily="34" charset="0"/>
              </a:rPr>
              <a:t> (s)- interesting</a:t>
            </a:r>
          </a:p>
          <a:p>
            <a:r>
              <a:rPr lang="en-GB" sz="1600" dirty="0">
                <a:latin typeface="Century Gothic" panose="020B0502020202020204" pitchFamily="34" charset="0"/>
              </a:rPr>
              <a:t>utile(s)- useful </a:t>
            </a:r>
          </a:p>
        </p:txBody>
      </p:sp>
      <p:pic>
        <p:nvPicPr>
          <p:cNvPr id="2" name="Fre_Y5_Aut_1_School sounds">
            <a:hlinkClick r:id="" action="ppaction://media"/>
            <a:extLst>
              <a:ext uri="{FF2B5EF4-FFF2-40B4-BE49-F238E27FC236}">
                <a16:creationId xmlns:a16="http://schemas.microsoft.com/office/drawing/2014/main" id="{C0C17E34-9D0B-4243-8C54-96C9580496D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114791" y="5510611"/>
            <a:ext cx="836425" cy="836425"/>
          </a:xfrm>
          <a:prstGeom prst="rect">
            <a:avLst/>
          </a:prstGeom>
        </p:spPr>
      </p:pic>
      <p:pic>
        <p:nvPicPr>
          <p:cNvPr id="4" name="Fre_Y5_Aut_1_School vocab">
            <a:hlinkClick r:id="" action="ppaction://media"/>
            <a:extLst>
              <a:ext uri="{FF2B5EF4-FFF2-40B4-BE49-F238E27FC236}">
                <a16:creationId xmlns:a16="http://schemas.microsoft.com/office/drawing/2014/main" id="{3B9DF5EF-F033-431A-935D-581C39DAA6E2}"/>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2930742" y="2708559"/>
            <a:ext cx="771217" cy="771217"/>
          </a:xfrm>
          <a:prstGeom prst="rect">
            <a:avLst/>
          </a:prstGeom>
        </p:spPr>
      </p:pic>
      <p:pic>
        <p:nvPicPr>
          <p:cNvPr id="6" name="Fre_Y5_Aut_1_School vocab2">
            <a:hlinkClick r:id="" action="ppaction://media"/>
            <a:extLst>
              <a:ext uri="{FF2B5EF4-FFF2-40B4-BE49-F238E27FC236}">
                <a16:creationId xmlns:a16="http://schemas.microsoft.com/office/drawing/2014/main" id="{847E19EA-74BA-4548-9A0D-115B73851A85}"/>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8459224" y="2643219"/>
            <a:ext cx="1099691" cy="1099691"/>
          </a:xfrm>
          <a:prstGeom prst="rect">
            <a:avLst/>
          </a:prstGeom>
        </p:spPr>
      </p:pic>
    </p:spTree>
    <p:extLst>
      <p:ext uri="{BB962C8B-B14F-4D97-AF65-F5344CB8AC3E}">
        <p14:creationId xmlns:p14="http://schemas.microsoft.com/office/powerpoint/2010/main" val="182959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0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9000"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0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2"/>
                </p:tgtEl>
              </p:cMediaNode>
            </p:audio>
            <p:audio>
              <p:cMediaNode vol="80000">
                <p:cTn id="16" fill="hold" display="0">
                  <p:stCondLst>
                    <p:cond delay="indefinite"/>
                  </p:stCondLst>
                  <p:endCondLst>
                    <p:cond evt="onStopAudio" delay="0">
                      <p:tgtEl>
                        <p:sldTgt/>
                      </p:tgtEl>
                    </p:cond>
                  </p:endCondLst>
                </p:cTn>
                <p:tgtEl>
                  <p:spTgt spid="4"/>
                </p:tgtEl>
              </p:cMediaNode>
            </p:audio>
            <p:audio>
              <p:cMediaNode vol="80000">
                <p:cTn id="1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rawing of a cartoon character&#10;&#10;Description automatically generated">
            <a:extLst>
              <a:ext uri="{FF2B5EF4-FFF2-40B4-BE49-F238E27FC236}">
                <a16:creationId xmlns:a16="http://schemas.microsoft.com/office/drawing/2014/main" id="{35812521-DF0A-469C-8661-E8178936F9D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72708" y="125664"/>
            <a:ext cx="844677" cy="400110"/>
          </a:xfrm>
          <a:prstGeom prst="rect">
            <a:avLst/>
          </a:prstGeom>
        </p:spPr>
      </p:pic>
      <p:sp>
        <p:nvSpPr>
          <p:cNvPr id="9" name="TextBox 8">
            <a:extLst>
              <a:ext uri="{FF2B5EF4-FFF2-40B4-BE49-F238E27FC236}">
                <a16:creationId xmlns:a16="http://schemas.microsoft.com/office/drawing/2014/main" id="{FCB07BD8-06AF-41EC-8168-E9249FED881B}"/>
              </a:ext>
            </a:extLst>
          </p:cNvPr>
          <p:cNvSpPr txBox="1"/>
          <p:nvPr/>
        </p:nvSpPr>
        <p:spPr>
          <a:xfrm>
            <a:off x="2745385" y="462232"/>
            <a:ext cx="6657592" cy="400110"/>
          </a:xfrm>
          <a:prstGeom prst="rect">
            <a:avLst/>
          </a:prstGeom>
          <a:pattFill prst="pct5">
            <a:fgClr>
              <a:schemeClr val="accent4">
                <a:lumMod val="20000"/>
                <a:lumOff val="80000"/>
              </a:schemeClr>
            </a:fgClr>
            <a:bgClr>
              <a:schemeClr val="bg1"/>
            </a:bgClr>
          </a:pattFill>
          <a:ln w="38100">
            <a:solidFill>
              <a:schemeClr val="tx1"/>
            </a:solidFill>
          </a:ln>
        </p:spPr>
        <p:txBody>
          <a:bodyPr wrap="none" rtlCol="0">
            <a:spAutoFit/>
          </a:bodyPr>
          <a:lstStyle/>
          <a:p>
            <a:r>
              <a:rPr lang="en-GB" sz="2000" dirty="0">
                <a:latin typeface="Century Gothic" panose="020B0502020202020204" pitchFamily="34" charset="0"/>
              </a:rPr>
              <a:t>Language Detectives’ Memory Bank of “In the city” </a:t>
            </a:r>
          </a:p>
        </p:txBody>
      </p:sp>
      <p:sp>
        <p:nvSpPr>
          <p:cNvPr id="11" name="TextBox 10">
            <a:extLst>
              <a:ext uri="{FF2B5EF4-FFF2-40B4-BE49-F238E27FC236}">
                <a16:creationId xmlns:a16="http://schemas.microsoft.com/office/drawing/2014/main" id="{82FB6155-EF73-4E76-B4CA-717526727E8F}"/>
              </a:ext>
            </a:extLst>
          </p:cNvPr>
          <p:cNvSpPr txBox="1"/>
          <p:nvPr/>
        </p:nvSpPr>
        <p:spPr>
          <a:xfrm>
            <a:off x="474615" y="1311266"/>
            <a:ext cx="3820278" cy="3477875"/>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2000" b="1" dirty="0">
                <a:latin typeface="Century Gothic" panose="020B0502020202020204" pitchFamily="34" charset="0"/>
              </a:rPr>
              <a:t>Noun Bank</a:t>
            </a:r>
          </a:p>
          <a:p>
            <a:r>
              <a:rPr lang="en-GB" sz="2000" dirty="0">
                <a:latin typeface="Century Gothic" panose="020B0502020202020204" pitchFamily="34" charset="0"/>
              </a:rPr>
              <a:t>Le parc- the park</a:t>
            </a:r>
          </a:p>
          <a:p>
            <a:r>
              <a:rPr lang="en-GB" sz="2000" dirty="0">
                <a:latin typeface="Century Gothic" panose="020B0502020202020204" pitchFamily="34" charset="0"/>
              </a:rPr>
              <a:t>Le zoo- the cathedral</a:t>
            </a:r>
          </a:p>
          <a:p>
            <a:r>
              <a:rPr lang="en-GB" sz="2000" dirty="0">
                <a:latin typeface="Century Gothic" panose="020B0502020202020204" pitchFamily="34" charset="0"/>
              </a:rPr>
              <a:t>Le </a:t>
            </a:r>
            <a:r>
              <a:rPr lang="en-GB" sz="2000" dirty="0" err="1">
                <a:latin typeface="Century Gothic" panose="020B0502020202020204" pitchFamily="34" charset="0"/>
              </a:rPr>
              <a:t>musée</a:t>
            </a:r>
            <a:r>
              <a:rPr lang="en-GB" sz="2000" dirty="0">
                <a:latin typeface="Century Gothic" panose="020B0502020202020204" pitchFamily="34" charset="0"/>
              </a:rPr>
              <a:t>- the museum</a:t>
            </a:r>
          </a:p>
          <a:p>
            <a:r>
              <a:rPr lang="en-GB" sz="2000" dirty="0">
                <a:latin typeface="Century Gothic" panose="020B0502020202020204" pitchFamily="34" charset="0"/>
              </a:rPr>
              <a:t>Le centre commercial- the shopping centre</a:t>
            </a:r>
          </a:p>
          <a:p>
            <a:r>
              <a:rPr lang="en-GB" sz="2000" dirty="0">
                <a:latin typeface="Century Gothic" panose="020B0502020202020204" pitchFamily="34" charset="0"/>
              </a:rPr>
              <a:t>La </a:t>
            </a:r>
            <a:r>
              <a:rPr lang="en-GB" sz="2000" dirty="0" err="1">
                <a:latin typeface="Century Gothic" panose="020B0502020202020204" pitchFamily="34" charset="0"/>
              </a:rPr>
              <a:t>gallerie</a:t>
            </a:r>
            <a:r>
              <a:rPr lang="en-GB" sz="2000" dirty="0">
                <a:latin typeface="Century Gothic" panose="020B0502020202020204" pitchFamily="34" charset="0"/>
              </a:rPr>
              <a:t> d’art – the art gallery</a:t>
            </a:r>
          </a:p>
          <a:p>
            <a:r>
              <a:rPr lang="en-GB" sz="2000" dirty="0">
                <a:latin typeface="Century Gothic" panose="020B0502020202020204" pitchFamily="34" charset="0"/>
              </a:rPr>
              <a:t>La </a:t>
            </a:r>
            <a:r>
              <a:rPr lang="en-GB" sz="2000" dirty="0" err="1">
                <a:latin typeface="Century Gothic" panose="020B0502020202020204" pitchFamily="34" charset="0"/>
              </a:rPr>
              <a:t>gare</a:t>
            </a:r>
            <a:r>
              <a:rPr lang="en-GB" sz="2000" dirty="0">
                <a:latin typeface="Century Gothic" panose="020B0502020202020204" pitchFamily="34" charset="0"/>
              </a:rPr>
              <a:t> – the station</a:t>
            </a:r>
          </a:p>
          <a:p>
            <a:r>
              <a:rPr lang="en-GB" sz="2000" dirty="0">
                <a:latin typeface="Century Gothic" panose="020B0502020202020204" pitchFamily="34" charset="0"/>
              </a:rPr>
              <a:t>La piscine- swimming pool</a:t>
            </a:r>
          </a:p>
          <a:p>
            <a:endParaRPr lang="en-GB" sz="2000" dirty="0">
              <a:latin typeface="Century Gothic" panose="020B0502020202020204" pitchFamily="34" charset="0"/>
            </a:endParaRPr>
          </a:p>
        </p:txBody>
      </p:sp>
      <p:sp>
        <p:nvSpPr>
          <p:cNvPr id="14" name="TextBox 13">
            <a:extLst>
              <a:ext uri="{FF2B5EF4-FFF2-40B4-BE49-F238E27FC236}">
                <a16:creationId xmlns:a16="http://schemas.microsoft.com/office/drawing/2014/main" id="{E9B42985-B6AF-419C-B52C-F2E3F02E3560}"/>
              </a:ext>
            </a:extLst>
          </p:cNvPr>
          <p:cNvSpPr txBox="1"/>
          <p:nvPr/>
        </p:nvSpPr>
        <p:spPr>
          <a:xfrm>
            <a:off x="4465468" y="1316339"/>
            <a:ext cx="3160450" cy="1631216"/>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2000" b="1" dirty="0">
                <a:latin typeface="Century Gothic" panose="020B0502020202020204" pitchFamily="34" charset="0"/>
              </a:rPr>
              <a:t>Sound Bank</a:t>
            </a:r>
          </a:p>
          <a:p>
            <a:r>
              <a:rPr lang="en-GB" sz="2000" dirty="0">
                <a:latin typeface="Century Gothic" panose="020B0502020202020204" pitchFamily="34" charset="0"/>
              </a:rPr>
              <a:t>Place in city nouns</a:t>
            </a:r>
          </a:p>
          <a:p>
            <a:endParaRPr lang="en-GB" sz="2000" dirty="0">
              <a:latin typeface="Century Gothic" panose="020B0502020202020204" pitchFamily="34" charset="0"/>
            </a:endParaRPr>
          </a:p>
          <a:p>
            <a:r>
              <a:rPr lang="en-GB" sz="2000" dirty="0">
                <a:latin typeface="Century Gothic" panose="020B0502020202020204" pitchFamily="34" charset="0"/>
              </a:rPr>
              <a:t>Questions and answers</a:t>
            </a:r>
          </a:p>
          <a:p>
            <a:endParaRPr lang="en-GB" sz="2000" dirty="0">
              <a:latin typeface="Century Gothic" panose="020B0502020202020204" pitchFamily="34" charset="0"/>
            </a:endParaRPr>
          </a:p>
        </p:txBody>
      </p:sp>
      <p:sp>
        <p:nvSpPr>
          <p:cNvPr id="5" name="TextBox 4">
            <a:extLst>
              <a:ext uri="{FF2B5EF4-FFF2-40B4-BE49-F238E27FC236}">
                <a16:creationId xmlns:a16="http://schemas.microsoft.com/office/drawing/2014/main" id="{18A9B209-59C0-4ABE-8F41-BD0DAF348794}"/>
              </a:ext>
            </a:extLst>
          </p:cNvPr>
          <p:cNvSpPr txBox="1"/>
          <p:nvPr/>
        </p:nvSpPr>
        <p:spPr>
          <a:xfrm>
            <a:off x="150921" y="23725"/>
            <a:ext cx="3081036" cy="307777"/>
          </a:xfrm>
          <a:prstGeom prst="rect">
            <a:avLst/>
          </a:prstGeom>
          <a:noFill/>
        </p:spPr>
        <p:txBody>
          <a:bodyPr wrap="none" rtlCol="0">
            <a:spAutoFit/>
          </a:bodyPr>
          <a:lstStyle/>
          <a:p>
            <a:r>
              <a:rPr lang="en-GB" sz="1400" dirty="0"/>
              <a:t>French Y5 Stage 2 Autumn 2:In the city. </a:t>
            </a:r>
          </a:p>
        </p:txBody>
      </p:sp>
      <p:sp>
        <p:nvSpPr>
          <p:cNvPr id="18" name="TextBox 17">
            <a:extLst>
              <a:ext uri="{FF2B5EF4-FFF2-40B4-BE49-F238E27FC236}">
                <a16:creationId xmlns:a16="http://schemas.microsoft.com/office/drawing/2014/main" id="{F3939B15-DF6D-40AE-BF87-E3F3D885AEEC}"/>
              </a:ext>
            </a:extLst>
          </p:cNvPr>
          <p:cNvSpPr txBox="1"/>
          <p:nvPr/>
        </p:nvSpPr>
        <p:spPr>
          <a:xfrm>
            <a:off x="4465468" y="3285959"/>
            <a:ext cx="2609598" cy="1323439"/>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2000" b="1" dirty="0">
                <a:latin typeface="Century Gothic" panose="020B0502020202020204" pitchFamily="34" charset="0"/>
              </a:rPr>
              <a:t>Sound spelling </a:t>
            </a:r>
          </a:p>
          <a:p>
            <a:r>
              <a:rPr lang="en-GB" sz="2000" b="1" dirty="0">
                <a:latin typeface="Century Gothic" panose="020B0502020202020204" pitchFamily="34" charset="0"/>
              </a:rPr>
              <a:t>“</a:t>
            </a:r>
            <a:r>
              <a:rPr lang="en-GB" sz="2000" dirty="0" err="1">
                <a:latin typeface="Century Gothic" panose="020B0502020202020204" pitchFamily="34" charset="0"/>
              </a:rPr>
              <a:t>oo</a:t>
            </a:r>
            <a:r>
              <a:rPr lang="en-GB" sz="2000" b="1" dirty="0">
                <a:latin typeface="Century Gothic" panose="020B0502020202020204" pitchFamily="34" charset="0"/>
              </a:rPr>
              <a:t>”</a:t>
            </a:r>
          </a:p>
          <a:p>
            <a:endParaRPr lang="en-GB" sz="2000" dirty="0">
              <a:latin typeface="Century Gothic" panose="020B0502020202020204" pitchFamily="34" charset="0"/>
            </a:endParaRPr>
          </a:p>
          <a:p>
            <a:r>
              <a:rPr lang="en-GB" sz="2000" dirty="0">
                <a:latin typeface="Century Gothic" panose="020B0502020202020204" pitchFamily="34" charset="0"/>
              </a:rPr>
              <a:t>“</a:t>
            </a:r>
            <a:r>
              <a:rPr lang="en-GB" sz="2000" dirty="0" err="1">
                <a:latin typeface="Century Gothic" panose="020B0502020202020204" pitchFamily="34" charset="0"/>
              </a:rPr>
              <a:t>en</a:t>
            </a:r>
            <a:r>
              <a:rPr lang="en-GB" sz="2000" dirty="0">
                <a:latin typeface="Century Gothic" panose="020B0502020202020204" pitchFamily="34" charset="0"/>
              </a:rPr>
              <a:t>”</a:t>
            </a:r>
          </a:p>
        </p:txBody>
      </p:sp>
      <p:pic>
        <p:nvPicPr>
          <p:cNvPr id="21" name="Picture 20" descr="A drawing of a cartoon character&#10;&#10;Description automatically generated">
            <a:extLst>
              <a:ext uri="{FF2B5EF4-FFF2-40B4-BE49-F238E27FC236}">
                <a16:creationId xmlns:a16="http://schemas.microsoft.com/office/drawing/2014/main" id="{1CB9F731-8DE7-4ABA-8EC2-0AD194859D2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4615" y="325719"/>
            <a:ext cx="969023" cy="637454"/>
          </a:xfrm>
          <a:prstGeom prst="rect">
            <a:avLst/>
          </a:prstGeom>
        </p:spPr>
      </p:pic>
      <p:sp>
        <p:nvSpPr>
          <p:cNvPr id="10" name="TextBox 9">
            <a:extLst>
              <a:ext uri="{FF2B5EF4-FFF2-40B4-BE49-F238E27FC236}">
                <a16:creationId xmlns:a16="http://schemas.microsoft.com/office/drawing/2014/main" id="{7123B377-CA49-4A9C-93C0-F5E48D9D821A}"/>
              </a:ext>
            </a:extLst>
          </p:cNvPr>
          <p:cNvSpPr txBox="1"/>
          <p:nvPr/>
        </p:nvSpPr>
        <p:spPr>
          <a:xfrm>
            <a:off x="394716" y="4891742"/>
            <a:ext cx="7231202" cy="1754326"/>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b="1" dirty="0">
                <a:latin typeface="Century Gothic" panose="020B0502020202020204" pitchFamily="34" charset="0"/>
              </a:rPr>
              <a:t>Question and Answer Bank</a:t>
            </a:r>
          </a:p>
          <a:p>
            <a:r>
              <a:rPr lang="en-GB" dirty="0" err="1">
                <a:latin typeface="Century Gothic" panose="020B0502020202020204" pitchFamily="34" charset="0"/>
              </a:rPr>
              <a:t>Qu’est</a:t>
            </a:r>
            <a:r>
              <a:rPr lang="en-GB" dirty="0">
                <a:latin typeface="Century Gothic" panose="020B0502020202020204" pitchFamily="34" charset="0"/>
              </a:rPr>
              <a:t> -</a:t>
            </a:r>
            <a:r>
              <a:rPr lang="en-GB" dirty="0" err="1">
                <a:latin typeface="Century Gothic" panose="020B0502020202020204" pitchFamily="34" charset="0"/>
              </a:rPr>
              <a:t>ce</a:t>
            </a:r>
            <a:r>
              <a:rPr lang="en-GB" dirty="0">
                <a:latin typeface="Century Gothic" panose="020B0502020202020204" pitchFamily="34" charset="0"/>
              </a:rPr>
              <a:t> </a:t>
            </a:r>
            <a:r>
              <a:rPr lang="en-GB" dirty="0" err="1">
                <a:latin typeface="Century Gothic" panose="020B0502020202020204" pitchFamily="34" charset="0"/>
              </a:rPr>
              <a:t>qu’il</a:t>
            </a:r>
            <a:r>
              <a:rPr lang="en-GB" dirty="0">
                <a:latin typeface="Century Gothic" panose="020B0502020202020204" pitchFamily="34" charset="0"/>
              </a:rPr>
              <a:t> y a dans la </a:t>
            </a:r>
            <a:r>
              <a:rPr lang="en-GB" dirty="0" err="1">
                <a:latin typeface="Century Gothic" panose="020B0502020202020204" pitchFamily="34" charset="0"/>
              </a:rPr>
              <a:t>ville</a:t>
            </a:r>
            <a:r>
              <a:rPr lang="en-GB" dirty="0">
                <a:latin typeface="Century Gothic" panose="020B0502020202020204" pitchFamily="34" charset="0"/>
              </a:rPr>
              <a:t>?- What’s in the town (city) ….?</a:t>
            </a:r>
          </a:p>
          <a:p>
            <a:endParaRPr lang="en-GB" dirty="0">
              <a:latin typeface="Century Gothic" panose="020B0502020202020204" pitchFamily="34" charset="0"/>
            </a:endParaRPr>
          </a:p>
          <a:p>
            <a:r>
              <a:rPr lang="en-GB" dirty="0">
                <a:latin typeface="Century Gothic" panose="020B0502020202020204" pitchFamily="34" charset="0"/>
              </a:rPr>
              <a:t>Il y a ……- There is/ there are</a:t>
            </a:r>
          </a:p>
          <a:p>
            <a:endParaRPr lang="en-GB" dirty="0">
              <a:latin typeface="Century Gothic" panose="020B0502020202020204" pitchFamily="34" charset="0"/>
            </a:endParaRPr>
          </a:p>
          <a:p>
            <a:r>
              <a:rPr lang="en-GB" dirty="0" err="1">
                <a:latin typeface="Century Gothic" panose="020B0502020202020204" pitchFamily="34" charset="0"/>
              </a:rPr>
              <a:t>Bienvenue</a:t>
            </a:r>
            <a:r>
              <a:rPr lang="en-GB" dirty="0">
                <a:latin typeface="Century Gothic" panose="020B0502020202020204" pitchFamily="34" charset="0"/>
              </a:rPr>
              <a:t>….. welcome</a:t>
            </a:r>
          </a:p>
        </p:txBody>
      </p:sp>
      <p:sp>
        <p:nvSpPr>
          <p:cNvPr id="12" name="TextBox 11">
            <a:extLst>
              <a:ext uri="{FF2B5EF4-FFF2-40B4-BE49-F238E27FC236}">
                <a16:creationId xmlns:a16="http://schemas.microsoft.com/office/drawing/2014/main" id="{6BFCF956-B95E-49C1-9617-316547D9C57D}"/>
              </a:ext>
            </a:extLst>
          </p:cNvPr>
          <p:cNvSpPr txBox="1"/>
          <p:nvPr/>
        </p:nvSpPr>
        <p:spPr>
          <a:xfrm>
            <a:off x="7897108" y="1446965"/>
            <a:ext cx="3936826" cy="1323439"/>
          </a:xfrm>
          <a:prstGeom prst="rect">
            <a:avLst/>
          </a:prstGeom>
          <a:pattFill prst="pct5">
            <a:fgClr>
              <a:schemeClr val="accent4">
                <a:lumMod val="20000"/>
                <a:lumOff val="80000"/>
              </a:schemeClr>
            </a:fgClr>
            <a:bgClr>
              <a:schemeClr val="bg1"/>
            </a:bgClr>
          </a:pattFill>
          <a:ln w="38100">
            <a:solidFill>
              <a:srgbClr val="00B050"/>
            </a:solidFill>
          </a:ln>
        </p:spPr>
        <p:txBody>
          <a:bodyPr wrap="square" rtlCol="0">
            <a:spAutoFit/>
          </a:bodyPr>
          <a:lstStyle/>
          <a:p>
            <a:r>
              <a:rPr lang="en-GB" sz="2000" b="1" dirty="0">
                <a:latin typeface="Century Gothic" panose="020B0502020202020204" pitchFamily="34" charset="0"/>
              </a:rPr>
              <a:t>Grammar</a:t>
            </a:r>
          </a:p>
          <a:p>
            <a:r>
              <a:rPr lang="en-GB" sz="2000" dirty="0">
                <a:latin typeface="Century Gothic" panose="020B0502020202020204" pitchFamily="34" charset="0"/>
              </a:rPr>
              <a:t>We use “</a:t>
            </a:r>
            <a:r>
              <a:rPr lang="en-GB" sz="2000">
                <a:latin typeface="Century Gothic" panose="020B0502020202020204" pitchFamily="34" charset="0"/>
              </a:rPr>
              <a:t>il</a:t>
            </a:r>
            <a:r>
              <a:rPr lang="en-GB" sz="2000" dirty="0">
                <a:latin typeface="Century Gothic" panose="020B0502020202020204" pitchFamily="34" charset="0"/>
              </a:rPr>
              <a:t> y a ….” in French to mean both “There is….” and There are ….” </a:t>
            </a:r>
          </a:p>
        </p:txBody>
      </p:sp>
      <p:sp>
        <p:nvSpPr>
          <p:cNvPr id="13" name="TextBox 12">
            <a:extLst>
              <a:ext uri="{FF2B5EF4-FFF2-40B4-BE49-F238E27FC236}">
                <a16:creationId xmlns:a16="http://schemas.microsoft.com/office/drawing/2014/main" id="{CC014917-CD6F-4AD2-B227-5ED0BF06AA20}"/>
              </a:ext>
            </a:extLst>
          </p:cNvPr>
          <p:cNvSpPr txBox="1"/>
          <p:nvPr/>
        </p:nvSpPr>
        <p:spPr>
          <a:xfrm>
            <a:off x="8099814" y="2947555"/>
            <a:ext cx="3531414" cy="3170099"/>
          </a:xfrm>
          <a:prstGeom prst="rect">
            <a:avLst/>
          </a:prstGeom>
          <a:pattFill prst="pct5">
            <a:fgClr>
              <a:schemeClr val="accent4">
                <a:lumMod val="20000"/>
                <a:lumOff val="80000"/>
              </a:schemeClr>
            </a:fgClr>
            <a:bgClr>
              <a:schemeClr val="bg1"/>
            </a:bgClr>
          </a:pattFill>
          <a:ln w="38100">
            <a:solidFill>
              <a:srgbClr val="C00000"/>
            </a:solidFill>
          </a:ln>
        </p:spPr>
        <p:txBody>
          <a:bodyPr wrap="square" rtlCol="0">
            <a:spAutoFit/>
          </a:bodyPr>
          <a:lstStyle/>
          <a:p>
            <a:r>
              <a:rPr lang="en-GB" sz="2000" b="1" dirty="0">
                <a:latin typeface="Century Gothic" panose="020B0502020202020204" pitchFamily="34" charset="0"/>
              </a:rPr>
              <a:t>Facts</a:t>
            </a:r>
          </a:p>
          <a:p>
            <a:r>
              <a:rPr lang="en-GB" sz="2000" dirty="0">
                <a:latin typeface="Century Gothic" panose="020B0502020202020204" pitchFamily="34" charset="0"/>
              </a:rPr>
              <a:t>Paris is the capital city of France. You can visit the Tour Eiffel, the Louvre Art Gallery, go on a boat tour on the river Seine, go shopping on the Champs </a:t>
            </a:r>
            <a:r>
              <a:rPr lang="en-GB" sz="2000" dirty="0" err="1">
                <a:latin typeface="Century Gothic" panose="020B0502020202020204" pitchFamily="34" charset="0"/>
              </a:rPr>
              <a:t>Elysées</a:t>
            </a:r>
            <a:r>
              <a:rPr lang="en-GB" sz="2000" dirty="0">
                <a:latin typeface="Century Gothic" panose="020B0502020202020204" pitchFamily="34" charset="0"/>
              </a:rPr>
              <a:t>. There was a great fire at Notre Dame cathedral in 2019. </a:t>
            </a:r>
          </a:p>
        </p:txBody>
      </p:sp>
      <p:pic>
        <p:nvPicPr>
          <p:cNvPr id="2" name="Fre_Y5_Aut_2_In the city sounds">
            <a:hlinkClick r:id="" action="ppaction://media"/>
            <a:extLst>
              <a:ext uri="{FF2B5EF4-FFF2-40B4-BE49-F238E27FC236}">
                <a16:creationId xmlns:a16="http://schemas.microsoft.com/office/drawing/2014/main" id="{4C032301-9808-4F92-BFA7-C533DE8CB2B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852318" y="3841472"/>
            <a:ext cx="487363" cy="487363"/>
          </a:xfrm>
          <a:prstGeom prst="rect">
            <a:avLst/>
          </a:prstGeom>
        </p:spPr>
      </p:pic>
      <p:pic>
        <p:nvPicPr>
          <p:cNvPr id="4" name="Fre_Y5_Aut_2_In the city vocab">
            <a:hlinkClick r:id="" action="ppaction://media"/>
            <a:extLst>
              <a:ext uri="{FF2B5EF4-FFF2-40B4-BE49-F238E27FC236}">
                <a16:creationId xmlns:a16="http://schemas.microsoft.com/office/drawing/2014/main" id="{A09BE8B6-7FFA-4B06-B3AB-937D64B6CB87}"/>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3373068" y="3484457"/>
            <a:ext cx="714030" cy="714030"/>
          </a:xfrm>
          <a:prstGeom prst="rect">
            <a:avLst/>
          </a:prstGeom>
        </p:spPr>
      </p:pic>
      <p:pic>
        <p:nvPicPr>
          <p:cNvPr id="6" name="Fre_Y5_Aut_2_In the city vocab2">
            <a:hlinkClick r:id="" action="ppaction://media"/>
            <a:extLst>
              <a:ext uri="{FF2B5EF4-FFF2-40B4-BE49-F238E27FC236}">
                <a16:creationId xmlns:a16="http://schemas.microsoft.com/office/drawing/2014/main" id="{27B5BAD4-B8F0-4CAD-A6B1-0FC6FE28E20A}"/>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4925625" y="5469075"/>
            <a:ext cx="926693" cy="926693"/>
          </a:xfrm>
          <a:prstGeom prst="rect">
            <a:avLst/>
          </a:prstGeom>
        </p:spPr>
      </p:pic>
    </p:spTree>
    <p:extLst>
      <p:ext uri="{BB962C8B-B14F-4D97-AF65-F5344CB8AC3E}">
        <p14:creationId xmlns:p14="http://schemas.microsoft.com/office/powerpoint/2010/main" val="252615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0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5100"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97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2"/>
                </p:tgtEl>
              </p:cMediaNode>
            </p:audio>
            <p:audio>
              <p:cMediaNode vol="80000">
                <p:cTn id="16" fill="hold" display="0">
                  <p:stCondLst>
                    <p:cond delay="indefinite"/>
                  </p:stCondLst>
                  <p:endCondLst>
                    <p:cond evt="onStopAudio" delay="0">
                      <p:tgtEl>
                        <p:sldTgt/>
                      </p:tgtEl>
                    </p:cond>
                  </p:endCondLst>
                </p:cTn>
                <p:tgtEl>
                  <p:spTgt spid="4"/>
                </p:tgtEl>
              </p:cMediaNode>
            </p:audio>
            <p:audio>
              <p:cMediaNode vol="80000">
                <p:cTn id="1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rawing of a cartoon character&#10;&#10;Description automatically generated">
            <a:extLst>
              <a:ext uri="{FF2B5EF4-FFF2-40B4-BE49-F238E27FC236}">
                <a16:creationId xmlns:a16="http://schemas.microsoft.com/office/drawing/2014/main" id="{35812521-DF0A-469C-8661-E8178936F9D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72708" y="125664"/>
            <a:ext cx="844677" cy="400110"/>
          </a:xfrm>
          <a:prstGeom prst="rect">
            <a:avLst/>
          </a:prstGeom>
        </p:spPr>
      </p:pic>
      <p:sp>
        <p:nvSpPr>
          <p:cNvPr id="9" name="TextBox 8">
            <a:extLst>
              <a:ext uri="{FF2B5EF4-FFF2-40B4-BE49-F238E27FC236}">
                <a16:creationId xmlns:a16="http://schemas.microsoft.com/office/drawing/2014/main" id="{FCB07BD8-06AF-41EC-8168-E9249FED881B}"/>
              </a:ext>
            </a:extLst>
          </p:cNvPr>
          <p:cNvSpPr txBox="1"/>
          <p:nvPr/>
        </p:nvSpPr>
        <p:spPr>
          <a:xfrm>
            <a:off x="2745385" y="462232"/>
            <a:ext cx="7515199" cy="400110"/>
          </a:xfrm>
          <a:prstGeom prst="rect">
            <a:avLst/>
          </a:prstGeom>
          <a:pattFill prst="pct5">
            <a:fgClr>
              <a:schemeClr val="accent4">
                <a:lumMod val="20000"/>
                <a:lumOff val="80000"/>
              </a:schemeClr>
            </a:fgClr>
            <a:bgClr>
              <a:schemeClr val="bg1"/>
            </a:bgClr>
          </a:pattFill>
          <a:ln w="38100">
            <a:solidFill>
              <a:schemeClr val="tx1"/>
            </a:solidFill>
          </a:ln>
        </p:spPr>
        <p:txBody>
          <a:bodyPr wrap="none" rtlCol="0">
            <a:spAutoFit/>
          </a:bodyPr>
          <a:lstStyle/>
          <a:p>
            <a:r>
              <a:rPr lang="en-GB" sz="2000" dirty="0">
                <a:latin typeface="Century Gothic" panose="020B0502020202020204" pitchFamily="34" charset="0"/>
              </a:rPr>
              <a:t>Language Detectives’ Memory Bank of “Buying a present” </a:t>
            </a:r>
          </a:p>
        </p:txBody>
      </p:sp>
      <p:sp>
        <p:nvSpPr>
          <p:cNvPr id="11" name="TextBox 10">
            <a:extLst>
              <a:ext uri="{FF2B5EF4-FFF2-40B4-BE49-F238E27FC236}">
                <a16:creationId xmlns:a16="http://schemas.microsoft.com/office/drawing/2014/main" id="{82FB6155-EF73-4E76-B4CA-717526727E8F}"/>
              </a:ext>
            </a:extLst>
          </p:cNvPr>
          <p:cNvSpPr txBox="1"/>
          <p:nvPr/>
        </p:nvSpPr>
        <p:spPr>
          <a:xfrm>
            <a:off x="474615" y="1311266"/>
            <a:ext cx="3493703" cy="3477875"/>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2000" b="1" dirty="0">
                <a:latin typeface="Century Gothic" panose="020B0502020202020204" pitchFamily="34" charset="0"/>
              </a:rPr>
              <a:t>Noun Bank</a:t>
            </a:r>
          </a:p>
          <a:p>
            <a:r>
              <a:rPr lang="en-GB" sz="2000" dirty="0">
                <a:latin typeface="Century Gothic" panose="020B0502020202020204" pitchFamily="34" charset="0"/>
              </a:rPr>
              <a:t>le </a:t>
            </a:r>
            <a:r>
              <a:rPr lang="en-GB" sz="2000" dirty="0" err="1">
                <a:latin typeface="Century Gothic" panose="020B0502020202020204" pitchFamily="34" charset="0"/>
              </a:rPr>
              <a:t>cadeau</a:t>
            </a:r>
            <a:r>
              <a:rPr lang="en-GB" sz="2000" dirty="0">
                <a:latin typeface="Century Gothic" panose="020B0502020202020204" pitchFamily="34" charset="0"/>
              </a:rPr>
              <a:t> – the present</a:t>
            </a:r>
          </a:p>
          <a:p>
            <a:r>
              <a:rPr lang="en-GB" sz="2000" dirty="0">
                <a:latin typeface="Century Gothic" panose="020B0502020202020204" pitchFamily="34" charset="0"/>
              </a:rPr>
              <a:t>le CD – the CD</a:t>
            </a:r>
          </a:p>
          <a:p>
            <a:r>
              <a:rPr lang="en-GB" sz="2000" dirty="0">
                <a:latin typeface="Century Gothic" panose="020B0502020202020204" pitchFamily="34" charset="0"/>
              </a:rPr>
              <a:t>le handy – mobile phone</a:t>
            </a:r>
          </a:p>
          <a:p>
            <a:r>
              <a:rPr lang="en-GB" sz="2000" dirty="0">
                <a:latin typeface="Century Gothic" panose="020B0502020202020204" pitchFamily="34" charset="0"/>
              </a:rPr>
              <a:t>Le </a:t>
            </a:r>
            <a:r>
              <a:rPr lang="en-GB" sz="2000" dirty="0" err="1">
                <a:latin typeface="Century Gothic" panose="020B0502020202020204" pitchFamily="34" charset="0"/>
              </a:rPr>
              <a:t>jeu</a:t>
            </a:r>
            <a:r>
              <a:rPr lang="en-GB" sz="2000" dirty="0">
                <a:latin typeface="Century Gothic" panose="020B0502020202020204" pitchFamily="34" charset="0"/>
              </a:rPr>
              <a:t> – the game</a:t>
            </a:r>
          </a:p>
          <a:p>
            <a:r>
              <a:rPr lang="en-GB" sz="2000">
                <a:latin typeface="Century Gothic" panose="020B0502020202020204" pitchFamily="34" charset="0"/>
              </a:rPr>
              <a:t>Le </a:t>
            </a:r>
            <a:r>
              <a:rPr lang="en-GB" sz="2000" dirty="0">
                <a:latin typeface="Century Gothic" panose="020B0502020202020204" pitchFamily="34" charset="0"/>
              </a:rPr>
              <a:t>DVD – the DVD</a:t>
            </a:r>
          </a:p>
          <a:p>
            <a:r>
              <a:rPr lang="en-GB" sz="2000" dirty="0">
                <a:latin typeface="Century Gothic" panose="020B0502020202020204" pitchFamily="34" charset="0"/>
              </a:rPr>
              <a:t>la </a:t>
            </a:r>
            <a:r>
              <a:rPr lang="en-GB" sz="2000" dirty="0" err="1">
                <a:latin typeface="Century Gothic" panose="020B0502020202020204" pitchFamily="34" charset="0"/>
              </a:rPr>
              <a:t>peluche</a:t>
            </a:r>
            <a:r>
              <a:rPr lang="en-GB" sz="2000" dirty="0">
                <a:latin typeface="Century Gothic" panose="020B0502020202020204" pitchFamily="34" charset="0"/>
              </a:rPr>
              <a:t> -the cuddly toy</a:t>
            </a:r>
          </a:p>
          <a:p>
            <a:r>
              <a:rPr lang="en-GB" sz="2000" dirty="0">
                <a:latin typeface="Century Gothic" panose="020B0502020202020204" pitchFamily="34" charset="0"/>
              </a:rPr>
              <a:t>des fleurs- some flowers</a:t>
            </a:r>
          </a:p>
          <a:p>
            <a:r>
              <a:rPr lang="en-GB" sz="2000" dirty="0">
                <a:latin typeface="Century Gothic" panose="020B0502020202020204" pitchFamily="34" charset="0"/>
              </a:rPr>
              <a:t>des </a:t>
            </a:r>
            <a:r>
              <a:rPr lang="en-GB" sz="2000" dirty="0" err="1">
                <a:latin typeface="Century Gothic" panose="020B0502020202020204" pitchFamily="34" charset="0"/>
              </a:rPr>
              <a:t>chocolats</a:t>
            </a:r>
            <a:r>
              <a:rPr lang="en-GB" sz="2000" dirty="0">
                <a:latin typeface="Century Gothic" panose="020B0502020202020204" pitchFamily="34" charset="0"/>
              </a:rPr>
              <a:t> – some chocolates</a:t>
            </a:r>
          </a:p>
          <a:p>
            <a:endParaRPr lang="en-GB" sz="2000" dirty="0">
              <a:latin typeface="Century Gothic" panose="020B0502020202020204" pitchFamily="34" charset="0"/>
            </a:endParaRPr>
          </a:p>
        </p:txBody>
      </p:sp>
      <p:sp>
        <p:nvSpPr>
          <p:cNvPr id="14" name="TextBox 13">
            <a:extLst>
              <a:ext uri="{FF2B5EF4-FFF2-40B4-BE49-F238E27FC236}">
                <a16:creationId xmlns:a16="http://schemas.microsoft.com/office/drawing/2014/main" id="{E9B42985-B6AF-419C-B52C-F2E3F02E3560}"/>
              </a:ext>
            </a:extLst>
          </p:cNvPr>
          <p:cNvSpPr txBox="1"/>
          <p:nvPr/>
        </p:nvSpPr>
        <p:spPr>
          <a:xfrm>
            <a:off x="4190042" y="1321365"/>
            <a:ext cx="3160450" cy="1938992"/>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2000" b="1" dirty="0">
                <a:latin typeface="Century Gothic" panose="020B0502020202020204" pitchFamily="34" charset="0"/>
              </a:rPr>
              <a:t>Sound Bank</a:t>
            </a:r>
          </a:p>
          <a:p>
            <a:r>
              <a:rPr lang="en-GB" sz="2000" dirty="0">
                <a:latin typeface="Century Gothic" panose="020B0502020202020204" pitchFamily="34" charset="0"/>
              </a:rPr>
              <a:t> Presents‘ nouns</a:t>
            </a:r>
          </a:p>
          <a:p>
            <a:endParaRPr lang="en-GB" sz="2000" dirty="0">
              <a:latin typeface="Century Gothic" panose="020B0502020202020204" pitchFamily="34" charset="0"/>
            </a:endParaRPr>
          </a:p>
          <a:p>
            <a:r>
              <a:rPr lang="en-GB" sz="2000" dirty="0">
                <a:latin typeface="Century Gothic" panose="020B0502020202020204" pitchFamily="34" charset="0"/>
              </a:rPr>
              <a:t>Phrases for a shopping dialogue</a:t>
            </a:r>
          </a:p>
          <a:p>
            <a:endParaRPr lang="en-GB" sz="2000" dirty="0">
              <a:latin typeface="Century Gothic" panose="020B0502020202020204" pitchFamily="34" charset="0"/>
            </a:endParaRPr>
          </a:p>
        </p:txBody>
      </p:sp>
      <p:sp>
        <p:nvSpPr>
          <p:cNvPr id="5" name="TextBox 4">
            <a:extLst>
              <a:ext uri="{FF2B5EF4-FFF2-40B4-BE49-F238E27FC236}">
                <a16:creationId xmlns:a16="http://schemas.microsoft.com/office/drawing/2014/main" id="{18A9B209-59C0-4ABE-8F41-BD0DAF348794}"/>
              </a:ext>
            </a:extLst>
          </p:cNvPr>
          <p:cNvSpPr txBox="1"/>
          <p:nvPr/>
        </p:nvSpPr>
        <p:spPr>
          <a:xfrm>
            <a:off x="150921" y="23725"/>
            <a:ext cx="3588996" cy="307777"/>
          </a:xfrm>
          <a:prstGeom prst="rect">
            <a:avLst/>
          </a:prstGeom>
          <a:noFill/>
        </p:spPr>
        <p:txBody>
          <a:bodyPr wrap="none" rtlCol="0">
            <a:spAutoFit/>
          </a:bodyPr>
          <a:lstStyle/>
          <a:p>
            <a:r>
              <a:rPr lang="en-GB" sz="1400" dirty="0"/>
              <a:t>French Y5 Stage 2 Autumn 2:Buying a present. </a:t>
            </a:r>
          </a:p>
        </p:txBody>
      </p:sp>
      <p:sp>
        <p:nvSpPr>
          <p:cNvPr id="18" name="TextBox 17">
            <a:extLst>
              <a:ext uri="{FF2B5EF4-FFF2-40B4-BE49-F238E27FC236}">
                <a16:creationId xmlns:a16="http://schemas.microsoft.com/office/drawing/2014/main" id="{F3939B15-DF6D-40AE-BF87-E3F3D885AEEC}"/>
              </a:ext>
            </a:extLst>
          </p:cNvPr>
          <p:cNvSpPr txBox="1"/>
          <p:nvPr/>
        </p:nvSpPr>
        <p:spPr>
          <a:xfrm>
            <a:off x="4465468" y="3429000"/>
            <a:ext cx="2609598" cy="1323439"/>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2000" b="1" dirty="0">
                <a:latin typeface="Century Gothic" panose="020B0502020202020204" pitchFamily="34" charset="0"/>
              </a:rPr>
              <a:t>Sound spelling </a:t>
            </a:r>
          </a:p>
          <a:p>
            <a:r>
              <a:rPr lang="en-GB" sz="2000" dirty="0">
                <a:latin typeface="Century Gothic" panose="020B0502020202020204" pitchFamily="34" charset="0"/>
              </a:rPr>
              <a:t>“</a:t>
            </a:r>
            <a:r>
              <a:rPr lang="en-GB" sz="2000" dirty="0" err="1">
                <a:latin typeface="Century Gothic" panose="020B0502020202020204" pitchFamily="34" charset="0"/>
              </a:rPr>
              <a:t>eau</a:t>
            </a:r>
            <a:r>
              <a:rPr lang="en-GB" sz="2000" dirty="0">
                <a:latin typeface="Century Gothic" panose="020B0502020202020204" pitchFamily="34" charset="0"/>
              </a:rPr>
              <a:t>”</a:t>
            </a:r>
          </a:p>
          <a:p>
            <a:endParaRPr lang="en-GB" sz="2000" dirty="0">
              <a:latin typeface="Century Gothic" panose="020B0502020202020204" pitchFamily="34" charset="0"/>
            </a:endParaRPr>
          </a:p>
          <a:p>
            <a:r>
              <a:rPr lang="en-GB" sz="2000" dirty="0">
                <a:latin typeface="Century Gothic" panose="020B0502020202020204" pitchFamily="34" charset="0"/>
              </a:rPr>
              <a:t>“ais”</a:t>
            </a:r>
          </a:p>
        </p:txBody>
      </p:sp>
      <p:pic>
        <p:nvPicPr>
          <p:cNvPr id="21" name="Picture 20" descr="A drawing of a cartoon character&#10;&#10;Description automatically generated">
            <a:extLst>
              <a:ext uri="{FF2B5EF4-FFF2-40B4-BE49-F238E27FC236}">
                <a16:creationId xmlns:a16="http://schemas.microsoft.com/office/drawing/2014/main" id="{1CB9F731-8DE7-4ABA-8EC2-0AD194859D2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4615" y="325719"/>
            <a:ext cx="969023" cy="637454"/>
          </a:xfrm>
          <a:prstGeom prst="rect">
            <a:avLst/>
          </a:prstGeom>
        </p:spPr>
      </p:pic>
      <p:sp>
        <p:nvSpPr>
          <p:cNvPr id="10" name="TextBox 9">
            <a:extLst>
              <a:ext uri="{FF2B5EF4-FFF2-40B4-BE49-F238E27FC236}">
                <a16:creationId xmlns:a16="http://schemas.microsoft.com/office/drawing/2014/main" id="{7123B377-CA49-4A9C-93C0-F5E48D9D821A}"/>
              </a:ext>
            </a:extLst>
          </p:cNvPr>
          <p:cNvSpPr txBox="1"/>
          <p:nvPr/>
        </p:nvSpPr>
        <p:spPr>
          <a:xfrm>
            <a:off x="394716" y="4865109"/>
            <a:ext cx="7231202" cy="1754326"/>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b="1" dirty="0">
                <a:latin typeface="Century Gothic" panose="020B0502020202020204" pitchFamily="34" charset="0"/>
              </a:rPr>
              <a:t>Phrases for a dialogue</a:t>
            </a:r>
            <a:r>
              <a:rPr lang="en-GB" dirty="0">
                <a:latin typeface="Century Gothic" panose="020B0502020202020204" pitchFamily="34" charset="0"/>
              </a:rPr>
              <a:t>.</a:t>
            </a:r>
          </a:p>
          <a:p>
            <a:r>
              <a:rPr lang="en-GB" dirty="0" err="1">
                <a:latin typeface="Century Gothic" panose="020B0502020202020204" pitchFamily="34" charset="0"/>
              </a:rPr>
              <a:t>Vous</a:t>
            </a:r>
            <a:r>
              <a:rPr lang="en-GB" dirty="0">
                <a:latin typeface="Century Gothic" panose="020B0502020202020204" pitchFamily="34" charset="0"/>
              </a:rPr>
              <a:t> </a:t>
            </a:r>
            <a:r>
              <a:rPr lang="en-GB" dirty="0" err="1">
                <a:latin typeface="Century Gothic" panose="020B0502020202020204" pitchFamily="34" charset="0"/>
              </a:rPr>
              <a:t>désirez</a:t>
            </a:r>
            <a:r>
              <a:rPr lang="en-GB" dirty="0">
                <a:latin typeface="Century Gothic" panose="020B0502020202020204" pitchFamily="34" charset="0"/>
              </a:rPr>
              <a:t>?- What would you like?</a:t>
            </a:r>
          </a:p>
          <a:p>
            <a:r>
              <a:rPr lang="en-GB" dirty="0" err="1">
                <a:latin typeface="Century Gothic" panose="020B0502020202020204" pitchFamily="34" charset="0"/>
              </a:rPr>
              <a:t>Qu’est-ce</a:t>
            </a:r>
            <a:r>
              <a:rPr lang="en-GB" dirty="0">
                <a:latin typeface="Century Gothic" panose="020B0502020202020204" pitchFamily="34" charset="0"/>
              </a:rPr>
              <a:t> que </a:t>
            </a:r>
            <a:r>
              <a:rPr lang="en-GB" dirty="0" err="1">
                <a:latin typeface="Century Gothic" panose="020B0502020202020204" pitchFamily="34" charset="0"/>
              </a:rPr>
              <a:t>tu</a:t>
            </a:r>
            <a:r>
              <a:rPr lang="en-GB" dirty="0">
                <a:latin typeface="Century Gothic" panose="020B0502020202020204" pitchFamily="34" charset="0"/>
              </a:rPr>
              <a:t> </a:t>
            </a:r>
            <a:r>
              <a:rPr lang="en-GB" dirty="0" err="1">
                <a:latin typeface="Century Gothic" panose="020B0502020202020204" pitchFamily="34" charset="0"/>
              </a:rPr>
              <a:t>voudrais</a:t>
            </a:r>
            <a:r>
              <a:rPr lang="en-GB" dirty="0">
                <a:latin typeface="Century Gothic" panose="020B0502020202020204" pitchFamily="34" charset="0"/>
              </a:rPr>
              <a:t>? – what would you like?</a:t>
            </a:r>
          </a:p>
          <a:p>
            <a:r>
              <a:rPr lang="en-GB" dirty="0">
                <a:latin typeface="Century Gothic" panose="020B0502020202020204" pitchFamily="34" charset="0"/>
              </a:rPr>
              <a:t>Je </a:t>
            </a:r>
            <a:r>
              <a:rPr lang="en-GB" dirty="0" err="1">
                <a:latin typeface="Century Gothic" panose="020B0502020202020204" pitchFamily="34" charset="0"/>
              </a:rPr>
              <a:t>voudrais</a:t>
            </a:r>
            <a:r>
              <a:rPr lang="en-GB" dirty="0">
                <a:latin typeface="Century Gothic" panose="020B0502020202020204" pitchFamily="34" charset="0"/>
              </a:rPr>
              <a:t> un </a:t>
            </a:r>
            <a:r>
              <a:rPr lang="en-GB" dirty="0" err="1">
                <a:latin typeface="Century Gothic" panose="020B0502020202020204" pitchFamily="34" charset="0"/>
              </a:rPr>
              <a:t>cadeau</a:t>
            </a:r>
            <a:r>
              <a:rPr lang="en-GB" dirty="0">
                <a:latin typeface="Century Gothic" panose="020B0502020202020204" pitchFamily="34" charset="0"/>
              </a:rPr>
              <a:t> pour… - I would like a present for ..</a:t>
            </a:r>
          </a:p>
          <a:p>
            <a:r>
              <a:rPr lang="en-GB" dirty="0" err="1">
                <a:latin typeface="Century Gothic" panose="020B0502020202020204" pitchFamily="34" charset="0"/>
              </a:rPr>
              <a:t>Avez</a:t>
            </a:r>
            <a:r>
              <a:rPr lang="en-GB" dirty="0">
                <a:latin typeface="Century Gothic" panose="020B0502020202020204" pitchFamily="34" charset="0"/>
              </a:rPr>
              <a:t> </a:t>
            </a:r>
            <a:r>
              <a:rPr lang="en-GB" dirty="0" err="1">
                <a:latin typeface="Century Gothic" panose="020B0502020202020204" pitchFamily="34" charset="0"/>
              </a:rPr>
              <a:t>vous</a:t>
            </a:r>
            <a:r>
              <a:rPr lang="en-GB" dirty="0">
                <a:latin typeface="Century Gothic" panose="020B0502020202020204" pitchFamily="34" charset="0"/>
              </a:rPr>
              <a:t>….? Do you have…</a:t>
            </a:r>
          </a:p>
          <a:p>
            <a:endParaRPr lang="en-GB" dirty="0">
              <a:latin typeface="Century Gothic" panose="020B0502020202020204" pitchFamily="34" charset="0"/>
            </a:endParaRPr>
          </a:p>
        </p:txBody>
      </p:sp>
      <p:sp>
        <p:nvSpPr>
          <p:cNvPr id="12" name="TextBox 11">
            <a:extLst>
              <a:ext uri="{FF2B5EF4-FFF2-40B4-BE49-F238E27FC236}">
                <a16:creationId xmlns:a16="http://schemas.microsoft.com/office/drawing/2014/main" id="{6BFCF956-B95E-49C1-9617-316547D9C57D}"/>
              </a:ext>
            </a:extLst>
          </p:cNvPr>
          <p:cNvSpPr txBox="1"/>
          <p:nvPr/>
        </p:nvSpPr>
        <p:spPr>
          <a:xfrm>
            <a:off x="7897108" y="1446965"/>
            <a:ext cx="3936826" cy="2246769"/>
          </a:xfrm>
          <a:prstGeom prst="rect">
            <a:avLst/>
          </a:prstGeom>
          <a:pattFill prst="pct5">
            <a:fgClr>
              <a:schemeClr val="accent4">
                <a:lumMod val="20000"/>
                <a:lumOff val="80000"/>
              </a:schemeClr>
            </a:fgClr>
            <a:bgClr>
              <a:schemeClr val="bg1"/>
            </a:bgClr>
          </a:pattFill>
          <a:ln w="38100">
            <a:solidFill>
              <a:srgbClr val="00B050"/>
            </a:solidFill>
          </a:ln>
        </p:spPr>
        <p:txBody>
          <a:bodyPr wrap="square" rtlCol="0">
            <a:spAutoFit/>
          </a:bodyPr>
          <a:lstStyle/>
          <a:p>
            <a:r>
              <a:rPr lang="en-GB" sz="2000" b="1" dirty="0">
                <a:latin typeface="Century Gothic" panose="020B0502020202020204" pitchFamily="34" charset="0"/>
              </a:rPr>
              <a:t>Grammar</a:t>
            </a:r>
          </a:p>
          <a:p>
            <a:r>
              <a:rPr lang="en-GB" sz="2000" dirty="0">
                <a:latin typeface="Century Gothic" panose="020B0502020202020204" pitchFamily="34" charset="0"/>
              </a:rPr>
              <a:t>When we ask a question to someone, we use “</a:t>
            </a:r>
            <a:r>
              <a:rPr lang="en-GB" sz="2000" dirty="0" err="1">
                <a:latin typeface="Century Gothic" panose="020B0502020202020204" pitchFamily="34" charset="0"/>
              </a:rPr>
              <a:t>tu</a:t>
            </a:r>
            <a:r>
              <a:rPr lang="en-GB" sz="2000" dirty="0">
                <a:latin typeface="Century Gothic" panose="020B0502020202020204" pitchFamily="34" charset="0"/>
              </a:rPr>
              <a:t>” when we know them well and “</a:t>
            </a:r>
            <a:r>
              <a:rPr lang="en-GB" sz="2000" dirty="0" err="1">
                <a:latin typeface="Century Gothic" panose="020B0502020202020204" pitchFamily="34" charset="0"/>
              </a:rPr>
              <a:t>vous</a:t>
            </a:r>
            <a:r>
              <a:rPr lang="en-GB" sz="2000" dirty="0">
                <a:latin typeface="Century Gothic" panose="020B0502020202020204" pitchFamily="34" charset="0"/>
              </a:rPr>
              <a:t>” when we are being polite or don’t know the person as a friend. </a:t>
            </a:r>
          </a:p>
        </p:txBody>
      </p:sp>
      <p:sp>
        <p:nvSpPr>
          <p:cNvPr id="15" name="TextBox 14">
            <a:extLst>
              <a:ext uri="{FF2B5EF4-FFF2-40B4-BE49-F238E27FC236}">
                <a16:creationId xmlns:a16="http://schemas.microsoft.com/office/drawing/2014/main" id="{56E0EAEA-86A1-4D01-AC28-6D5EEC99F9DD}"/>
              </a:ext>
            </a:extLst>
          </p:cNvPr>
          <p:cNvSpPr txBox="1"/>
          <p:nvPr/>
        </p:nvSpPr>
        <p:spPr>
          <a:xfrm>
            <a:off x="7969609" y="4090719"/>
            <a:ext cx="3936826" cy="2246769"/>
          </a:xfrm>
          <a:prstGeom prst="rect">
            <a:avLst/>
          </a:prstGeom>
          <a:pattFill prst="pct5">
            <a:fgClr>
              <a:schemeClr val="accent4">
                <a:lumMod val="20000"/>
                <a:lumOff val="80000"/>
              </a:schemeClr>
            </a:fgClr>
            <a:bgClr>
              <a:schemeClr val="bg1"/>
            </a:bgClr>
          </a:pattFill>
          <a:ln w="38100">
            <a:solidFill>
              <a:srgbClr val="00B050"/>
            </a:solidFill>
          </a:ln>
        </p:spPr>
        <p:txBody>
          <a:bodyPr wrap="square" rtlCol="0">
            <a:spAutoFit/>
          </a:bodyPr>
          <a:lstStyle/>
          <a:p>
            <a:r>
              <a:rPr lang="en-GB" sz="2000" b="1" dirty="0">
                <a:latin typeface="Century Gothic" panose="020B0502020202020204" pitchFamily="34" charset="0"/>
              </a:rPr>
              <a:t>Grammar</a:t>
            </a:r>
          </a:p>
          <a:p>
            <a:r>
              <a:rPr lang="en-GB" sz="2000" dirty="0">
                <a:latin typeface="Century Gothic" panose="020B0502020202020204" pitchFamily="34" charset="0"/>
              </a:rPr>
              <a:t>When we want to say “some” with an item in the plural, then we change “les” to “des”.</a:t>
            </a:r>
          </a:p>
          <a:p>
            <a:r>
              <a:rPr lang="en-GB" sz="2000" dirty="0">
                <a:latin typeface="Century Gothic" panose="020B0502020202020204" pitchFamily="34" charset="0"/>
              </a:rPr>
              <a:t>e.g. </a:t>
            </a:r>
          </a:p>
          <a:p>
            <a:r>
              <a:rPr lang="en-GB" sz="2000" b="1" dirty="0">
                <a:latin typeface="Century Gothic" panose="020B0502020202020204" pitchFamily="34" charset="0"/>
              </a:rPr>
              <a:t>les</a:t>
            </a:r>
            <a:r>
              <a:rPr lang="en-GB" sz="2000" dirty="0">
                <a:latin typeface="Century Gothic" panose="020B0502020202020204" pitchFamily="34" charset="0"/>
              </a:rPr>
              <a:t> fleurs – </a:t>
            </a:r>
            <a:r>
              <a:rPr lang="en-GB" sz="2000" b="1" dirty="0">
                <a:latin typeface="Century Gothic" panose="020B0502020202020204" pitchFamily="34" charset="0"/>
              </a:rPr>
              <a:t>the</a:t>
            </a:r>
            <a:r>
              <a:rPr lang="en-GB" sz="2000" dirty="0">
                <a:latin typeface="Century Gothic" panose="020B0502020202020204" pitchFamily="34" charset="0"/>
              </a:rPr>
              <a:t> flowers</a:t>
            </a:r>
          </a:p>
          <a:p>
            <a:r>
              <a:rPr lang="en-GB" sz="2000" b="1" dirty="0">
                <a:latin typeface="Century Gothic" panose="020B0502020202020204" pitchFamily="34" charset="0"/>
              </a:rPr>
              <a:t>des</a:t>
            </a:r>
            <a:r>
              <a:rPr lang="en-GB" sz="2000" dirty="0">
                <a:latin typeface="Century Gothic" panose="020B0502020202020204" pitchFamily="34" charset="0"/>
              </a:rPr>
              <a:t> fleurs- </a:t>
            </a:r>
            <a:r>
              <a:rPr lang="en-GB" sz="2000" b="1" dirty="0">
                <a:latin typeface="Century Gothic" panose="020B0502020202020204" pitchFamily="34" charset="0"/>
              </a:rPr>
              <a:t>some</a:t>
            </a:r>
            <a:r>
              <a:rPr lang="en-GB" sz="2000" dirty="0">
                <a:latin typeface="Century Gothic" panose="020B0502020202020204" pitchFamily="34" charset="0"/>
              </a:rPr>
              <a:t> flowers </a:t>
            </a:r>
          </a:p>
        </p:txBody>
      </p:sp>
      <p:pic>
        <p:nvPicPr>
          <p:cNvPr id="2" name="Fre_Y5_Aut_2_Buying a present sounds">
            <a:hlinkClick r:id="" action="ppaction://media"/>
            <a:extLst>
              <a:ext uri="{FF2B5EF4-FFF2-40B4-BE49-F238E27FC236}">
                <a16:creationId xmlns:a16="http://schemas.microsoft.com/office/drawing/2014/main" id="{BF6E3C0E-57D7-4B0A-9E0B-4D8F7D31D83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994906" y="4077730"/>
            <a:ext cx="487363" cy="487363"/>
          </a:xfrm>
          <a:prstGeom prst="rect">
            <a:avLst/>
          </a:prstGeom>
        </p:spPr>
      </p:pic>
      <p:pic>
        <p:nvPicPr>
          <p:cNvPr id="4" name="Fre_Y5_Aut_2_Buying a present vocab">
            <a:hlinkClick r:id="" action="ppaction://media"/>
            <a:extLst>
              <a:ext uri="{FF2B5EF4-FFF2-40B4-BE49-F238E27FC236}">
                <a16:creationId xmlns:a16="http://schemas.microsoft.com/office/drawing/2014/main" id="{6184565B-9141-4D1D-925C-2BC6552492E8}"/>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2938410" y="4026802"/>
            <a:ext cx="762339" cy="762339"/>
          </a:xfrm>
          <a:prstGeom prst="rect">
            <a:avLst/>
          </a:prstGeom>
        </p:spPr>
      </p:pic>
      <p:pic>
        <p:nvPicPr>
          <p:cNvPr id="6" name="Fre_Y5_Aut_2_Buying a present vocab2">
            <a:hlinkClick r:id="" action="ppaction://media"/>
            <a:extLst>
              <a:ext uri="{FF2B5EF4-FFF2-40B4-BE49-F238E27FC236}">
                <a16:creationId xmlns:a16="http://schemas.microsoft.com/office/drawing/2014/main" id="{76F76C5D-AA98-4E26-949F-6F3DA6DF0D5B}"/>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6482269" y="5111528"/>
            <a:ext cx="630744" cy="630744"/>
          </a:xfrm>
          <a:prstGeom prst="rect">
            <a:avLst/>
          </a:prstGeom>
        </p:spPr>
      </p:pic>
    </p:spTree>
    <p:extLst>
      <p:ext uri="{BB962C8B-B14F-4D97-AF65-F5344CB8AC3E}">
        <p14:creationId xmlns:p14="http://schemas.microsoft.com/office/powerpoint/2010/main" val="417593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0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0000"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43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2"/>
                </p:tgtEl>
              </p:cMediaNode>
            </p:audio>
            <p:audio>
              <p:cMediaNode vol="80000">
                <p:cTn id="16" fill="hold" display="0">
                  <p:stCondLst>
                    <p:cond delay="indefinite"/>
                  </p:stCondLst>
                  <p:endCondLst>
                    <p:cond evt="onStopAudio" delay="0">
                      <p:tgtEl>
                        <p:sldTgt/>
                      </p:tgtEl>
                    </p:cond>
                  </p:endCondLst>
                </p:cTn>
                <p:tgtEl>
                  <p:spTgt spid="4"/>
                </p:tgtEl>
              </p:cMediaNode>
            </p:audio>
            <p:audio>
              <p:cMediaNode vol="80000">
                <p:cTn id="1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rawing of a cartoon character&#10;&#10;Description automatically generated">
            <a:extLst>
              <a:ext uri="{FF2B5EF4-FFF2-40B4-BE49-F238E27FC236}">
                <a16:creationId xmlns:a16="http://schemas.microsoft.com/office/drawing/2014/main" id="{35812521-DF0A-469C-8661-E8178936F9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72708" y="125664"/>
            <a:ext cx="844677" cy="400110"/>
          </a:xfrm>
          <a:prstGeom prst="rect">
            <a:avLst/>
          </a:prstGeom>
        </p:spPr>
      </p:pic>
      <p:sp>
        <p:nvSpPr>
          <p:cNvPr id="9" name="TextBox 8">
            <a:extLst>
              <a:ext uri="{FF2B5EF4-FFF2-40B4-BE49-F238E27FC236}">
                <a16:creationId xmlns:a16="http://schemas.microsoft.com/office/drawing/2014/main" id="{FCB07BD8-06AF-41EC-8168-E9249FED881B}"/>
              </a:ext>
            </a:extLst>
          </p:cNvPr>
          <p:cNvSpPr txBox="1"/>
          <p:nvPr/>
        </p:nvSpPr>
        <p:spPr>
          <a:xfrm>
            <a:off x="2493705" y="455284"/>
            <a:ext cx="7343677" cy="400110"/>
          </a:xfrm>
          <a:prstGeom prst="rect">
            <a:avLst/>
          </a:prstGeom>
          <a:pattFill prst="pct5">
            <a:fgClr>
              <a:schemeClr val="accent4">
                <a:lumMod val="20000"/>
                <a:lumOff val="80000"/>
              </a:schemeClr>
            </a:fgClr>
            <a:bgClr>
              <a:schemeClr val="bg1"/>
            </a:bgClr>
          </a:pattFill>
          <a:ln w="38100">
            <a:solidFill>
              <a:schemeClr val="tx1"/>
            </a:solidFill>
          </a:ln>
        </p:spPr>
        <p:txBody>
          <a:bodyPr wrap="none" rtlCol="0">
            <a:spAutoFit/>
          </a:bodyPr>
          <a:lstStyle/>
          <a:p>
            <a:r>
              <a:rPr lang="en-GB" sz="2000" dirty="0">
                <a:latin typeface="Century Gothic" panose="020B0502020202020204" pitchFamily="34" charset="0"/>
              </a:rPr>
              <a:t>Language Detectives’ Memory Bank of “at the market”. </a:t>
            </a:r>
          </a:p>
        </p:txBody>
      </p:sp>
      <p:sp>
        <p:nvSpPr>
          <p:cNvPr id="14" name="TextBox 13">
            <a:extLst>
              <a:ext uri="{FF2B5EF4-FFF2-40B4-BE49-F238E27FC236}">
                <a16:creationId xmlns:a16="http://schemas.microsoft.com/office/drawing/2014/main" id="{E9B42985-B6AF-419C-B52C-F2E3F02E3560}"/>
              </a:ext>
            </a:extLst>
          </p:cNvPr>
          <p:cNvSpPr txBox="1"/>
          <p:nvPr/>
        </p:nvSpPr>
        <p:spPr>
          <a:xfrm>
            <a:off x="7508434" y="2921168"/>
            <a:ext cx="4013657" cy="1015663"/>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2000" b="1" dirty="0">
                <a:latin typeface="Century Gothic" panose="020B0502020202020204" pitchFamily="34" charset="0"/>
              </a:rPr>
              <a:t>Sound Bank</a:t>
            </a:r>
            <a:endParaRPr lang="en-GB" sz="2000" dirty="0">
              <a:latin typeface="Century Gothic" panose="020B0502020202020204" pitchFamily="34" charset="0"/>
            </a:endParaRPr>
          </a:p>
          <a:p>
            <a:r>
              <a:rPr lang="en-GB" sz="2000" dirty="0">
                <a:latin typeface="Century Gothic" panose="020B0502020202020204" pitchFamily="34" charset="0"/>
              </a:rPr>
              <a:t>Question and answers</a:t>
            </a:r>
          </a:p>
          <a:p>
            <a:endParaRPr lang="en-GB" sz="2000" b="1" dirty="0">
              <a:latin typeface="Century Gothic" panose="020B0502020202020204" pitchFamily="34" charset="0"/>
            </a:endParaRPr>
          </a:p>
        </p:txBody>
      </p:sp>
      <p:sp>
        <p:nvSpPr>
          <p:cNvPr id="5" name="TextBox 4">
            <a:extLst>
              <a:ext uri="{FF2B5EF4-FFF2-40B4-BE49-F238E27FC236}">
                <a16:creationId xmlns:a16="http://schemas.microsoft.com/office/drawing/2014/main" id="{18A9B209-59C0-4ABE-8F41-BD0DAF348794}"/>
              </a:ext>
            </a:extLst>
          </p:cNvPr>
          <p:cNvSpPr txBox="1"/>
          <p:nvPr/>
        </p:nvSpPr>
        <p:spPr>
          <a:xfrm>
            <a:off x="150921" y="23725"/>
            <a:ext cx="3235501" cy="307777"/>
          </a:xfrm>
          <a:prstGeom prst="rect">
            <a:avLst/>
          </a:prstGeom>
          <a:noFill/>
        </p:spPr>
        <p:txBody>
          <a:bodyPr wrap="none" rtlCol="0">
            <a:spAutoFit/>
          </a:bodyPr>
          <a:lstStyle/>
          <a:p>
            <a:r>
              <a:rPr lang="en-GB" sz="1400" dirty="0"/>
              <a:t>French Y5 </a:t>
            </a:r>
            <a:r>
              <a:rPr lang="en-GB" sz="1400"/>
              <a:t>Stage 3 </a:t>
            </a:r>
            <a:r>
              <a:rPr lang="en-GB" sz="1400" dirty="0"/>
              <a:t>Spring 1: At the market </a:t>
            </a:r>
          </a:p>
        </p:txBody>
      </p:sp>
      <p:sp>
        <p:nvSpPr>
          <p:cNvPr id="12" name="TextBox 11">
            <a:extLst>
              <a:ext uri="{FF2B5EF4-FFF2-40B4-BE49-F238E27FC236}">
                <a16:creationId xmlns:a16="http://schemas.microsoft.com/office/drawing/2014/main" id="{0BFF1EF8-084B-4608-BC05-EB143649CB20}"/>
              </a:ext>
            </a:extLst>
          </p:cNvPr>
          <p:cNvSpPr txBox="1"/>
          <p:nvPr/>
        </p:nvSpPr>
        <p:spPr>
          <a:xfrm>
            <a:off x="705786" y="1095971"/>
            <a:ext cx="6369915" cy="4401205"/>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2000" b="1" dirty="0">
                <a:latin typeface="Century Gothic" panose="020B0502020202020204" pitchFamily="34" charset="0"/>
              </a:rPr>
              <a:t>Question and Answer Bank</a:t>
            </a:r>
          </a:p>
          <a:p>
            <a:r>
              <a:rPr lang="en-GB" sz="2000" dirty="0" err="1">
                <a:latin typeface="Century Gothic" panose="020B0502020202020204" pitchFamily="34" charset="0"/>
              </a:rPr>
              <a:t>Avez</a:t>
            </a:r>
            <a:r>
              <a:rPr lang="en-GB" sz="2000" dirty="0">
                <a:latin typeface="Century Gothic" panose="020B0502020202020204" pitchFamily="34" charset="0"/>
              </a:rPr>
              <a:t> </a:t>
            </a:r>
            <a:r>
              <a:rPr lang="en-GB" sz="2000" dirty="0" err="1">
                <a:latin typeface="Century Gothic" panose="020B0502020202020204" pitchFamily="34" charset="0"/>
              </a:rPr>
              <a:t>vous</a:t>
            </a:r>
            <a:r>
              <a:rPr lang="en-GB" sz="2000" dirty="0">
                <a:latin typeface="Century Gothic" panose="020B0502020202020204" pitchFamily="34" charset="0"/>
              </a:rPr>
              <a:t>…..? – do you have</a:t>
            </a:r>
          </a:p>
          <a:p>
            <a:r>
              <a:rPr lang="en-GB" sz="2000" dirty="0" err="1">
                <a:latin typeface="Century Gothic" panose="020B0502020202020204" pitchFamily="34" charset="0"/>
              </a:rPr>
              <a:t>C’est</a:t>
            </a:r>
            <a:r>
              <a:rPr lang="en-GB" sz="2000" dirty="0">
                <a:latin typeface="Century Gothic" panose="020B0502020202020204" pitchFamily="34" charset="0"/>
              </a:rPr>
              <a:t> </a:t>
            </a:r>
            <a:r>
              <a:rPr lang="en-GB" sz="2000" dirty="0" err="1">
                <a:latin typeface="Century Gothic" panose="020B0502020202020204" pitchFamily="34" charset="0"/>
              </a:rPr>
              <a:t>combien</a:t>
            </a:r>
            <a:r>
              <a:rPr lang="en-GB" sz="2000" dirty="0">
                <a:latin typeface="Century Gothic" panose="020B0502020202020204" pitchFamily="34" charset="0"/>
              </a:rPr>
              <a:t>?- how much is it?</a:t>
            </a:r>
          </a:p>
          <a:p>
            <a:r>
              <a:rPr lang="en-GB" sz="2000" dirty="0" err="1">
                <a:latin typeface="Century Gothic" panose="020B0502020202020204" pitchFamily="34" charset="0"/>
              </a:rPr>
              <a:t>ça</a:t>
            </a:r>
            <a:r>
              <a:rPr lang="en-GB" sz="2000" dirty="0">
                <a:latin typeface="Century Gothic" panose="020B0502020202020204" pitchFamily="34" charset="0"/>
              </a:rPr>
              <a:t> </a:t>
            </a:r>
            <a:r>
              <a:rPr lang="en-GB" sz="2000" dirty="0" err="1">
                <a:latin typeface="Century Gothic" panose="020B0502020202020204" pitchFamily="34" charset="0"/>
              </a:rPr>
              <a:t>pèse</a:t>
            </a:r>
            <a:r>
              <a:rPr lang="en-GB" sz="2000" dirty="0">
                <a:latin typeface="Century Gothic" panose="020B0502020202020204" pitchFamily="34" charset="0"/>
              </a:rPr>
              <a:t> </a:t>
            </a:r>
            <a:r>
              <a:rPr lang="en-GB" sz="2000" dirty="0" err="1">
                <a:latin typeface="Century Gothic" panose="020B0502020202020204" pitchFamily="34" charset="0"/>
              </a:rPr>
              <a:t>combien</a:t>
            </a:r>
            <a:r>
              <a:rPr lang="en-GB" sz="2000" dirty="0">
                <a:latin typeface="Century Gothic" panose="020B0502020202020204" pitchFamily="34" charset="0"/>
              </a:rPr>
              <a:t>?- how heavy is that?</a:t>
            </a:r>
          </a:p>
          <a:p>
            <a:r>
              <a:rPr lang="en-GB" sz="2000" dirty="0">
                <a:latin typeface="Century Gothic" panose="020B0502020202020204" pitchFamily="34" charset="0"/>
              </a:rPr>
              <a:t>Je </a:t>
            </a:r>
            <a:r>
              <a:rPr lang="en-GB" sz="2000" dirty="0" err="1">
                <a:latin typeface="Century Gothic" panose="020B0502020202020204" pitchFamily="34" charset="0"/>
              </a:rPr>
              <a:t>prends</a:t>
            </a:r>
            <a:r>
              <a:rPr lang="en-GB" sz="2000" dirty="0">
                <a:latin typeface="Century Gothic" panose="020B0502020202020204" pitchFamily="34" charset="0"/>
              </a:rPr>
              <a:t> – I will have …</a:t>
            </a:r>
          </a:p>
          <a:p>
            <a:r>
              <a:rPr lang="en-GB" sz="2000" dirty="0" err="1">
                <a:latin typeface="Century Gothic" panose="020B0502020202020204" pitchFamily="34" charset="0"/>
              </a:rPr>
              <a:t>J’ai</a:t>
            </a:r>
            <a:r>
              <a:rPr lang="en-GB" sz="2000" dirty="0">
                <a:latin typeface="Century Gothic" panose="020B0502020202020204" pitchFamily="34" charset="0"/>
              </a:rPr>
              <a:t>…. – I have</a:t>
            </a:r>
          </a:p>
          <a:p>
            <a:r>
              <a:rPr lang="en-GB" sz="2000" dirty="0">
                <a:latin typeface="Century Gothic" panose="020B0502020202020204" pitchFamily="34" charset="0"/>
              </a:rPr>
              <a:t>Je </a:t>
            </a:r>
            <a:r>
              <a:rPr lang="en-GB" sz="2000" dirty="0" err="1">
                <a:latin typeface="Century Gothic" panose="020B0502020202020204" pitchFamily="34" charset="0"/>
              </a:rPr>
              <a:t>n’ai</a:t>
            </a:r>
            <a:r>
              <a:rPr lang="en-GB" sz="2000" dirty="0">
                <a:latin typeface="Century Gothic" panose="020B0502020202020204" pitchFamily="34" charset="0"/>
              </a:rPr>
              <a:t> pas…- I haven’t….</a:t>
            </a:r>
          </a:p>
          <a:p>
            <a:r>
              <a:rPr lang="en-GB" sz="2000" dirty="0" err="1">
                <a:latin typeface="Century Gothic" panose="020B0502020202020204" pitchFamily="34" charset="0"/>
              </a:rPr>
              <a:t>C’est</a:t>
            </a:r>
            <a:r>
              <a:rPr lang="en-GB" sz="2000" dirty="0">
                <a:latin typeface="Century Gothic" panose="020B0502020202020204" pitchFamily="34" charset="0"/>
              </a:rPr>
              <a:t> …. – it is…..</a:t>
            </a:r>
          </a:p>
          <a:p>
            <a:r>
              <a:rPr lang="en-GB" sz="2000" dirty="0" err="1">
                <a:latin typeface="Century Gothic" panose="020B0502020202020204" pitchFamily="34" charset="0"/>
              </a:rPr>
              <a:t>Cinquante</a:t>
            </a:r>
            <a:r>
              <a:rPr lang="en-GB" sz="2000" dirty="0">
                <a:latin typeface="Century Gothic" panose="020B0502020202020204" pitchFamily="34" charset="0"/>
              </a:rPr>
              <a:t> </a:t>
            </a:r>
            <a:r>
              <a:rPr lang="en-GB" sz="2000" dirty="0" err="1">
                <a:latin typeface="Century Gothic" panose="020B0502020202020204" pitchFamily="34" charset="0"/>
              </a:rPr>
              <a:t>grammes</a:t>
            </a:r>
            <a:r>
              <a:rPr lang="en-GB" sz="2000" dirty="0">
                <a:latin typeface="Century Gothic" panose="020B0502020202020204" pitchFamily="34" charset="0"/>
              </a:rPr>
              <a:t>- 50 grams</a:t>
            </a:r>
          </a:p>
          <a:p>
            <a:r>
              <a:rPr lang="en-GB" sz="2000" dirty="0">
                <a:latin typeface="Century Gothic" panose="020B0502020202020204" pitchFamily="34" charset="0"/>
              </a:rPr>
              <a:t>Un kilo – a kilo</a:t>
            </a:r>
          </a:p>
          <a:p>
            <a:r>
              <a:rPr lang="en-GB" sz="2000" dirty="0">
                <a:latin typeface="Century Gothic" panose="020B0502020202020204" pitchFamily="34" charset="0"/>
              </a:rPr>
              <a:t>Un demi-kilo- half a kilo</a:t>
            </a:r>
          </a:p>
          <a:p>
            <a:r>
              <a:rPr lang="en-GB" sz="2000" b="1" u="sng" dirty="0">
                <a:latin typeface="Century Gothic" panose="020B0502020202020204" pitchFamily="34" charset="0"/>
              </a:rPr>
              <a:t>Deux </a:t>
            </a:r>
            <a:r>
              <a:rPr lang="en-GB" sz="2000" dirty="0">
                <a:latin typeface="Century Gothic" panose="020B0502020202020204" pitchFamily="34" charset="0"/>
              </a:rPr>
              <a:t>euros – </a:t>
            </a:r>
            <a:r>
              <a:rPr lang="en-GB" sz="2000" b="1" u="sng" dirty="0">
                <a:latin typeface="Century Gothic" panose="020B0502020202020204" pitchFamily="34" charset="0"/>
              </a:rPr>
              <a:t>two</a:t>
            </a:r>
            <a:r>
              <a:rPr lang="en-GB" sz="2000" dirty="0">
                <a:latin typeface="Century Gothic" panose="020B0502020202020204" pitchFamily="34" charset="0"/>
              </a:rPr>
              <a:t> euros</a:t>
            </a:r>
          </a:p>
          <a:p>
            <a:r>
              <a:rPr lang="en-GB" sz="2000" dirty="0" err="1">
                <a:latin typeface="Century Gothic" panose="020B0502020202020204" pitchFamily="34" charset="0"/>
              </a:rPr>
              <a:t>s’il</a:t>
            </a:r>
            <a:r>
              <a:rPr lang="en-GB" sz="2000" dirty="0">
                <a:latin typeface="Century Gothic" panose="020B0502020202020204" pitchFamily="34" charset="0"/>
              </a:rPr>
              <a:t> </a:t>
            </a:r>
            <a:r>
              <a:rPr lang="en-GB" sz="2000" dirty="0" err="1">
                <a:latin typeface="Century Gothic" panose="020B0502020202020204" pitchFamily="34" charset="0"/>
              </a:rPr>
              <a:t>vous</a:t>
            </a:r>
            <a:r>
              <a:rPr lang="en-GB" sz="2000" dirty="0">
                <a:latin typeface="Century Gothic" panose="020B0502020202020204" pitchFamily="34" charset="0"/>
              </a:rPr>
              <a:t> plait- please</a:t>
            </a:r>
          </a:p>
          <a:p>
            <a:r>
              <a:rPr lang="en-GB" sz="2000" dirty="0">
                <a:latin typeface="Century Gothic" panose="020B0502020202020204" pitchFamily="34" charset="0"/>
              </a:rPr>
              <a:t>merci- thank you</a:t>
            </a:r>
          </a:p>
        </p:txBody>
      </p:sp>
      <p:sp>
        <p:nvSpPr>
          <p:cNvPr id="18" name="TextBox 17">
            <a:extLst>
              <a:ext uri="{FF2B5EF4-FFF2-40B4-BE49-F238E27FC236}">
                <a16:creationId xmlns:a16="http://schemas.microsoft.com/office/drawing/2014/main" id="{F3939B15-DF6D-40AE-BF87-E3F3D885AEEC}"/>
              </a:ext>
            </a:extLst>
          </p:cNvPr>
          <p:cNvSpPr txBox="1"/>
          <p:nvPr/>
        </p:nvSpPr>
        <p:spPr>
          <a:xfrm>
            <a:off x="7544312" y="1115665"/>
            <a:ext cx="3941902" cy="1631216"/>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2000" b="1" dirty="0">
                <a:latin typeface="Century Gothic" panose="020B0502020202020204" pitchFamily="34" charset="0"/>
              </a:rPr>
              <a:t>Sound spelling</a:t>
            </a:r>
          </a:p>
          <a:p>
            <a:endParaRPr lang="en-GB" sz="2000" b="1" dirty="0">
              <a:latin typeface="Century Gothic" panose="020B0502020202020204" pitchFamily="34" charset="0"/>
            </a:endParaRPr>
          </a:p>
          <a:p>
            <a:r>
              <a:rPr lang="en-GB" sz="2000" dirty="0" err="1">
                <a:latin typeface="Century Gothic" panose="020B0502020202020204" pitchFamily="34" charset="0"/>
              </a:rPr>
              <a:t>ez</a:t>
            </a:r>
            <a:endParaRPr lang="en-GB" sz="2000" dirty="0">
              <a:latin typeface="Century Gothic" panose="020B0502020202020204" pitchFamily="34" charset="0"/>
            </a:endParaRPr>
          </a:p>
          <a:p>
            <a:r>
              <a:rPr lang="en-GB" sz="2000" dirty="0">
                <a:latin typeface="Century Gothic" panose="020B0502020202020204" pitchFamily="34" charset="0"/>
              </a:rPr>
              <a:t>ai</a:t>
            </a:r>
          </a:p>
          <a:p>
            <a:r>
              <a:rPr lang="en-GB" sz="2000" dirty="0" err="1">
                <a:latin typeface="Century Gothic" panose="020B0502020202020204" pitchFamily="34" charset="0"/>
              </a:rPr>
              <a:t>c’est</a:t>
            </a:r>
            <a:endParaRPr lang="en-GB" sz="2000" dirty="0">
              <a:latin typeface="Century Gothic" panose="020B0502020202020204" pitchFamily="34" charset="0"/>
            </a:endParaRPr>
          </a:p>
        </p:txBody>
      </p:sp>
      <p:pic>
        <p:nvPicPr>
          <p:cNvPr id="21" name="Picture 20" descr="A drawing of a cartoon character&#10;&#10;Description automatically generated">
            <a:extLst>
              <a:ext uri="{FF2B5EF4-FFF2-40B4-BE49-F238E27FC236}">
                <a16:creationId xmlns:a16="http://schemas.microsoft.com/office/drawing/2014/main" id="{1CB9F731-8DE7-4ABA-8EC2-0AD194859D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615" y="325719"/>
            <a:ext cx="969023" cy="637454"/>
          </a:xfrm>
          <a:prstGeom prst="rect">
            <a:avLst/>
          </a:prstGeom>
        </p:spPr>
      </p:pic>
      <p:sp>
        <p:nvSpPr>
          <p:cNvPr id="10" name="TextBox 9">
            <a:extLst>
              <a:ext uri="{FF2B5EF4-FFF2-40B4-BE49-F238E27FC236}">
                <a16:creationId xmlns:a16="http://schemas.microsoft.com/office/drawing/2014/main" id="{47867FDE-AF21-4820-BD2C-99155385860A}"/>
              </a:ext>
            </a:extLst>
          </p:cNvPr>
          <p:cNvSpPr txBox="1"/>
          <p:nvPr/>
        </p:nvSpPr>
        <p:spPr>
          <a:xfrm>
            <a:off x="7515821" y="4111118"/>
            <a:ext cx="4504544" cy="2246769"/>
          </a:xfrm>
          <a:prstGeom prst="rect">
            <a:avLst/>
          </a:prstGeom>
          <a:pattFill prst="pct5">
            <a:fgClr>
              <a:schemeClr val="accent4">
                <a:lumMod val="20000"/>
                <a:lumOff val="80000"/>
              </a:schemeClr>
            </a:fgClr>
            <a:bgClr>
              <a:schemeClr val="bg1"/>
            </a:bgClr>
          </a:pattFill>
          <a:ln w="38100">
            <a:solidFill>
              <a:srgbClr val="00B050"/>
            </a:solidFill>
          </a:ln>
        </p:spPr>
        <p:txBody>
          <a:bodyPr wrap="square" rtlCol="0">
            <a:spAutoFit/>
          </a:bodyPr>
          <a:lstStyle/>
          <a:p>
            <a:r>
              <a:rPr lang="en-GB" sz="2000" b="1" dirty="0">
                <a:latin typeface="Century Gothic" panose="020B0502020202020204" pitchFamily="34" charset="0"/>
              </a:rPr>
              <a:t>Grammar</a:t>
            </a:r>
          </a:p>
          <a:p>
            <a:r>
              <a:rPr lang="en-GB" sz="2000" dirty="0">
                <a:latin typeface="Century Gothic" panose="020B0502020202020204" pitchFamily="34" charset="0"/>
              </a:rPr>
              <a:t>To say I have in French we use</a:t>
            </a:r>
          </a:p>
          <a:p>
            <a:r>
              <a:rPr lang="en-GB" sz="2000" dirty="0">
                <a:latin typeface="Century Gothic" panose="020B0502020202020204" pitchFamily="34" charset="0"/>
              </a:rPr>
              <a:t>part of the verb to have (</a:t>
            </a:r>
            <a:r>
              <a:rPr lang="en-GB" sz="2000" dirty="0" err="1">
                <a:latin typeface="Century Gothic" panose="020B0502020202020204" pitchFamily="34" charset="0"/>
              </a:rPr>
              <a:t>avoir</a:t>
            </a:r>
            <a:r>
              <a:rPr lang="en-GB" sz="2000">
                <a:latin typeface="Century Gothic" panose="020B0502020202020204" pitchFamily="34" charset="0"/>
              </a:rPr>
              <a:t>) </a:t>
            </a:r>
            <a:r>
              <a:rPr lang="en-GB" sz="2000" b="1" i="1" dirty="0">
                <a:latin typeface="Century Gothic" panose="020B0502020202020204" pitchFamily="34" charset="0"/>
              </a:rPr>
              <a:t>“</a:t>
            </a:r>
            <a:r>
              <a:rPr lang="en-GB" sz="2000" b="1" i="1" dirty="0" err="1">
                <a:latin typeface="Century Gothic" panose="020B0502020202020204" pitchFamily="34" charset="0"/>
              </a:rPr>
              <a:t>J’ai</a:t>
            </a:r>
            <a:r>
              <a:rPr lang="en-GB" sz="2000" b="1" i="1" dirty="0">
                <a:latin typeface="Century Gothic" panose="020B0502020202020204" pitchFamily="34" charset="0"/>
              </a:rPr>
              <a:t>….”</a:t>
            </a:r>
          </a:p>
          <a:p>
            <a:r>
              <a:rPr lang="en-GB" sz="2000" dirty="0">
                <a:latin typeface="Century Gothic" panose="020B0502020202020204" pitchFamily="34" charset="0"/>
              </a:rPr>
              <a:t>To say I haven’t in French we add </a:t>
            </a:r>
            <a:r>
              <a:rPr lang="en-GB" sz="2000" b="1" i="1" dirty="0">
                <a:latin typeface="Century Gothic" panose="020B0502020202020204" pitchFamily="34" charset="0"/>
              </a:rPr>
              <a:t>n’  </a:t>
            </a:r>
            <a:r>
              <a:rPr lang="en-GB" sz="2000" dirty="0">
                <a:latin typeface="Century Gothic" panose="020B0502020202020204" pitchFamily="34" charset="0"/>
              </a:rPr>
              <a:t>and </a:t>
            </a:r>
            <a:r>
              <a:rPr lang="en-GB" sz="2000" b="1" i="1" dirty="0">
                <a:latin typeface="Century Gothic" panose="020B0502020202020204" pitchFamily="34" charset="0"/>
              </a:rPr>
              <a:t>pas</a:t>
            </a:r>
          </a:p>
          <a:p>
            <a:r>
              <a:rPr lang="en-GB" sz="2000" b="1" i="1" dirty="0">
                <a:latin typeface="Century Gothic" panose="020B0502020202020204" pitchFamily="34" charset="0"/>
              </a:rPr>
              <a:t>Je </a:t>
            </a:r>
            <a:r>
              <a:rPr lang="en-GB" sz="2000" b="1" i="1" dirty="0" err="1">
                <a:latin typeface="Century Gothic" panose="020B0502020202020204" pitchFamily="34" charset="0"/>
              </a:rPr>
              <a:t>n’ai</a:t>
            </a:r>
            <a:r>
              <a:rPr lang="en-GB" sz="2000" b="1" i="1" dirty="0">
                <a:latin typeface="Century Gothic" panose="020B0502020202020204" pitchFamily="34" charset="0"/>
              </a:rPr>
              <a:t> pas</a:t>
            </a:r>
          </a:p>
        </p:txBody>
      </p:sp>
    </p:spTree>
    <p:extLst>
      <p:ext uri="{BB962C8B-B14F-4D97-AF65-F5344CB8AC3E}">
        <p14:creationId xmlns:p14="http://schemas.microsoft.com/office/powerpoint/2010/main" val="2776675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rawing of a cartoon character&#10;&#10;Description automatically generated">
            <a:extLst>
              <a:ext uri="{FF2B5EF4-FFF2-40B4-BE49-F238E27FC236}">
                <a16:creationId xmlns:a16="http://schemas.microsoft.com/office/drawing/2014/main" id="{35812521-DF0A-469C-8661-E8178936F9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72708" y="125664"/>
            <a:ext cx="844677" cy="400110"/>
          </a:xfrm>
          <a:prstGeom prst="rect">
            <a:avLst/>
          </a:prstGeom>
        </p:spPr>
      </p:pic>
      <p:sp>
        <p:nvSpPr>
          <p:cNvPr id="9" name="TextBox 8">
            <a:extLst>
              <a:ext uri="{FF2B5EF4-FFF2-40B4-BE49-F238E27FC236}">
                <a16:creationId xmlns:a16="http://schemas.microsoft.com/office/drawing/2014/main" id="{FCB07BD8-06AF-41EC-8168-E9249FED881B}"/>
              </a:ext>
            </a:extLst>
          </p:cNvPr>
          <p:cNvSpPr txBox="1"/>
          <p:nvPr/>
        </p:nvSpPr>
        <p:spPr>
          <a:xfrm>
            <a:off x="2760035" y="350862"/>
            <a:ext cx="6386685" cy="400110"/>
          </a:xfrm>
          <a:prstGeom prst="rect">
            <a:avLst/>
          </a:prstGeom>
          <a:pattFill prst="pct5">
            <a:fgClr>
              <a:schemeClr val="accent4">
                <a:lumMod val="20000"/>
                <a:lumOff val="80000"/>
              </a:schemeClr>
            </a:fgClr>
            <a:bgClr>
              <a:schemeClr val="bg1"/>
            </a:bgClr>
          </a:pattFill>
          <a:ln w="38100">
            <a:solidFill>
              <a:schemeClr val="tx1"/>
            </a:solidFill>
          </a:ln>
        </p:spPr>
        <p:txBody>
          <a:bodyPr wrap="none" rtlCol="0">
            <a:spAutoFit/>
          </a:bodyPr>
          <a:lstStyle/>
          <a:p>
            <a:r>
              <a:rPr lang="en-GB" sz="2000" dirty="0">
                <a:latin typeface="Century Gothic" panose="020B0502020202020204" pitchFamily="34" charset="0"/>
              </a:rPr>
              <a:t>Language Detectives’ Memory Bank of </a:t>
            </a:r>
            <a:r>
              <a:rPr lang="en-GB" sz="2000">
                <a:latin typeface="Century Gothic" panose="020B0502020202020204" pitchFamily="34" charset="0"/>
              </a:rPr>
              <a:t>“Clothes” </a:t>
            </a:r>
            <a:endParaRPr lang="en-GB" sz="2000" dirty="0">
              <a:latin typeface="Century Gothic" panose="020B0502020202020204" pitchFamily="34" charset="0"/>
            </a:endParaRPr>
          </a:p>
        </p:txBody>
      </p:sp>
      <p:sp>
        <p:nvSpPr>
          <p:cNvPr id="11" name="TextBox 10">
            <a:extLst>
              <a:ext uri="{FF2B5EF4-FFF2-40B4-BE49-F238E27FC236}">
                <a16:creationId xmlns:a16="http://schemas.microsoft.com/office/drawing/2014/main" id="{82FB6155-EF73-4E76-B4CA-717526727E8F}"/>
              </a:ext>
            </a:extLst>
          </p:cNvPr>
          <p:cNvSpPr txBox="1"/>
          <p:nvPr/>
        </p:nvSpPr>
        <p:spPr>
          <a:xfrm>
            <a:off x="282054" y="963173"/>
            <a:ext cx="2837404" cy="3785652"/>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1600" b="1" dirty="0">
                <a:latin typeface="Century Gothic" panose="020B0502020202020204" pitchFamily="34" charset="0"/>
              </a:rPr>
              <a:t>Nouns Bank</a:t>
            </a:r>
          </a:p>
          <a:p>
            <a:r>
              <a:rPr lang="en-GB" sz="1600" dirty="0">
                <a:latin typeface="Century Gothic" panose="020B0502020202020204" pitchFamily="34" charset="0"/>
              </a:rPr>
              <a:t>Le </a:t>
            </a:r>
            <a:r>
              <a:rPr lang="en-GB" sz="1600" dirty="0" err="1">
                <a:latin typeface="Century Gothic" panose="020B0502020202020204" pitchFamily="34" charset="0"/>
              </a:rPr>
              <a:t>pantalon</a:t>
            </a:r>
            <a:r>
              <a:rPr lang="en-GB" sz="1600" dirty="0">
                <a:latin typeface="Century Gothic" panose="020B0502020202020204" pitchFamily="34" charset="0"/>
              </a:rPr>
              <a:t>-trousers</a:t>
            </a:r>
          </a:p>
          <a:p>
            <a:r>
              <a:rPr lang="en-GB" sz="1600" dirty="0">
                <a:latin typeface="Century Gothic" panose="020B0502020202020204" pitchFamily="34" charset="0"/>
              </a:rPr>
              <a:t>Le jean- jeans</a:t>
            </a:r>
          </a:p>
          <a:p>
            <a:r>
              <a:rPr lang="en-GB" sz="1600" dirty="0">
                <a:latin typeface="Century Gothic" panose="020B0502020202020204" pitchFamily="34" charset="0"/>
              </a:rPr>
              <a:t>Le pull- jumper</a:t>
            </a:r>
          </a:p>
          <a:p>
            <a:r>
              <a:rPr lang="en-GB" sz="1600" dirty="0">
                <a:latin typeface="Century Gothic" panose="020B0502020202020204" pitchFamily="34" charset="0"/>
              </a:rPr>
              <a:t>Le sweat- sweatshirt</a:t>
            </a:r>
          </a:p>
          <a:p>
            <a:r>
              <a:rPr lang="en-GB" sz="1600" dirty="0">
                <a:latin typeface="Century Gothic" panose="020B0502020202020204" pitchFamily="34" charset="0"/>
              </a:rPr>
              <a:t>Le </a:t>
            </a:r>
            <a:r>
              <a:rPr lang="en-GB" sz="1600" dirty="0" err="1">
                <a:latin typeface="Century Gothic" panose="020B0502020202020204" pitchFamily="34" charset="0"/>
              </a:rPr>
              <a:t>tshirt</a:t>
            </a:r>
            <a:r>
              <a:rPr lang="en-GB" sz="1600" dirty="0">
                <a:latin typeface="Century Gothic" panose="020B0502020202020204" pitchFamily="34" charset="0"/>
              </a:rPr>
              <a:t>- </a:t>
            </a:r>
            <a:r>
              <a:rPr lang="en-GB" sz="1600" dirty="0" err="1">
                <a:latin typeface="Century Gothic" panose="020B0502020202020204" pitchFamily="34" charset="0"/>
              </a:rPr>
              <a:t>tshirt</a:t>
            </a:r>
            <a:endParaRPr lang="en-GB" sz="1600" dirty="0">
              <a:latin typeface="Century Gothic" panose="020B0502020202020204" pitchFamily="34" charset="0"/>
            </a:endParaRPr>
          </a:p>
          <a:p>
            <a:r>
              <a:rPr lang="en-GB" sz="1600" dirty="0">
                <a:latin typeface="Century Gothic" panose="020B0502020202020204" pitchFamily="34" charset="0"/>
              </a:rPr>
              <a:t>Le </a:t>
            </a:r>
            <a:r>
              <a:rPr lang="en-GB" sz="1600" dirty="0" err="1">
                <a:latin typeface="Century Gothic" panose="020B0502020202020204" pitchFamily="34" charset="0"/>
              </a:rPr>
              <a:t>manteau</a:t>
            </a:r>
            <a:r>
              <a:rPr lang="en-GB" sz="1600" dirty="0">
                <a:latin typeface="Century Gothic" panose="020B0502020202020204" pitchFamily="34" charset="0"/>
              </a:rPr>
              <a:t> - coat</a:t>
            </a:r>
          </a:p>
          <a:p>
            <a:r>
              <a:rPr lang="en-GB" sz="1600" dirty="0">
                <a:latin typeface="Century Gothic" panose="020B0502020202020204" pitchFamily="34" charset="0"/>
              </a:rPr>
              <a:t>Le chapeau- hat</a:t>
            </a:r>
          </a:p>
          <a:p>
            <a:r>
              <a:rPr lang="en-GB" sz="1600" dirty="0">
                <a:latin typeface="Century Gothic" panose="020B0502020202020204" pitchFamily="34" charset="0"/>
              </a:rPr>
              <a:t>La robe- dress</a:t>
            </a:r>
          </a:p>
          <a:p>
            <a:r>
              <a:rPr lang="en-GB" sz="1600" dirty="0">
                <a:latin typeface="Century Gothic" panose="020B0502020202020204" pitchFamily="34" charset="0"/>
              </a:rPr>
              <a:t>La </a:t>
            </a:r>
            <a:r>
              <a:rPr lang="en-GB" sz="1600" dirty="0" err="1">
                <a:latin typeface="Century Gothic" panose="020B0502020202020204" pitchFamily="34" charset="0"/>
              </a:rPr>
              <a:t>jupe</a:t>
            </a:r>
            <a:r>
              <a:rPr lang="en-GB" sz="1600" dirty="0">
                <a:latin typeface="Century Gothic" panose="020B0502020202020204" pitchFamily="34" charset="0"/>
              </a:rPr>
              <a:t>- skirt</a:t>
            </a:r>
          </a:p>
          <a:p>
            <a:r>
              <a:rPr lang="en-GB" sz="1600" dirty="0">
                <a:latin typeface="Century Gothic" panose="020B0502020202020204" pitchFamily="34" charset="0"/>
              </a:rPr>
              <a:t>La chemise- blouse</a:t>
            </a:r>
          </a:p>
          <a:p>
            <a:r>
              <a:rPr lang="en-GB" sz="1600" dirty="0">
                <a:latin typeface="Century Gothic" panose="020B0502020202020204" pitchFamily="34" charset="0"/>
              </a:rPr>
              <a:t>La </a:t>
            </a:r>
            <a:r>
              <a:rPr lang="en-GB" sz="1600" dirty="0" err="1">
                <a:latin typeface="Century Gothic" panose="020B0502020202020204" pitchFamily="34" charset="0"/>
              </a:rPr>
              <a:t>cravatte</a:t>
            </a:r>
            <a:r>
              <a:rPr lang="en-GB" sz="1600" dirty="0">
                <a:latin typeface="Century Gothic" panose="020B0502020202020204" pitchFamily="34" charset="0"/>
              </a:rPr>
              <a:t>- tie</a:t>
            </a:r>
          </a:p>
          <a:p>
            <a:r>
              <a:rPr lang="en-GB" sz="1600" dirty="0">
                <a:latin typeface="Century Gothic" panose="020B0502020202020204" pitchFamily="34" charset="0"/>
              </a:rPr>
              <a:t>Les </a:t>
            </a:r>
            <a:r>
              <a:rPr lang="en-GB" sz="1600" dirty="0" err="1">
                <a:latin typeface="Century Gothic" panose="020B0502020202020204" pitchFamily="34" charset="0"/>
              </a:rPr>
              <a:t>chaussettes</a:t>
            </a:r>
            <a:r>
              <a:rPr lang="en-GB" sz="1600" dirty="0">
                <a:latin typeface="Century Gothic" panose="020B0502020202020204" pitchFamily="34" charset="0"/>
              </a:rPr>
              <a:t>- socks</a:t>
            </a:r>
          </a:p>
          <a:p>
            <a:r>
              <a:rPr lang="en-GB" sz="1600" dirty="0">
                <a:latin typeface="Century Gothic" panose="020B0502020202020204" pitchFamily="34" charset="0"/>
              </a:rPr>
              <a:t>Les chaussures- shoes</a:t>
            </a:r>
          </a:p>
          <a:p>
            <a:r>
              <a:rPr lang="en-GB" sz="1600" dirty="0">
                <a:latin typeface="Century Gothic" panose="020B0502020202020204" pitchFamily="34" charset="0"/>
              </a:rPr>
              <a:t>Les baskets- trainers</a:t>
            </a:r>
          </a:p>
        </p:txBody>
      </p:sp>
      <p:sp>
        <p:nvSpPr>
          <p:cNvPr id="14" name="TextBox 13">
            <a:extLst>
              <a:ext uri="{FF2B5EF4-FFF2-40B4-BE49-F238E27FC236}">
                <a16:creationId xmlns:a16="http://schemas.microsoft.com/office/drawing/2014/main" id="{E9B42985-B6AF-419C-B52C-F2E3F02E3560}"/>
              </a:ext>
            </a:extLst>
          </p:cNvPr>
          <p:cNvSpPr txBox="1"/>
          <p:nvPr/>
        </p:nvSpPr>
        <p:spPr>
          <a:xfrm>
            <a:off x="8916116" y="1860100"/>
            <a:ext cx="2992849" cy="2308324"/>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1600" b="1" dirty="0">
                <a:latin typeface="Century Gothic" panose="020B0502020202020204" pitchFamily="34" charset="0"/>
              </a:rPr>
              <a:t>Sound Bank</a:t>
            </a:r>
          </a:p>
          <a:p>
            <a:endParaRPr lang="en-GB" sz="1600" b="1" dirty="0">
              <a:latin typeface="Century Gothic" panose="020B0502020202020204" pitchFamily="34" charset="0"/>
            </a:endParaRPr>
          </a:p>
          <a:p>
            <a:r>
              <a:rPr lang="en-GB" sz="1600" dirty="0">
                <a:latin typeface="Century Gothic" panose="020B0502020202020204" pitchFamily="34" charset="0"/>
              </a:rPr>
              <a:t>Clothes nouns</a:t>
            </a:r>
          </a:p>
          <a:p>
            <a:endParaRPr lang="en-GB" sz="1600" dirty="0">
              <a:latin typeface="Century Gothic" panose="020B0502020202020204" pitchFamily="34" charset="0"/>
            </a:endParaRPr>
          </a:p>
          <a:p>
            <a:r>
              <a:rPr lang="en-GB" sz="1600" dirty="0">
                <a:latin typeface="Century Gothic" panose="020B0502020202020204" pitchFamily="34" charset="0"/>
              </a:rPr>
              <a:t>Adjectives</a:t>
            </a:r>
          </a:p>
          <a:p>
            <a:endParaRPr lang="en-GB" sz="1600" dirty="0">
              <a:latin typeface="Century Gothic" panose="020B0502020202020204" pitchFamily="34" charset="0"/>
            </a:endParaRPr>
          </a:p>
          <a:p>
            <a:r>
              <a:rPr lang="en-GB" sz="1600" dirty="0">
                <a:latin typeface="Century Gothic" panose="020B0502020202020204" pitchFamily="34" charset="0"/>
              </a:rPr>
              <a:t>Verbs</a:t>
            </a:r>
          </a:p>
          <a:p>
            <a:endParaRPr lang="en-GB" sz="1600" dirty="0">
              <a:latin typeface="Century Gothic" panose="020B0502020202020204" pitchFamily="34" charset="0"/>
            </a:endParaRPr>
          </a:p>
          <a:p>
            <a:r>
              <a:rPr lang="en-GB" sz="1600" dirty="0">
                <a:latin typeface="Century Gothic" panose="020B0502020202020204" pitchFamily="34" charset="0"/>
              </a:rPr>
              <a:t>Question and answers</a:t>
            </a:r>
          </a:p>
        </p:txBody>
      </p:sp>
      <p:sp>
        <p:nvSpPr>
          <p:cNvPr id="5" name="TextBox 4">
            <a:extLst>
              <a:ext uri="{FF2B5EF4-FFF2-40B4-BE49-F238E27FC236}">
                <a16:creationId xmlns:a16="http://schemas.microsoft.com/office/drawing/2014/main" id="{18A9B209-59C0-4ABE-8F41-BD0DAF348794}"/>
              </a:ext>
            </a:extLst>
          </p:cNvPr>
          <p:cNvSpPr txBox="1"/>
          <p:nvPr/>
        </p:nvSpPr>
        <p:spPr>
          <a:xfrm>
            <a:off x="150921" y="23725"/>
            <a:ext cx="2759473" cy="307777"/>
          </a:xfrm>
          <a:prstGeom prst="rect">
            <a:avLst/>
          </a:prstGeom>
          <a:noFill/>
        </p:spPr>
        <p:txBody>
          <a:bodyPr wrap="none" rtlCol="0">
            <a:spAutoFit/>
          </a:bodyPr>
          <a:lstStyle/>
          <a:p>
            <a:r>
              <a:rPr lang="en-GB" sz="1400"/>
              <a:t>French Y5 </a:t>
            </a:r>
            <a:r>
              <a:rPr lang="en-GB" sz="1400" dirty="0"/>
              <a:t>Stage 3 Spring 2</a:t>
            </a:r>
            <a:r>
              <a:rPr lang="en-GB" sz="1400"/>
              <a:t>: Clothes </a:t>
            </a:r>
            <a:endParaRPr lang="en-GB" sz="1400" dirty="0"/>
          </a:p>
        </p:txBody>
      </p:sp>
      <p:sp>
        <p:nvSpPr>
          <p:cNvPr id="12" name="TextBox 11">
            <a:extLst>
              <a:ext uri="{FF2B5EF4-FFF2-40B4-BE49-F238E27FC236}">
                <a16:creationId xmlns:a16="http://schemas.microsoft.com/office/drawing/2014/main" id="{0BFF1EF8-084B-4608-BC05-EB143649CB20}"/>
              </a:ext>
            </a:extLst>
          </p:cNvPr>
          <p:cNvSpPr txBox="1"/>
          <p:nvPr/>
        </p:nvSpPr>
        <p:spPr>
          <a:xfrm>
            <a:off x="279973" y="4886289"/>
            <a:ext cx="2179141" cy="830997"/>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1600" b="1" dirty="0">
                <a:latin typeface="Century Gothic" panose="020B0502020202020204" pitchFamily="34" charset="0"/>
              </a:rPr>
              <a:t>Adjective Bank</a:t>
            </a:r>
          </a:p>
          <a:p>
            <a:r>
              <a:rPr lang="en-GB" sz="1600" dirty="0">
                <a:latin typeface="Century Gothic" panose="020B0502020202020204" pitchFamily="34" charset="0"/>
              </a:rPr>
              <a:t>grand -big</a:t>
            </a:r>
          </a:p>
          <a:p>
            <a:r>
              <a:rPr lang="en-GB" sz="1600" dirty="0">
                <a:latin typeface="Century Gothic" panose="020B0502020202020204" pitchFamily="34" charset="0"/>
              </a:rPr>
              <a:t>petit-small</a:t>
            </a:r>
          </a:p>
        </p:txBody>
      </p:sp>
      <p:sp>
        <p:nvSpPr>
          <p:cNvPr id="17" name="TextBox 16">
            <a:extLst>
              <a:ext uri="{FF2B5EF4-FFF2-40B4-BE49-F238E27FC236}">
                <a16:creationId xmlns:a16="http://schemas.microsoft.com/office/drawing/2014/main" id="{07772029-499B-4E26-BBA2-6A6D5E33B3D7}"/>
              </a:ext>
            </a:extLst>
          </p:cNvPr>
          <p:cNvSpPr txBox="1"/>
          <p:nvPr/>
        </p:nvSpPr>
        <p:spPr>
          <a:xfrm>
            <a:off x="3290829" y="2064086"/>
            <a:ext cx="2424379" cy="1815882"/>
          </a:xfrm>
          <a:prstGeom prst="rect">
            <a:avLst/>
          </a:prstGeom>
          <a:pattFill prst="pct5">
            <a:fgClr>
              <a:schemeClr val="accent4">
                <a:lumMod val="20000"/>
                <a:lumOff val="80000"/>
              </a:schemeClr>
            </a:fgClr>
            <a:bgClr>
              <a:schemeClr val="bg1"/>
            </a:bgClr>
          </a:pattFill>
          <a:ln w="38100">
            <a:solidFill>
              <a:srgbClr val="00B050"/>
            </a:solidFill>
          </a:ln>
        </p:spPr>
        <p:txBody>
          <a:bodyPr wrap="square" rtlCol="0">
            <a:spAutoFit/>
          </a:bodyPr>
          <a:lstStyle/>
          <a:p>
            <a:r>
              <a:rPr lang="en-GB" sz="1600" b="1" dirty="0">
                <a:latin typeface="Century Gothic" panose="020B0502020202020204" pitchFamily="34" charset="0"/>
              </a:rPr>
              <a:t>Grammar</a:t>
            </a:r>
          </a:p>
          <a:p>
            <a:r>
              <a:rPr lang="en-GB" sz="1600" dirty="0">
                <a:latin typeface="Century Gothic" panose="020B0502020202020204" pitchFamily="34" charset="0"/>
              </a:rPr>
              <a:t>The plural word for “the” in French is “les”. When we want to say “some” with a plural noun we say and write “des”.</a:t>
            </a:r>
          </a:p>
        </p:txBody>
      </p:sp>
      <p:sp>
        <p:nvSpPr>
          <p:cNvPr id="18" name="TextBox 17">
            <a:extLst>
              <a:ext uri="{FF2B5EF4-FFF2-40B4-BE49-F238E27FC236}">
                <a16:creationId xmlns:a16="http://schemas.microsoft.com/office/drawing/2014/main" id="{F3939B15-DF6D-40AE-BF87-E3F3D885AEEC}"/>
              </a:ext>
            </a:extLst>
          </p:cNvPr>
          <p:cNvSpPr txBox="1"/>
          <p:nvPr/>
        </p:nvSpPr>
        <p:spPr>
          <a:xfrm>
            <a:off x="8916116" y="4886289"/>
            <a:ext cx="2183005" cy="1077218"/>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1600" b="1" dirty="0">
                <a:latin typeface="Century Gothic" panose="020B0502020202020204" pitchFamily="34" charset="0"/>
              </a:rPr>
              <a:t>Sound spelling </a:t>
            </a:r>
          </a:p>
          <a:p>
            <a:r>
              <a:rPr lang="en-GB" sz="1600" dirty="0">
                <a:latin typeface="Century Gothic" panose="020B0502020202020204" pitchFamily="34" charset="0"/>
              </a:rPr>
              <a:t>“</a:t>
            </a:r>
            <a:r>
              <a:rPr lang="en-GB" sz="1600" dirty="0" err="1">
                <a:latin typeface="Century Gothic" panose="020B0502020202020204" pitchFamily="34" charset="0"/>
              </a:rPr>
              <a:t>eau</a:t>
            </a:r>
            <a:r>
              <a:rPr lang="en-GB" sz="1600" dirty="0">
                <a:latin typeface="Century Gothic" panose="020B0502020202020204" pitchFamily="34" charset="0"/>
              </a:rPr>
              <a:t>”</a:t>
            </a:r>
          </a:p>
          <a:p>
            <a:endParaRPr lang="en-GB" sz="1600" dirty="0">
              <a:latin typeface="Century Gothic" panose="020B0502020202020204" pitchFamily="34" charset="0"/>
            </a:endParaRPr>
          </a:p>
          <a:p>
            <a:r>
              <a:rPr lang="en-GB" sz="1600" dirty="0">
                <a:latin typeface="Century Gothic" panose="020B0502020202020204" pitchFamily="34" charset="0"/>
              </a:rPr>
              <a:t>“</a:t>
            </a:r>
            <a:r>
              <a:rPr lang="en-GB" sz="1600" dirty="0" err="1">
                <a:latin typeface="Century Gothic" panose="020B0502020202020204" pitchFamily="34" charset="0"/>
              </a:rPr>
              <a:t>chau</a:t>
            </a:r>
            <a:r>
              <a:rPr lang="en-GB" sz="1600" dirty="0">
                <a:latin typeface="Century Gothic" panose="020B0502020202020204" pitchFamily="34" charset="0"/>
              </a:rPr>
              <a:t>”</a:t>
            </a:r>
          </a:p>
        </p:txBody>
      </p:sp>
      <p:pic>
        <p:nvPicPr>
          <p:cNvPr id="21" name="Picture 20" descr="A drawing of a cartoon character&#10;&#10;Description automatically generated">
            <a:extLst>
              <a:ext uri="{FF2B5EF4-FFF2-40B4-BE49-F238E27FC236}">
                <a16:creationId xmlns:a16="http://schemas.microsoft.com/office/drawing/2014/main" id="{1CB9F731-8DE7-4ABA-8EC2-0AD194859D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81" y="325719"/>
            <a:ext cx="760057" cy="499990"/>
          </a:xfrm>
          <a:prstGeom prst="rect">
            <a:avLst/>
          </a:prstGeom>
        </p:spPr>
      </p:pic>
      <p:sp>
        <p:nvSpPr>
          <p:cNvPr id="15" name="TextBox 14">
            <a:extLst>
              <a:ext uri="{FF2B5EF4-FFF2-40B4-BE49-F238E27FC236}">
                <a16:creationId xmlns:a16="http://schemas.microsoft.com/office/drawing/2014/main" id="{649D8B29-02A1-4E23-AE8C-2783BA9B7322}"/>
              </a:ext>
            </a:extLst>
          </p:cNvPr>
          <p:cNvSpPr txBox="1"/>
          <p:nvPr/>
        </p:nvSpPr>
        <p:spPr>
          <a:xfrm>
            <a:off x="5923890" y="2122882"/>
            <a:ext cx="2424379" cy="1569660"/>
          </a:xfrm>
          <a:prstGeom prst="rect">
            <a:avLst/>
          </a:prstGeom>
          <a:pattFill prst="pct5">
            <a:fgClr>
              <a:schemeClr val="accent4">
                <a:lumMod val="20000"/>
                <a:lumOff val="80000"/>
              </a:schemeClr>
            </a:fgClr>
            <a:bgClr>
              <a:schemeClr val="bg1"/>
            </a:bgClr>
          </a:pattFill>
          <a:ln w="38100">
            <a:solidFill>
              <a:srgbClr val="00B050"/>
            </a:solidFill>
          </a:ln>
        </p:spPr>
        <p:txBody>
          <a:bodyPr wrap="square" rtlCol="0">
            <a:spAutoFit/>
          </a:bodyPr>
          <a:lstStyle/>
          <a:p>
            <a:r>
              <a:rPr lang="en-GB" sz="1600" b="1" dirty="0">
                <a:latin typeface="Century Gothic" panose="020B0502020202020204" pitchFamily="34" charset="0"/>
              </a:rPr>
              <a:t>Grammar</a:t>
            </a:r>
          </a:p>
          <a:p>
            <a:r>
              <a:rPr lang="en-GB" sz="1600" dirty="0">
                <a:latin typeface="Century Gothic" panose="020B0502020202020204" pitchFamily="34" charset="0"/>
              </a:rPr>
              <a:t>The adjectives “grand” and petit” are said and written before the noun in French.  </a:t>
            </a:r>
          </a:p>
        </p:txBody>
      </p:sp>
      <p:sp>
        <p:nvSpPr>
          <p:cNvPr id="13" name="TextBox 18">
            <a:extLst>
              <a:ext uri="{FF2B5EF4-FFF2-40B4-BE49-F238E27FC236}">
                <a16:creationId xmlns:a16="http://schemas.microsoft.com/office/drawing/2014/main" id="{F2054CF2-1676-4EF0-9950-CA2157F24891}"/>
              </a:ext>
            </a:extLst>
          </p:cNvPr>
          <p:cNvSpPr txBox="1"/>
          <p:nvPr/>
        </p:nvSpPr>
        <p:spPr>
          <a:xfrm>
            <a:off x="3650191" y="4165402"/>
            <a:ext cx="4074849" cy="2062103"/>
          </a:xfrm>
          <a:prstGeom prst="rect">
            <a:avLst/>
          </a:prstGeom>
          <a:pattFill prst="pct5">
            <a:fgClr>
              <a:schemeClr val="accent4">
                <a:lumMod val="20000"/>
                <a:lumOff val="80000"/>
              </a:schemeClr>
            </a:fgClr>
            <a:bgClr>
              <a:schemeClr val="bg1"/>
            </a:bgClr>
          </a:pattFill>
          <a:ln w="38100">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b="1" dirty="0">
                <a:latin typeface="Century Gothic" panose="020B0502020202020204" pitchFamily="34" charset="0"/>
              </a:rPr>
              <a:t>Grammar</a:t>
            </a:r>
          </a:p>
          <a:p>
            <a:r>
              <a:rPr lang="en-GB" sz="1600" dirty="0">
                <a:latin typeface="Century Gothic" panose="020B0502020202020204" pitchFamily="34" charset="0"/>
              </a:rPr>
              <a:t>When we say and write colours as adjectives after the noun in French the spelling changes to match the noun and whether it is singular or plural and masculine or feminine.</a:t>
            </a:r>
          </a:p>
          <a:p>
            <a:r>
              <a:rPr lang="en-GB" sz="1600" dirty="0">
                <a:latin typeface="Century Gothic" panose="020B0502020202020204" pitchFamily="34" charset="0"/>
              </a:rPr>
              <a:t>e.g. le </a:t>
            </a:r>
            <a:r>
              <a:rPr lang="en-GB" sz="1600" dirty="0" err="1">
                <a:latin typeface="Century Gothic" panose="020B0502020202020204" pitchFamily="34" charset="0"/>
              </a:rPr>
              <a:t>tshirt</a:t>
            </a:r>
            <a:r>
              <a:rPr lang="en-GB" sz="1600" dirty="0">
                <a:latin typeface="Century Gothic" panose="020B0502020202020204" pitchFamily="34" charset="0"/>
              </a:rPr>
              <a:t> </a:t>
            </a:r>
            <a:r>
              <a:rPr lang="en-GB" sz="1600" b="1" i="1" dirty="0">
                <a:latin typeface="Century Gothic" panose="020B0502020202020204" pitchFamily="34" charset="0"/>
              </a:rPr>
              <a:t>blanc</a:t>
            </a:r>
            <a:r>
              <a:rPr lang="en-GB" sz="1600" dirty="0">
                <a:latin typeface="Century Gothic" panose="020B0502020202020204" pitchFamily="34" charset="0"/>
              </a:rPr>
              <a:t>/ les </a:t>
            </a:r>
            <a:r>
              <a:rPr lang="en-GB" sz="1600" dirty="0" err="1">
                <a:latin typeface="Century Gothic" panose="020B0502020202020204" pitchFamily="34" charset="0"/>
              </a:rPr>
              <a:t>tshirts</a:t>
            </a:r>
            <a:r>
              <a:rPr lang="en-GB" sz="1600" dirty="0">
                <a:latin typeface="Century Gothic" panose="020B0502020202020204" pitchFamily="34" charset="0"/>
              </a:rPr>
              <a:t> </a:t>
            </a:r>
            <a:r>
              <a:rPr lang="en-GB" sz="1600" b="1" i="1" dirty="0" err="1">
                <a:latin typeface="Century Gothic" panose="020B0502020202020204" pitchFamily="34" charset="0"/>
              </a:rPr>
              <a:t>blancs</a:t>
            </a:r>
            <a:endParaRPr lang="en-GB" sz="1600" b="1" i="1" dirty="0">
              <a:latin typeface="Century Gothic" panose="020B0502020202020204" pitchFamily="34" charset="0"/>
            </a:endParaRPr>
          </a:p>
          <a:p>
            <a:r>
              <a:rPr lang="en-GB" sz="1600" b="1" i="1" dirty="0">
                <a:latin typeface="Century Gothic" panose="020B0502020202020204" pitchFamily="34" charset="0"/>
              </a:rPr>
              <a:t>        </a:t>
            </a:r>
            <a:r>
              <a:rPr lang="en-GB" sz="1600" dirty="0">
                <a:latin typeface="Century Gothic" panose="020B0502020202020204" pitchFamily="34" charset="0"/>
              </a:rPr>
              <a:t>la </a:t>
            </a:r>
            <a:r>
              <a:rPr lang="en-GB" sz="1600" dirty="0" err="1">
                <a:latin typeface="Century Gothic" panose="020B0502020202020204" pitchFamily="34" charset="0"/>
              </a:rPr>
              <a:t>jupe</a:t>
            </a:r>
            <a:r>
              <a:rPr lang="en-GB" sz="1600" dirty="0">
                <a:latin typeface="Century Gothic" panose="020B0502020202020204" pitchFamily="34" charset="0"/>
              </a:rPr>
              <a:t> </a:t>
            </a:r>
            <a:r>
              <a:rPr lang="en-GB" sz="1600" b="1" i="1" dirty="0">
                <a:latin typeface="Century Gothic" panose="020B0502020202020204" pitchFamily="34" charset="0"/>
              </a:rPr>
              <a:t>blanche/</a:t>
            </a:r>
            <a:r>
              <a:rPr lang="en-GB" sz="1600" dirty="0">
                <a:latin typeface="Century Gothic" panose="020B0502020202020204" pitchFamily="34" charset="0"/>
              </a:rPr>
              <a:t>les </a:t>
            </a:r>
            <a:r>
              <a:rPr lang="en-GB" sz="1600" dirty="0" err="1">
                <a:latin typeface="Century Gothic" panose="020B0502020202020204" pitchFamily="34" charset="0"/>
              </a:rPr>
              <a:t>jupes</a:t>
            </a:r>
            <a:r>
              <a:rPr lang="en-GB" sz="1600" dirty="0">
                <a:latin typeface="Century Gothic" panose="020B0502020202020204" pitchFamily="34" charset="0"/>
              </a:rPr>
              <a:t> </a:t>
            </a:r>
            <a:r>
              <a:rPr lang="en-GB" sz="1600" b="1" i="1" dirty="0">
                <a:latin typeface="Century Gothic" panose="020B0502020202020204" pitchFamily="34" charset="0"/>
              </a:rPr>
              <a:t>blanches </a:t>
            </a:r>
          </a:p>
        </p:txBody>
      </p:sp>
      <p:sp>
        <p:nvSpPr>
          <p:cNvPr id="19" name="TextBox 18">
            <a:extLst>
              <a:ext uri="{FF2B5EF4-FFF2-40B4-BE49-F238E27FC236}">
                <a16:creationId xmlns:a16="http://schemas.microsoft.com/office/drawing/2014/main" id="{4ED2F91F-7C40-4996-A5C6-34E662AE9499}"/>
              </a:ext>
            </a:extLst>
          </p:cNvPr>
          <p:cNvSpPr txBox="1"/>
          <p:nvPr/>
        </p:nvSpPr>
        <p:spPr>
          <a:xfrm>
            <a:off x="279974" y="5812007"/>
            <a:ext cx="2179141" cy="830997"/>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1600" b="1" dirty="0">
                <a:latin typeface="Century Gothic" panose="020B0502020202020204" pitchFamily="34" charset="0"/>
              </a:rPr>
              <a:t>Verb Bank</a:t>
            </a:r>
          </a:p>
          <a:p>
            <a:r>
              <a:rPr lang="en-GB" sz="1600" dirty="0">
                <a:latin typeface="Century Gothic" panose="020B0502020202020204" pitchFamily="34" charset="0"/>
              </a:rPr>
              <a:t>porter – to wear</a:t>
            </a:r>
          </a:p>
          <a:p>
            <a:r>
              <a:rPr lang="en-GB" sz="1600" dirty="0" err="1">
                <a:latin typeface="Century Gothic" panose="020B0502020202020204" pitchFamily="34" charset="0"/>
              </a:rPr>
              <a:t>avoir</a:t>
            </a:r>
            <a:r>
              <a:rPr lang="en-GB" sz="1600" dirty="0">
                <a:latin typeface="Century Gothic" panose="020B0502020202020204" pitchFamily="34" charset="0"/>
              </a:rPr>
              <a:t>- to have</a:t>
            </a:r>
          </a:p>
        </p:txBody>
      </p:sp>
      <p:sp>
        <p:nvSpPr>
          <p:cNvPr id="20" name="TextBox 19">
            <a:extLst>
              <a:ext uri="{FF2B5EF4-FFF2-40B4-BE49-F238E27FC236}">
                <a16:creationId xmlns:a16="http://schemas.microsoft.com/office/drawing/2014/main" id="{5C500024-DDED-4FF1-A9A4-0A04400EE982}"/>
              </a:ext>
            </a:extLst>
          </p:cNvPr>
          <p:cNvSpPr txBox="1"/>
          <p:nvPr/>
        </p:nvSpPr>
        <p:spPr>
          <a:xfrm>
            <a:off x="3254299" y="1029103"/>
            <a:ext cx="5149901" cy="830997"/>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1600" b="1" dirty="0">
                <a:latin typeface="Century Gothic" panose="020B0502020202020204" pitchFamily="34" charset="0"/>
              </a:rPr>
              <a:t>Question and Answer Bank</a:t>
            </a:r>
          </a:p>
          <a:p>
            <a:r>
              <a:rPr lang="en-GB" sz="1600" dirty="0" err="1">
                <a:latin typeface="Century Gothic" panose="020B0502020202020204" pitchFamily="34" charset="0"/>
              </a:rPr>
              <a:t>Qu’est-ce</a:t>
            </a:r>
            <a:r>
              <a:rPr lang="en-GB" sz="1600" dirty="0">
                <a:latin typeface="Century Gothic" panose="020B0502020202020204" pitchFamily="34" charset="0"/>
              </a:rPr>
              <a:t> que </a:t>
            </a:r>
            <a:r>
              <a:rPr lang="en-GB" sz="1600" dirty="0" err="1">
                <a:latin typeface="Century Gothic" panose="020B0502020202020204" pitchFamily="34" charset="0"/>
              </a:rPr>
              <a:t>tu</a:t>
            </a:r>
            <a:r>
              <a:rPr lang="en-GB" sz="1600" dirty="0">
                <a:latin typeface="Century Gothic" panose="020B0502020202020204" pitchFamily="34" charset="0"/>
              </a:rPr>
              <a:t> </a:t>
            </a:r>
            <a:r>
              <a:rPr lang="en-GB" sz="1600" dirty="0" err="1">
                <a:latin typeface="Century Gothic" panose="020B0502020202020204" pitchFamily="34" charset="0"/>
              </a:rPr>
              <a:t>portes</a:t>
            </a:r>
            <a:r>
              <a:rPr lang="en-GB" sz="1600" dirty="0">
                <a:latin typeface="Century Gothic" panose="020B0502020202020204" pitchFamily="34" charset="0"/>
              </a:rPr>
              <a:t>?- What are you wearing?</a:t>
            </a:r>
          </a:p>
          <a:p>
            <a:r>
              <a:rPr lang="en-GB" sz="1600" dirty="0">
                <a:latin typeface="Century Gothic" panose="020B0502020202020204" pitchFamily="34" charset="0"/>
              </a:rPr>
              <a:t>Je </a:t>
            </a:r>
            <a:r>
              <a:rPr lang="en-GB" sz="1600" dirty="0" err="1">
                <a:latin typeface="Century Gothic" panose="020B0502020202020204" pitchFamily="34" charset="0"/>
              </a:rPr>
              <a:t>porte</a:t>
            </a:r>
            <a:r>
              <a:rPr lang="en-GB" sz="1600" dirty="0">
                <a:latin typeface="Century Gothic" panose="020B0502020202020204" pitchFamily="34" charset="0"/>
              </a:rPr>
              <a:t> ……- I am wearing/ I wear…..</a:t>
            </a:r>
          </a:p>
        </p:txBody>
      </p:sp>
    </p:spTree>
    <p:extLst>
      <p:ext uri="{BB962C8B-B14F-4D97-AF65-F5344CB8AC3E}">
        <p14:creationId xmlns:p14="http://schemas.microsoft.com/office/powerpoint/2010/main" val="2693848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rawing of a cartoon character&#10;&#10;Description automatically generated">
            <a:extLst>
              <a:ext uri="{FF2B5EF4-FFF2-40B4-BE49-F238E27FC236}">
                <a16:creationId xmlns:a16="http://schemas.microsoft.com/office/drawing/2014/main" id="{35812521-DF0A-469C-8661-E8178936F9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72708" y="125664"/>
            <a:ext cx="844677" cy="400110"/>
          </a:xfrm>
          <a:prstGeom prst="rect">
            <a:avLst/>
          </a:prstGeom>
        </p:spPr>
      </p:pic>
      <p:sp>
        <p:nvSpPr>
          <p:cNvPr id="14" name="TextBox 13">
            <a:extLst>
              <a:ext uri="{FF2B5EF4-FFF2-40B4-BE49-F238E27FC236}">
                <a16:creationId xmlns:a16="http://schemas.microsoft.com/office/drawing/2014/main" id="{E9B42985-B6AF-419C-B52C-F2E3F02E3560}"/>
              </a:ext>
            </a:extLst>
          </p:cNvPr>
          <p:cNvSpPr txBox="1"/>
          <p:nvPr/>
        </p:nvSpPr>
        <p:spPr>
          <a:xfrm>
            <a:off x="5791399" y="1136531"/>
            <a:ext cx="3737179" cy="1323439"/>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2000" b="1" dirty="0">
                <a:latin typeface="Century Gothic" panose="020B0502020202020204" pitchFamily="34" charset="0"/>
              </a:rPr>
              <a:t>Sound Bank</a:t>
            </a:r>
          </a:p>
          <a:p>
            <a:endParaRPr lang="en-GB" sz="2000" b="1" dirty="0">
              <a:latin typeface="Century Gothic" panose="020B0502020202020204" pitchFamily="34" charset="0"/>
            </a:endParaRPr>
          </a:p>
          <a:p>
            <a:r>
              <a:rPr lang="en-GB" sz="2000" dirty="0">
                <a:latin typeface="Century Gothic" panose="020B0502020202020204" pitchFamily="34" charset="0"/>
              </a:rPr>
              <a:t>Planets and space nouns</a:t>
            </a:r>
          </a:p>
          <a:p>
            <a:endParaRPr lang="en-GB" sz="2000" dirty="0">
              <a:latin typeface="Century Gothic" panose="020B0502020202020204" pitchFamily="34" charset="0"/>
            </a:endParaRPr>
          </a:p>
        </p:txBody>
      </p:sp>
      <p:sp>
        <p:nvSpPr>
          <p:cNvPr id="5" name="TextBox 4">
            <a:extLst>
              <a:ext uri="{FF2B5EF4-FFF2-40B4-BE49-F238E27FC236}">
                <a16:creationId xmlns:a16="http://schemas.microsoft.com/office/drawing/2014/main" id="{18A9B209-59C0-4ABE-8F41-BD0DAF348794}"/>
              </a:ext>
            </a:extLst>
          </p:cNvPr>
          <p:cNvSpPr txBox="1"/>
          <p:nvPr/>
        </p:nvSpPr>
        <p:spPr>
          <a:xfrm>
            <a:off x="150921" y="23725"/>
            <a:ext cx="3686650" cy="307777"/>
          </a:xfrm>
          <a:prstGeom prst="rect">
            <a:avLst/>
          </a:prstGeom>
          <a:noFill/>
        </p:spPr>
        <p:txBody>
          <a:bodyPr wrap="none" rtlCol="0">
            <a:spAutoFit/>
          </a:bodyPr>
          <a:lstStyle/>
          <a:p>
            <a:r>
              <a:rPr lang="en-GB" sz="1400" dirty="0"/>
              <a:t>French Y5 </a:t>
            </a:r>
            <a:r>
              <a:rPr lang="en-GB" sz="1400"/>
              <a:t>Stage 3 </a:t>
            </a:r>
            <a:r>
              <a:rPr lang="en-GB" sz="1400" dirty="0"/>
              <a:t>Summer 1 Planets and space  </a:t>
            </a:r>
          </a:p>
        </p:txBody>
      </p:sp>
      <p:sp>
        <p:nvSpPr>
          <p:cNvPr id="12" name="TextBox 11">
            <a:extLst>
              <a:ext uri="{FF2B5EF4-FFF2-40B4-BE49-F238E27FC236}">
                <a16:creationId xmlns:a16="http://schemas.microsoft.com/office/drawing/2014/main" id="{0BFF1EF8-084B-4608-BC05-EB143649CB20}"/>
              </a:ext>
            </a:extLst>
          </p:cNvPr>
          <p:cNvSpPr txBox="1"/>
          <p:nvPr/>
        </p:nvSpPr>
        <p:spPr>
          <a:xfrm>
            <a:off x="802214" y="1218484"/>
            <a:ext cx="4402497" cy="4708981"/>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2000" b="1" dirty="0">
                <a:latin typeface="Century Gothic" panose="020B0502020202020204" pitchFamily="34" charset="0"/>
              </a:rPr>
              <a:t>Planets and Space Nouns Bank</a:t>
            </a:r>
          </a:p>
          <a:p>
            <a:r>
              <a:rPr lang="en-GB" sz="2000" dirty="0">
                <a:latin typeface="Century Gothic" panose="020B0502020202020204" pitchFamily="34" charset="0"/>
              </a:rPr>
              <a:t>Mercure- Mercury</a:t>
            </a:r>
          </a:p>
          <a:p>
            <a:r>
              <a:rPr lang="en-GB" sz="2000" dirty="0" err="1">
                <a:latin typeface="Century Gothic" panose="020B0502020202020204" pitchFamily="34" charset="0"/>
              </a:rPr>
              <a:t>Vénus</a:t>
            </a:r>
            <a:r>
              <a:rPr lang="en-GB" sz="2000" dirty="0">
                <a:latin typeface="Century Gothic" panose="020B0502020202020204" pitchFamily="34" charset="0"/>
              </a:rPr>
              <a:t>- Venus</a:t>
            </a:r>
          </a:p>
          <a:p>
            <a:r>
              <a:rPr lang="en-GB" sz="2000" dirty="0">
                <a:latin typeface="Century Gothic" panose="020B0502020202020204" pitchFamily="34" charset="0"/>
              </a:rPr>
              <a:t>Pluton- Pluto</a:t>
            </a:r>
          </a:p>
          <a:p>
            <a:r>
              <a:rPr lang="en-GB" sz="2000" dirty="0">
                <a:latin typeface="Century Gothic" panose="020B0502020202020204" pitchFamily="34" charset="0"/>
              </a:rPr>
              <a:t>Jupiter- Jupiter</a:t>
            </a:r>
          </a:p>
          <a:p>
            <a:r>
              <a:rPr lang="en-GB" sz="2000" dirty="0">
                <a:latin typeface="Century Gothic" panose="020B0502020202020204" pitchFamily="34" charset="0"/>
              </a:rPr>
              <a:t>Mars- Mars</a:t>
            </a:r>
          </a:p>
          <a:p>
            <a:r>
              <a:rPr lang="en-GB" sz="2000" dirty="0" err="1">
                <a:latin typeface="Century Gothic" panose="020B0502020202020204" pitchFamily="34" charset="0"/>
              </a:rPr>
              <a:t>Saturne</a:t>
            </a:r>
            <a:r>
              <a:rPr lang="en-GB" sz="2000" dirty="0">
                <a:latin typeface="Century Gothic" panose="020B0502020202020204" pitchFamily="34" charset="0"/>
              </a:rPr>
              <a:t>- Saturn</a:t>
            </a:r>
          </a:p>
          <a:p>
            <a:r>
              <a:rPr lang="en-GB" sz="2000" dirty="0">
                <a:latin typeface="Century Gothic" panose="020B0502020202020204" pitchFamily="34" charset="0"/>
              </a:rPr>
              <a:t>Neptune- Neptune</a:t>
            </a:r>
          </a:p>
          <a:p>
            <a:r>
              <a:rPr lang="en-GB" sz="2000" dirty="0">
                <a:latin typeface="Century Gothic" panose="020B0502020202020204" pitchFamily="34" charset="0"/>
              </a:rPr>
              <a:t>Le Soleil – the Sun</a:t>
            </a:r>
          </a:p>
          <a:p>
            <a:r>
              <a:rPr lang="en-GB" sz="2000" dirty="0">
                <a:latin typeface="Century Gothic" panose="020B0502020202020204" pitchFamily="34" charset="0"/>
              </a:rPr>
              <a:t>La Lune- the Moon</a:t>
            </a:r>
          </a:p>
          <a:p>
            <a:r>
              <a:rPr lang="en-GB" sz="2000" dirty="0">
                <a:latin typeface="Century Gothic" panose="020B0502020202020204" pitchFamily="34" charset="0"/>
              </a:rPr>
              <a:t>La Terre- the Earth</a:t>
            </a:r>
          </a:p>
          <a:p>
            <a:r>
              <a:rPr lang="en-GB" sz="2000" dirty="0">
                <a:latin typeface="Century Gothic" panose="020B0502020202020204" pitchFamily="34" charset="0"/>
              </a:rPr>
              <a:t>Les </a:t>
            </a:r>
            <a:r>
              <a:rPr lang="en-GB" sz="2000" dirty="0" err="1">
                <a:latin typeface="Century Gothic" panose="020B0502020202020204" pitchFamily="34" charset="0"/>
              </a:rPr>
              <a:t>astronautes</a:t>
            </a:r>
            <a:r>
              <a:rPr lang="en-GB" sz="2000" dirty="0">
                <a:latin typeface="Century Gothic" panose="020B0502020202020204" pitchFamily="34" charset="0"/>
              </a:rPr>
              <a:t>- the astronauts</a:t>
            </a:r>
          </a:p>
          <a:p>
            <a:r>
              <a:rPr lang="en-GB" sz="2000" dirty="0">
                <a:latin typeface="Century Gothic" panose="020B0502020202020204" pitchFamily="34" charset="0"/>
              </a:rPr>
              <a:t>Le </a:t>
            </a:r>
            <a:r>
              <a:rPr lang="en-GB" sz="2000" dirty="0" err="1">
                <a:latin typeface="Century Gothic" panose="020B0502020202020204" pitchFamily="34" charset="0"/>
              </a:rPr>
              <a:t>planète</a:t>
            </a:r>
            <a:r>
              <a:rPr lang="en-GB" sz="2000" dirty="0">
                <a:latin typeface="Century Gothic" panose="020B0502020202020204" pitchFamily="34" charset="0"/>
              </a:rPr>
              <a:t>- the planet</a:t>
            </a:r>
          </a:p>
          <a:p>
            <a:r>
              <a:rPr lang="en-GB" sz="2000" dirty="0">
                <a:latin typeface="Century Gothic" panose="020B0502020202020204" pitchFamily="34" charset="0"/>
              </a:rPr>
              <a:t>Les étoiles- the stars</a:t>
            </a:r>
          </a:p>
          <a:p>
            <a:r>
              <a:rPr lang="en-GB" sz="2000" dirty="0" err="1">
                <a:latin typeface="Century Gothic" panose="020B0502020202020204" pitchFamily="34" charset="0"/>
              </a:rPr>
              <a:t>L’espace</a:t>
            </a:r>
            <a:r>
              <a:rPr lang="en-GB" sz="2000">
                <a:latin typeface="Century Gothic" panose="020B0502020202020204" pitchFamily="34" charset="0"/>
              </a:rPr>
              <a:t>- Space</a:t>
            </a:r>
            <a:endParaRPr lang="en-GB" sz="2000" dirty="0">
              <a:latin typeface="Century Gothic" panose="020B0502020202020204" pitchFamily="34" charset="0"/>
            </a:endParaRPr>
          </a:p>
        </p:txBody>
      </p:sp>
      <p:sp>
        <p:nvSpPr>
          <p:cNvPr id="18" name="TextBox 17">
            <a:extLst>
              <a:ext uri="{FF2B5EF4-FFF2-40B4-BE49-F238E27FC236}">
                <a16:creationId xmlns:a16="http://schemas.microsoft.com/office/drawing/2014/main" id="{F3939B15-DF6D-40AE-BF87-E3F3D885AEEC}"/>
              </a:ext>
            </a:extLst>
          </p:cNvPr>
          <p:cNvSpPr txBox="1"/>
          <p:nvPr/>
        </p:nvSpPr>
        <p:spPr>
          <a:xfrm>
            <a:off x="5791399" y="2632485"/>
            <a:ext cx="2806218" cy="3170099"/>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2000" b="1" dirty="0">
                <a:latin typeface="Century Gothic" panose="020B0502020202020204" pitchFamily="34" charset="0"/>
              </a:rPr>
              <a:t>Sound spelling </a:t>
            </a:r>
          </a:p>
          <a:p>
            <a:endParaRPr lang="en-GB" sz="2000" b="1" dirty="0">
              <a:latin typeface="Century Gothic" panose="020B0502020202020204" pitchFamily="34" charset="0"/>
            </a:endParaRPr>
          </a:p>
          <a:p>
            <a:r>
              <a:rPr lang="en-GB" sz="2000" dirty="0">
                <a:latin typeface="Century Gothic" panose="020B0502020202020204" pitchFamily="34" charset="0"/>
              </a:rPr>
              <a:t>“</a:t>
            </a:r>
            <a:r>
              <a:rPr lang="en-GB" sz="2000" dirty="0" err="1">
                <a:latin typeface="Century Gothic" panose="020B0502020202020204" pitchFamily="34" charset="0"/>
              </a:rPr>
              <a:t>eil</a:t>
            </a:r>
            <a:r>
              <a:rPr lang="en-GB" sz="2000" dirty="0">
                <a:latin typeface="Century Gothic" panose="020B0502020202020204" pitchFamily="34" charset="0"/>
              </a:rPr>
              <a:t>”</a:t>
            </a:r>
          </a:p>
          <a:p>
            <a:endParaRPr lang="en-GB" sz="2000" dirty="0">
              <a:latin typeface="Century Gothic" panose="020B0502020202020204" pitchFamily="34" charset="0"/>
            </a:endParaRPr>
          </a:p>
          <a:p>
            <a:r>
              <a:rPr lang="en-GB" sz="2000" dirty="0">
                <a:latin typeface="Century Gothic" panose="020B0502020202020204" pitchFamily="34" charset="0"/>
              </a:rPr>
              <a:t>“é”</a:t>
            </a:r>
          </a:p>
          <a:p>
            <a:endParaRPr lang="en-GB" sz="2000" dirty="0">
              <a:latin typeface="Century Gothic" panose="020B0502020202020204" pitchFamily="34" charset="0"/>
            </a:endParaRPr>
          </a:p>
          <a:p>
            <a:r>
              <a:rPr lang="en-GB" sz="2000" dirty="0">
                <a:latin typeface="Century Gothic" panose="020B0502020202020204" pitchFamily="34" charset="0"/>
              </a:rPr>
              <a:t>“</a:t>
            </a:r>
            <a:r>
              <a:rPr lang="en-GB" sz="2000" dirty="0" err="1">
                <a:latin typeface="Century Gothic" panose="020B0502020202020204" pitchFamily="34" charset="0"/>
              </a:rPr>
              <a:t>erre</a:t>
            </a:r>
            <a:r>
              <a:rPr lang="en-GB" sz="2000" dirty="0">
                <a:latin typeface="Century Gothic" panose="020B0502020202020204" pitchFamily="34" charset="0"/>
              </a:rPr>
              <a:t>”</a:t>
            </a:r>
          </a:p>
          <a:p>
            <a:endParaRPr lang="en-GB" sz="2000" dirty="0">
              <a:latin typeface="Century Gothic" panose="020B0502020202020204" pitchFamily="34" charset="0"/>
            </a:endParaRPr>
          </a:p>
          <a:p>
            <a:r>
              <a:rPr lang="en-GB" sz="2000" dirty="0">
                <a:latin typeface="Century Gothic" panose="020B0502020202020204" pitchFamily="34" charset="0"/>
              </a:rPr>
              <a:t>“</a:t>
            </a:r>
            <a:r>
              <a:rPr lang="en-GB" sz="2000" dirty="0" err="1">
                <a:latin typeface="Century Gothic" panose="020B0502020202020204" pitchFamily="34" charset="0"/>
              </a:rPr>
              <a:t>oiles</a:t>
            </a:r>
            <a:r>
              <a:rPr lang="en-GB" sz="2000" dirty="0">
                <a:latin typeface="Century Gothic" panose="020B0502020202020204" pitchFamily="34" charset="0"/>
              </a:rPr>
              <a:t>”</a:t>
            </a:r>
          </a:p>
          <a:p>
            <a:endParaRPr lang="en-GB" sz="2000" dirty="0">
              <a:latin typeface="Century Gothic" panose="020B0502020202020204" pitchFamily="34" charset="0"/>
            </a:endParaRPr>
          </a:p>
        </p:txBody>
      </p:sp>
      <p:pic>
        <p:nvPicPr>
          <p:cNvPr id="21" name="Picture 20" descr="A drawing of a cartoon character&#10;&#10;Description automatically generated">
            <a:extLst>
              <a:ext uri="{FF2B5EF4-FFF2-40B4-BE49-F238E27FC236}">
                <a16:creationId xmlns:a16="http://schemas.microsoft.com/office/drawing/2014/main" id="{1CB9F731-8DE7-4ABA-8EC2-0AD194859D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881" y="359492"/>
            <a:ext cx="926942" cy="609772"/>
          </a:xfrm>
          <a:prstGeom prst="rect">
            <a:avLst/>
          </a:prstGeom>
        </p:spPr>
      </p:pic>
      <p:sp>
        <p:nvSpPr>
          <p:cNvPr id="13" name="TextBox 8">
            <a:extLst>
              <a:ext uri="{FF2B5EF4-FFF2-40B4-BE49-F238E27FC236}">
                <a16:creationId xmlns:a16="http://schemas.microsoft.com/office/drawing/2014/main" id="{FCB07BD8-06AF-41EC-8168-E9249FED881B}"/>
              </a:ext>
            </a:extLst>
          </p:cNvPr>
          <p:cNvSpPr txBox="1"/>
          <p:nvPr/>
        </p:nvSpPr>
        <p:spPr>
          <a:xfrm>
            <a:off x="2323172" y="504017"/>
            <a:ext cx="7545655" cy="400110"/>
          </a:xfrm>
          <a:prstGeom prst="rect">
            <a:avLst/>
          </a:prstGeom>
          <a:pattFill prst="pct5">
            <a:fgClr>
              <a:schemeClr val="accent4">
                <a:lumMod val="20000"/>
                <a:lumOff val="80000"/>
              </a:schemeClr>
            </a:fgClr>
            <a:bgClr>
              <a:schemeClr val="bg1"/>
            </a:bgClr>
          </a:pattFill>
          <a:ln w="38100">
            <a:solidFill>
              <a:schemeClr val="tx1"/>
            </a:solidFill>
          </a:ln>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latin typeface="Century Gothic" panose="020B0502020202020204" pitchFamily="34" charset="0"/>
              </a:rPr>
              <a:t>Language Detectives’ Memory Bank of  Planets and Space</a:t>
            </a:r>
          </a:p>
        </p:txBody>
      </p:sp>
    </p:spTree>
    <p:extLst>
      <p:ext uri="{BB962C8B-B14F-4D97-AF65-F5344CB8AC3E}">
        <p14:creationId xmlns:p14="http://schemas.microsoft.com/office/powerpoint/2010/main" val="489892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rawing of a cartoon character&#10;&#10;Description automatically generated">
            <a:extLst>
              <a:ext uri="{FF2B5EF4-FFF2-40B4-BE49-F238E27FC236}">
                <a16:creationId xmlns:a16="http://schemas.microsoft.com/office/drawing/2014/main" id="{35812521-DF0A-469C-8661-E8178936F9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72708" y="125664"/>
            <a:ext cx="844677" cy="400110"/>
          </a:xfrm>
          <a:prstGeom prst="rect">
            <a:avLst/>
          </a:prstGeom>
        </p:spPr>
      </p:pic>
      <p:sp>
        <p:nvSpPr>
          <p:cNvPr id="14" name="TextBox 13">
            <a:extLst>
              <a:ext uri="{FF2B5EF4-FFF2-40B4-BE49-F238E27FC236}">
                <a16:creationId xmlns:a16="http://schemas.microsoft.com/office/drawing/2014/main" id="{E9B42985-B6AF-419C-B52C-F2E3F02E3560}"/>
              </a:ext>
            </a:extLst>
          </p:cNvPr>
          <p:cNvSpPr txBox="1"/>
          <p:nvPr/>
        </p:nvSpPr>
        <p:spPr>
          <a:xfrm>
            <a:off x="4550538" y="4256556"/>
            <a:ext cx="3737179" cy="1631216"/>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2000" b="1" dirty="0">
                <a:latin typeface="Century Gothic" panose="020B0502020202020204" pitchFamily="34" charset="0"/>
              </a:rPr>
              <a:t>Sound Bank</a:t>
            </a:r>
          </a:p>
          <a:p>
            <a:endParaRPr lang="en-GB" sz="2000" b="1" dirty="0">
              <a:latin typeface="Century Gothic" panose="020B0502020202020204" pitchFamily="34" charset="0"/>
            </a:endParaRPr>
          </a:p>
          <a:p>
            <a:r>
              <a:rPr lang="en-GB" sz="2000" dirty="0">
                <a:latin typeface="Century Gothic" panose="020B0502020202020204" pitchFamily="34" charset="0"/>
              </a:rPr>
              <a:t>Travellers ID nouns</a:t>
            </a:r>
          </a:p>
          <a:p>
            <a:endParaRPr lang="en-GB" sz="2000" dirty="0">
              <a:latin typeface="Century Gothic" panose="020B0502020202020204" pitchFamily="34" charset="0"/>
            </a:endParaRPr>
          </a:p>
          <a:p>
            <a:r>
              <a:rPr lang="en-GB" sz="2000" dirty="0">
                <a:latin typeface="Century Gothic" panose="020B0502020202020204" pitchFamily="34" charset="0"/>
              </a:rPr>
              <a:t>Verb Bank</a:t>
            </a:r>
          </a:p>
        </p:txBody>
      </p:sp>
      <p:sp>
        <p:nvSpPr>
          <p:cNvPr id="5" name="TextBox 4">
            <a:extLst>
              <a:ext uri="{FF2B5EF4-FFF2-40B4-BE49-F238E27FC236}">
                <a16:creationId xmlns:a16="http://schemas.microsoft.com/office/drawing/2014/main" id="{18A9B209-59C0-4ABE-8F41-BD0DAF348794}"/>
              </a:ext>
            </a:extLst>
          </p:cNvPr>
          <p:cNvSpPr txBox="1"/>
          <p:nvPr/>
        </p:nvSpPr>
        <p:spPr>
          <a:xfrm>
            <a:off x="150921" y="23725"/>
            <a:ext cx="3265894" cy="307777"/>
          </a:xfrm>
          <a:prstGeom prst="rect">
            <a:avLst/>
          </a:prstGeom>
          <a:noFill/>
        </p:spPr>
        <p:txBody>
          <a:bodyPr wrap="none" rtlCol="0">
            <a:spAutoFit/>
          </a:bodyPr>
          <a:lstStyle/>
          <a:p>
            <a:r>
              <a:rPr lang="en-GB" sz="1400" dirty="0"/>
              <a:t>French Y5 Stage 1 Summer 1 Travellers ID  </a:t>
            </a:r>
          </a:p>
        </p:txBody>
      </p:sp>
      <p:sp>
        <p:nvSpPr>
          <p:cNvPr id="12" name="TextBox 11">
            <a:extLst>
              <a:ext uri="{FF2B5EF4-FFF2-40B4-BE49-F238E27FC236}">
                <a16:creationId xmlns:a16="http://schemas.microsoft.com/office/drawing/2014/main" id="{0BFF1EF8-084B-4608-BC05-EB143649CB20}"/>
              </a:ext>
            </a:extLst>
          </p:cNvPr>
          <p:cNvSpPr txBox="1"/>
          <p:nvPr/>
        </p:nvSpPr>
        <p:spPr>
          <a:xfrm>
            <a:off x="302222" y="1117245"/>
            <a:ext cx="6527575" cy="2862322"/>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2000" b="1" dirty="0">
                <a:latin typeface="Century Gothic" panose="020B0502020202020204" pitchFamily="34" charset="0"/>
              </a:rPr>
              <a:t>Travellers ID Nouns bank</a:t>
            </a:r>
          </a:p>
          <a:p>
            <a:r>
              <a:rPr lang="en-GB" sz="2000" dirty="0" err="1">
                <a:latin typeface="Century Gothic" panose="020B0502020202020204" pitchFamily="34" charset="0"/>
              </a:rPr>
              <a:t>Prénom</a:t>
            </a:r>
            <a:r>
              <a:rPr lang="en-GB" sz="2000" dirty="0">
                <a:latin typeface="Century Gothic" panose="020B0502020202020204" pitchFamily="34" charset="0"/>
              </a:rPr>
              <a:t>- first name</a:t>
            </a:r>
          </a:p>
          <a:p>
            <a:r>
              <a:rPr lang="en-GB" sz="2000" dirty="0">
                <a:latin typeface="Century Gothic" panose="020B0502020202020204" pitchFamily="34" charset="0"/>
              </a:rPr>
              <a:t>Nom de </a:t>
            </a:r>
            <a:r>
              <a:rPr lang="en-GB" sz="2000" dirty="0" err="1">
                <a:latin typeface="Century Gothic" panose="020B0502020202020204" pitchFamily="34" charset="0"/>
              </a:rPr>
              <a:t>famille</a:t>
            </a:r>
            <a:r>
              <a:rPr lang="en-GB" sz="2000" dirty="0">
                <a:latin typeface="Century Gothic" panose="020B0502020202020204" pitchFamily="34" charset="0"/>
              </a:rPr>
              <a:t> - surname</a:t>
            </a:r>
          </a:p>
          <a:p>
            <a:r>
              <a:rPr lang="en-GB" sz="2000" dirty="0" err="1">
                <a:latin typeface="Century Gothic" panose="020B0502020202020204" pitchFamily="34" charset="0"/>
              </a:rPr>
              <a:t>Âge</a:t>
            </a:r>
            <a:r>
              <a:rPr lang="en-GB" sz="2000" dirty="0">
                <a:latin typeface="Century Gothic" panose="020B0502020202020204" pitchFamily="34" charset="0"/>
              </a:rPr>
              <a:t>- age</a:t>
            </a:r>
          </a:p>
          <a:p>
            <a:r>
              <a:rPr lang="en-GB" sz="2000" dirty="0">
                <a:latin typeface="Century Gothic" panose="020B0502020202020204" pitchFamily="34" charset="0"/>
              </a:rPr>
              <a:t>Date de naissance- date of birth</a:t>
            </a:r>
          </a:p>
          <a:p>
            <a:r>
              <a:rPr lang="en-GB" sz="2000" dirty="0" err="1">
                <a:latin typeface="Century Gothic" panose="020B0502020202020204" pitchFamily="34" charset="0"/>
              </a:rPr>
              <a:t>Adresse</a:t>
            </a:r>
            <a:r>
              <a:rPr lang="en-GB" sz="2000" dirty="0">
                <a:latin typeface="Century Gothic" panose="020B0502020202020204" pitchFamily="34" charset="0"/>
              </a:rPr>
              <a:t> - address</a:t>
            </a:r>
          </a:p>
          <a:p>
            <a:r>
              <a:rPr lang="en-GB" sz="2000" dirty="0" err="1">
                <a:latin typeface="Century Gothic" panose="020B0502020202020204" pitchFamily="34" charset="0"/>
              </a:rPr>
              <a:t>Numéro</a:t>
            </a:r>
            <a:r>
              <a:rPr lang="en-GB" sz="2000" dirty="0">
                <a:latin typeface="Century Gothic" panose="020B0502020202020204" pitchFamily="34" charset="0"/>
              </a:rPr>
              <a:t> de </a:t>
            </a:r>
            <a:r>
              <a:rPr lang="en-GB" sz="2000" dirty="0" err="1">
                <a:latin typeface="Century Gothic" panose="020B0502020202020204" pitchFamily="34" charset="0"/>
              </a:rPr>
              <a:t>téléphone</a:t>
            </a:r>
            <a:r>
              <a:rPr lang="en-GB" sz="2000" dirty="0">
                <a:latin typeface="Century Gothic" panose="020B0502020202020204" pitchFamily="34" charset="0"/>
              </a:rPr>
              <a:t> – telephone number</a:t>
            </a:r>
          </a:p>
          <a:p>
            <a:r>
              <a:rPr lang="en-GB" sz="2000" dirty="0" err="1">
                <a:latin typeface="Century Gothic" panose="020B0502020202020204" pitchFamily="34" charset="0"/>
              </a:rPr>
              <a:t>Nationalité</a:t>
            </a:r>
            <a:r>
              <a:rPr lang="en-GB" sz="2000" dirty="0">
                <a:latin typeface="Century Gothic" panose="020B0502020202020204" pitchFamily="34" charset="0"/>
              </a:rPr>
              <a:t> – nationality </a:t>
            </a:r>
          </a:p>
          <a:p>
            <a:r>
              <a:rPr lang="en-GB" sz="2000" dirty="0">
                <a:latin typeface="Century Gothic" panose="020B0502020202020204" pitchFamily="34" charset="0"/>
              </a:rPr>
              <a:t>Couleur de </a:t>
            </a:r>
            <a:r>
              <a:rPr lang="en-GB" sz="2000" dirty="0" err="1">
                <a:latin typeface="Century Gothic" panose="020B0502020202020204" pitchFamily="34" charset="0"/>
              </a:rPr>
              <a:t>yeux</a:t>
            </a:r>
            <a:r>
              <a:rPr lang="en-GB" sz="2000" dirty="0">
                <a:latin typeface="Century Gothic" panose="020B0502020202020204" pitchFamily="34" charset="0"/>
              </a:rPr>
              <a:t>- colour of eyes</a:t>
            </a:r>
          </a:p>
        </p:txBody>
      </p:sp>
      <p:sp>
        <p:nvSpPr>
          <p:cNvPr id="18" name="TextBox 17">
            <a:extLst>
              <a:ext uri="{FF2B5EF4-FFF2-40B4-BE49-F238E27FC236}">
                <a16:creationId xmlns:a16="http://schemas.microsoft.com/office/drawing/2014/main" id="{F3939B15-DF6D-40AE-BF87-E3F3D885AEEC}"/>
              </a:ext>
            </a:extLst>
          </p:cNvPr>
          <p:cNvSpPr txBox="1"/>
          <p:nvPr/>
        </p:nvSpPr>
        <p:spPr>
          <a:xfrm>
            <a:off x="8613450" y="3935564"/>
            <a:ext cx="2806218" cy="2554545"/>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2000" b="1" dirty="0">
                <a:latin typeface="Century Gothic" panose="020B0502020202020204" pitchFamily="34" charset="0"/>
              </a:rPr>
              <a:t>Sound spelling </a:t>
            </a:r>
          </a:p>
          <a:p>
            <a:endParaRPr lang="en-GB" sz="2000" b="1" dirty="0">
              <a:latin typeface="Century Gothic" panose="020B0502020202020204" pitchFamily="34" charset="0"/>
            </a:endParaRPr>
          </a:p>
          <a:p>
            <a:r>
              <a:rPr lang="en-GB" sz="2000" dirty="0">
                <a:latin typeface="Century Gothic" panose="020B0502020202020204" pitchFamily="34" charset="0"/>
              </a:rPr>
              <a:t>“é”</a:t>
            </a:r>
          </a:p>
          <a:p>
            <a:endParaRPr lang="en-GB" sz="2000" dirty="0">
              <a:latin typeface="Century Gothic" panose="020B0502020202020204" pitchFamily="34" charset="0"/>
            </a:endParaRPr>
          </a:p>
          <a:p>
            <a:r>
              <a:rPr lang="en-GB" sz="2000" dirty="0">
                <a:latin typeface="Century Gothic" panose="020B0502020202020204" pitchFamily="34" charset="0"/>
              </a:rPr>
              <a:t>“</a:t>
            </a:r>
            <a:r>
              <a:rPr lang="en-GB" sz="2000" dirty="0" err="1">
                <a:latin typeface="Century Gothic" panose="020B0502020202020204" pitchFamily="34" charset="0"/>
              </a:rPr>
              <a:t>cou</a:t>
            </a:r>
            <a:r>
              <a:rPr lang="en-GB" sz="2000" dirty="0">
                <a:latin typeface="Century Gothic" panose="020B0502020202020204" pitchFamily="34" charset="0"/>
              </a:rPr>
              <a:t>”</a:t>
            </a:r>
          </a:p>
          <a:p>
            <a:endParaRPr lang="en-GB" sz="2000" dirty="0">
              <a:latin typeface="Century Gothic" panose="020B0502020202020204" pitchFamily="34" charset="0"/>
            </a:endParaRPr>
          </a:p>
          <a:p>
            <a:r>
              <a:rPr lang="en-GB" sz="2000" dirty="0">
                <a:latin typeface="Century Gothic" panose="020B0502020202020204" pitchFamily="34" charset="0"/>
              </a:rPr>
              <a:t>“</a:t>
            </a:r>
            <a:r>
              <a:rPr lang="en-GB" sz="2000" dirty="0" err="1">
                <a:latin typeface="Century Gothic" panose="020B0502020202020204" pitchFamily="34" charset="0"/>
              </a:rPr>
              <a:t>suis</a:t>
            </a:r>
            <a:r>
              <a:rPr lang="en-GB" sz="2000" dirty="0">
                <a:latin typeface="Century Gothic" panose="020B0502020202020204" pitchFamily="34" charset="0"/>
              </a:rPr>
              <a:t>”</a:t>
            </a:r>
          </a:p>
          <a:p>
            <a:endParaRPr lang="en-GB" sz="2000" dirty="0">
              <a:latin typeface="Century Gothic" panose="020B0502020202020204" pitchFamily="34" charset="0"/>
            </a:endParaRPr>
          </a:p>
        </p:txBody>
      </p:sp>
      <p:pic>
        <p:nvPicPr>
          <p:cNvPr id="21" name="Picture 20" descr="A drawing of a cartoon character&#10;&#10;Description automatically generated">
            <a:extLst>
              <a:ext uri="{FF2B5EF4-FFF2-40B4-BE49-F238E27FC236}">
                <a16:creationId xmlns:a16="http://schemas.microsoft.com/office/drawing/2014/main" id="{1CB9F731-8DE7-4ABA-8EC2-0AD194859D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615" y="325719"/>
            <a:ext cx="969023" cy="637454"/>
          </a:xfrm>
          <a:prstGeom prst="rect">
            <a:avLst/>
          </a:prstGeom>
        </p:spPr>
      </p:pic>
      <p:sp>
        <p:nvSpPr>
          <p:cNvPr id="13" name="TextBox 8">
            <a:extLst>
              <a:ext uri="{FF2B5EF4-FFF2-40B4-BE49-F238E27FC236}">
                <a16:creationId xmlns:a16="http://schemas.microsoft.com/office/drawing/2014/main" id="{FCB07BD8-06AF-41EC-8168-E9249FED881B}"/>
              </a:ext>
            </a:extLst>
          </p:cNvPr>
          <p:cNvSpPr txBox="1"/>
          <p:nvPr/>
        </p:nvSpPr>
        <p:spPr>
          <a:xfrm>
            <a:off x="2270887" y="638896"/>
            <a:ext cx="7039106" cy="400110"/>
          </a:xfrm>
          <a:prstGeom prst="rect">
            <a:avLst/>
          </a:prstGeom>
          <a:pattFill prst="pct5">
            <a:fgClr>
              <a:schemeClr val="accent4">
                <a:lumMod val="20000"/>
                <a:lumOff val="80000"/>
              </a:schemeClr>
            </a:fgClr>
            <a:bgClr>
              <a:schemeClr val="bg1"/>
            </a:bgClr>
          </a:pattFill>
          <a:ln w="38100">
            <a:solidFill>
              <a:schemeClr val="tx1"/>
            </a:solidFill>
          </a:ln>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latin typeface="Century Gothic" panose="020B0502020202020204" pitchFamily="34" charset="0"/>
              </a:rPr>
              <a:t>Language Detectives’ Memory </a:t>
            </a:r>
            <a:r>
              <a:rPr lang="en-GB" sz="2000">
                <a:latin typeface="Century Gothic" panose="020B0502020202020204" pitchFamily="34" charset="0"/>
              </a:rPr>
              <a:t>Bank of ”Travellers’ ID” </a:t>
            </a:r>
            <a:endParaRPr lang="en-GB" sz="2000" dirty="0">
              <a:latin typeface="Century Gothic" panose="020B0502020202020204" pitchFamily="34" charset="0"/>
            </a:endParaRPr>
          </a:p>
        </p:txBody>
      </p:sp>
      <p:sp>
        <p:nvSpPr>
          <p:cNvPr id="9" name="TextBox 8">
            <a:extLst>
              <a:ext uri="{FF2B5EF4-FFF2-40B4-BE49-F238E27FC236}">
                <a16:creationId xmlns:a16="http://schemas.microsoft.com/office/drawing/2014/main" id="{7909E8D3-849E-4D3A-B309-CF45A1853891}"/>
              </a:ext>
            </a:extLst>
          </p:cNvPr>
          <p:cNvSpPr txBox="1"/>
          <p:nvPr/>
        </p:nvSpPr>
        <p:spPr>
          <a:xfrm>
            <a:off x="316967" y="4070186"/>
            <a:ext cx="3907839" cy="2246769"/>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2000" b="1" dirty="0">
                <a:latin typeface="Century Gothic" panose="020B0502020202020204" pitchFamily="34" charset="0"/>
              </a:rPr>
              <a:t>Verb bank</a:t>
            </a:r>
          </a:p>
          <a:p>
            <a:r>
              <a:rPr lang="en-GB" sz="2000" dirty="0">
                <a:latin typeface="Century Gothic" panose="020B0502020202020204" pitchFamily="34" charset="0"/>
              </a:rPr>
              <a:t>Je </a:t>
            </a:r>
            <a:r>
              <a:rPr lang="en-GB" sz="2000">
                <a:latin typeface="Century Gothic" panose="020B0502020202020204" pitchFamily="34" charset="0"/>
              </a:rPr>
              <a:t>m’appelle</a:t>
            </a:r>
            <a:r>
              <a:rPr lang="en-GB" sz="2000" dirty="0">
                <a:latin typeface="Century Gothic" panose="020B0502020202020204" pitchFamily="34" charset="0"/>
              </a:rPr>
              <a:t>- I am called</a:t>
            </a:r>
          </a:p>
          <a:p>
            <a:r>
              <a:rPr lang="en-GB" sz="2000" dirty="0" err="1">
                <a:latin typeface="Century Gothic" panose="020B0502020202020204" pitchFamily="34" charset="0"/>
              </a:rPr>
              <a:t>J’habite</a:t>
            </a:r>
            <a:r>
              <a:rPr lang="en-GB" sz="2000" dirty="0">
                <a:latin typeface="Century Gothic" panose="020B0502020202020204" pitchFamily="34" charset="0"/>
              </a:rPr>
              <a:t> à- I live in….</a:t>
            </a:r>
          </a:p>
          <a:p>
            <a:r>
              <a:rPr lang="en-GB" sz="2000" dirty="0" err="1">
                <a:latin typeface="Century Gothic" panose="020B0502020202020204" pitchFamily="34" charset="0"/>
              </a:rPr>
              <a:t>J’ai</a:t>
            </a:r>
            <a:r>
              <a:rPr lang="en-GB" sz="2000" dirty="0">
                <a:latin typeface="Century Gothic" panose="020B0502020202020204" pitchFamily="34" charset="0"/>
              </a:rPr>
              <a:t> ….. </a:t>
            </a:r>
            <a:r>
              <a:rPr lang="en-GB" sz="2000" dirty="0" err="1">
                <a:latin typeface="Century Gothic" panose="020B0502020202020204" pitchFamily="34" charset="0"/>
              </a:rPr>
              <a:t>ans</a:t>
            </a:r>
            <a:r>
              <a:rPr lang="en-GB" sz="2000" dirty="0">
                <a:latin typeface="Century Gothic" panose="020B0502020202020204" pitchFamily="34" charset="0"/>
              </a:rPr>
              <a:t> - I am ….years old</a:t>
            </a:r>
          </a:p>
          <a:p>
            <a:r>
              <a:rPr lang="en-GB" sz="2000" dirty="0">
                <a:latin typeface="Century Gothic" panose="020B0502020202020204" pitchFamily="34" charset="0"/>
              </a:rPr>
              <a:t>Je </a:t>
            </a:r>
            <a:r>
              <a:rPr lang="en-GB" sz="2000" dirty="0" err="1">
                <a:latin typeface="Century Gothic" panose="020B0502020202020204" pitchFamily="34" charset="0"/>
              </a:rPr>
              <a:t>suis</a:t>
            </a:r>
            <a:r>
              <a:rPr lang="en-GB" sz="2000" dirty="0">
                <a:latin typeface="Century Gothic" panose="020B0502020202020204" pitchFamily="34" charset="0"/>
              </a:rPr>
              <a:t>….- I am </a:t>
            </a:r>
          </a:p>
          <a:p>
            <a:r>
              <a:rPr lang="en-GB" sz="2000" dirty="0">
                <a:latin typeface="Century Gothic" panose="020B0502020202020204" pitchFamily="34" charset="0"/>
              </a:rPr>
              <a:t>Je ne </a:t>
            </a:r>
            <a:r>
              <a:rPr lang="en-GB" sz="2000" dirty="0" err="1">
                <a:latin typeface="Century Gothic" panose="020B0502020202020204" pitchFamily="34" charset="0"/>
              </a:rPr>
              <a:t>suis</a:t>
            </a:r>
            <a:r>
              <a:rPr lang="en-GB" sz="2000" dirty="0">
                <a:latin typeface="Century Gothic" panose="020B0502020202020204" pitchFamily="34" charset="0"/>
              </a:rPr>
              <a:t> pas…. I am not</a:t>
            </a:r>
          </a:p>
          <a:p>
            <a:r>
              <a:rPr lang="en-GB" sz="2000" dirty="0" err="1">
                <a:latin typeface="Century Gothic" panose="020B0502020202020204" pitchFamily="34" charset="0"/>
              </a:rPr>
              <a:t>C’est</a:t>
            </a:r>
            <a:r>
              <a:rPr lang="en-GB" sz="2000" dirty="0">
                <a:latin typeface="Century Gothic" panose="020B0502020202020204" pitchFamily="34" charset="0"/>
              </a:rPr>
              <a:t>…. It is…. </a:t>
            </a:r>
          </a:p>
        </p:txBody>
      </p:sp>
      <p:sp>
        <p:nvSpPr>
          <p:cNvPr id="10" name="TextBox 9">
            <a:extLst>
              <a:ext uri="{FF2B5EF4-FFF2-40B4-BE49-F238E27FC236}">
                <a16:creationId xmlns:a16="http://schemas.microsoft.com/office/drawing/2014/main" id="{E3871AAB-0C98-4AF1-9E9C-86BBD4BB5960}"/>
              </a:ext>
            </a:extLst>
          </p:cNvPr>
          <p:cNvSpPr txBox="1"/>
          <p:nvPr/>
        </p:nvSpPr>
        <p:spPr>
          <a:xfrm>
            <a:off x="7116103" y="1245435"/>
            <a:ext cx="4567318" cy="2554545"/>
          </a:xfrm>
          <a:prstGeom prst="rect">
            <a:avLst/>
          </a:prstGeom>
          <a:pattFill prst="pct5">
            <a:fgClr>
              <a:schemeClr val="accent4">
                <a:lumMod val="20000"/>
                <a:lumOff val="80000"/>
              </a:schemeClr>
            </a:fgClr>
            <a:bgClr>
              <a:schemeClr val="bg1"/>
            </a:bgClr>
          </a:pattFill>
          <a:ln w="38100">
            <a:solidFill>
              <a:srgbClr val="00B050"/>
            </a:solidFill>
          </a:ln>
        </p:spPr>
        <p:txBody>
          <a:bodyPr wrap="square" rtlCol="0">
            <a:spAutoFit/>
          </a:bodyPr>
          <a:lstStyle/>
          <a:p>
            <a:r>
              <a:rPr lang="en-GB" sz="2000" b="1" dirty="0">
                <a:latin typeface="Century Gothic" panose="020B0502020202020204" pitchFamily="34" charset="0"/>
              </a:rPr>
              <a:t>Grammar</a:t>
            </a:r>
          </a:p>
          <a:p>
            <a:r>
              <a:rPr lang="en-GB" sz="2000" dirty="0">
                <a:latin typeface="Century Gothic" panose="020B0502020202020204" pitchFamily="34" charset="0"/>
              </a:rPr>
              <a:t>To say “I am “ in French, you use “je </a:t>
            </a:r>
            <a:r>
              <a:rPr lang="en-GB" sz="2000" dirty="0" err="1">
                <a:latin typeface="Century Gothic" panose="020B0502020202020204" pitchFamily="34" charset="0"/>
              </a:rPr>
              <a:t>suis</a:t>
            </a:r>
            <a:r>
              <a:rPr lang="en-GB" sz="2000" dirty="0">
                <a:latin typeface="Century Gothic" panose="020B0502020202020204" pitchFamily="34" charset="0"/>
              </a:rPr>
              <a:t>…” and to say “I am not..” you use “je ne </a:t>
            </a:r>
            <a:r>
              <a:rPr lang="en-GB" sz="2000" dirty="0" err="1">
                <a:latin typeface="Century Gothic" panose="020B0502020202020204" pitchFamily="34" charset="0"/>
              </a:rPr>
              <a:t>suis</a:t>
            </a:r>
            <a:r>
              <a:rPr lang="en-GB" sz="2000" dirty="0">
                <a:latin typeface="Century Gothic" panose="020B0502020202020204" pitchFamily="34" charset="0"/>
              </a:rPr>
              <a:t> pas…..” . </a:t>
            </a:r>
          </a:p>
          <a:p>
            <a:r>
              <a:rPr lang="en-GB" sz="2000" dirty="0">
                <a:latin typeface="Century Gothic" panose="020B0502020202020204" pitchFamily="34" charset="0"/>
              </a:rPr>
              <a:t>This is an example of the negative and you can use this with lots of verbs. Add </a:t>
            </a:r>
            <a:r>
              <a:rPr lang="en-GB" sz="2000" b="1" dirty="0">
                <a:latin typeface="Century Gothic" panose="020B0502020202020204" pitchFamily="34" charset="0"/>
              </a:rPr>
              <a:t>“ne” </a:t>
            </a:r>
            <a:r>
              <a:rPr lang="en-GB" sz="2000" dirty="0">
                <a:latin typeface="Century Gothic" panose="020B0502020202020204" pitchFamily="34" charset="0"/>
              </a:rPr>
              <a:t>before the verb and </a:t>
            </a:r>
            <a:r>
              <a:rPr lang="en-GB" sz="2000" b="1" dirty="0">
                <a:latin typeface="Century Gothic" panose="020B0502020202020204" pitchFamily="34" charset="0"/>
              </a:rPr>
              <a:t>“pas” </a:t>
            </a:r>
            <a:r>
              <a:rPr lang="en-GB" sz="2000" dirty="0">
                <a:latin typeface="Century Gothic" panose="020B0502020202020204" pitchFamily="34" charset="0"/>
              </a:rPr>
              <a:t>after the verb</a:t>
            </a:r>
          </a:p>
        </p:txBody>
      </p:sp>
    </p:spTree>
    <p:extLst>
      <p:ext uri="{BB962C8B-B14F-4D97-AF65-F5344CB8AC3E}">
        <p14:creationId xmlns:p14="http://schemas.microsoft.com/office/powerpoint/2010/main" val="4030336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rawing of a cartoon character&#10;&#10;Description automatically generated">
            <a:extLst>
              <a:ext uri="{FF2B5EF4-FFF2-40B4-BE49-F238E27FC236}">
                <a16:creationId xmlns:a16="http://schemas.microsoft.com/office/drawing/2014/main" id="{35812521-DF0A-469C-8661-E8178936F9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72708" y="125664"/>
            <a:ext cx="844677" cy="400110"/>
          </a:xfrm>
          <a:prstGeom prst="rect">
            <a:avLst/>
          </a:prstGeom>
        </p:spPr>
      </p:pic>
      <p:sp>
        <p:nvSpPr>
          <p:cNvPr id="14" name="TextBox 13">
            <a:extLst>
              <a:ext uri="{FF2B5EF4-FFF2-40B4-BE49-F238E27FC236}">
                <a16:creationId xmlns:a16="http://schemas.microsoft.com/office/drawing/2014/main" id="{E9B42985-B6AF-419C-B52C-F2E3F02E3560}"/>
              </a:ext>
            </a:extLst>
          </p:cNvPr>
          <p:cNvSpPr txBox="1"/>
          <p:nvPr/>
        </p:nvSpPr>
        <p:spPr>
          <a:xfrm>
            <a:off x="5443495" y="1346400"/>
            <a:ext cx="3413232" cy="1477328"/>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b="1" dirty="0">
                <a:latin typeface="Century Gothic" panose="020B0502020202020204" pitchFamily="34" charset="0"/>
              </a:rPr>
              <a:t>Sound Bank</a:t>
            </a:r>
          </a:p>
          <a:p>
            <a:endParaRPr lang="en-GB" b="1" dirty="0">
              <a:latin typeface="Century Gothic" panose="020B0502020202020204" pitchFamily="34" charset="0"/>
            </a:endParaRPr>
          </a:p>
          <a:p>
            <a:r>
              <a:rPr lang="en-GB" dirty="0">
                <a:latin typeface="Century Gothic" panose="020B0502020202020204" pitchFamily="34" charset="0"/>
              </a:rPr>
              <a:t>Beach nouns</a:t>
            </a:r>
          </a:p>
          <a:p>
            <a:endParaRPr lang="en-GB" dirty="0">
              <a:latin typeface="Century Gothic" panose="020B0502020202020204" pitchFamily="34" charset="0"/>
            </a:endParaRPr>
          </a:p>
          <a:p>
            <a:r>
              <a:rPr lang="en-GB" dirty="0">
                <a:latin typeface="Century Gothic" panose="020B0502020202020204" pitchFamily="34" charset="0"/>
              </a:rPr>
              <a:t>Seaside Verb Bank</a:t>
            </a:r>
          </a:p>
        </p:txBody>
      </p:sp>
      <p:sp>
        <p:nvSpPr>
          <p:cNvPr id="5" name="TextBox 4">
            <a:extLst>
              <a:ext uri="{FF2B5EF4-FFF2-40B4-BE49-F238E27FC236}">
                <a16:creationId xmlns:a16="http://schemas.microsoft.com/office/drawing/2014/main" id="{18A9B209-59C0-4ABE-8F41-BD0DAF348794}"/>
              </a:ext>
            </a:extLst>
          </p:cNvPr>
          <p:cNvSpPr txBox="1"/>
          <p:nvPr/>
        </p:nvSpPr>
        <p:spPr>
          <a:xfrm>
            <a:off x="150921" y="23725"/>
            <a:ext cx="2932598" cy="307777"/>
          </a:xfrm>
          <a:prstGeom prst="rect">
            <a:avLst/>
          </a:prstGeom>
          <a:noFill/>
        </p:spPr>
        <p:txBody>
          <a:bodyPr wrap="none" rtlCol="0">
            <a:spAutoFit/>
          </a:bodyPr>
          <a:lstStyle/>
          <a:p>
            <a:r>
              <a:rPr lang="en-GB" sz="1400" dirty="0"/>
              <a:t>French Y5 Stage 4 Summer 2 Seaside  </a:t>
            </a:r>
          </a:p>
        </p:txBody>
      </p:sp>
      <p:sp>
        <p:nvSpPr>
          <p:cNvPr id="12" name="TextBox 11">
            <a:extLst>
              <a:ext uri="{FF2B5EF4-FFF2-40B4-BE49-F238E27FC236}">
                <a16:creationId xmlns:a16="http://schemas.microsoft.com/office/drawing/2014/main" id="{0BFF1EF8-084B-4608-BC05-EB143649CB20}"/>
              </a:ext>
            </a:extLst>
          </p:cNvPr>
          <p:cNvSpPr txBox="1"/>
          <p:nvPr/>
        </p:nvSpPr>
        <p:spPr>
          <a:xfrm>
            <a:off x="316967" y="1254449"/>
            <a:ext cx="4914940" cy="3416320"/>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b="1" dirty="0">
                <a:latin typeface="Century Gothic" panose="020B0502020202020204" pitchFamily="34" charset="0"/>
              </a:rPr>
              <a:t>Beach Nouns bank</a:t>
            </a:r>
          </a:p>
          <a:p>
            <a:r>
              <a:rPr lang="en-GB" dirty="0">
                <a:latin typeface="Century Gothic" panose="020B0502020202020204" pitchFamily="34" charset="0"/>
              </a:rPr>
              <a:t>La </a:t>
            </a:r>
            <a:r>
              <a:rPr lang="en-GB" dirty="0" err="1">
                <a:latin typeface="Century Gothic" panose="020B0502020202020204" pitchFamily="34" charset="0"/>
              </a:rPr>
              <a:t>plage</a:t>
            </a:r>
            <a:r>
              <a:rPr lang="en-GB" dirty="0">
                <a:latin typeface="Century Gothic" panose="020B0502020202020204" pitchFamily="34" charset="0"/>
              </a:rPr>
              <a:t>- the beach</a:t>
            </a:r>
          </a:p>
          <a:p>
            <a:r>
              <a:rPr lang="en-GB" dirty="0">
                <a:latin typeface="Century Gothic" panose="020B0502020202020204" pitchFamily="34" charset="0"/>
              </a:rPr>
              <a:t>Les </a:t>
            </a:r>
            <a:r>
              <a:rPr lang="en-GB" dirty="0" err="1">
                <a:latin typeface="Century Gothic" panose="020B0502020202020204" pitchFamily="34" charset="0"/>
              </a:rPr>
              <a:t>glaces</a:t>
            </a:r>
            <a:r>
              <a:rPr lang="en-GB" dirty="0">
                <a:latin typeface="Century Gothic" panose="020B0502020202020204" pitchFamily="34" charset="0"/>
              </a:rPr>
              <a:t>- the ice creams</a:t>
            </a:r>
          </a:p>
          <a:p>
            <a:r>
              <a:rPr lang="en-GB" dirty="0">
                <a:latin typeface="Century Gothic" panose="020B0502020202020204" pitchFamily="34" charset="0"/>
              </a:rPr>
              <a:t>Les châteaux de sables – the sandcastles</a:t>
            </a:r>
          </a:p>
          <a:p>
            <a:r>
              <a:rPr lang="en-GB" dirty="0">
                <a:latin typeface="Century Gothic" panose="020B0502020202020204" pitchFamily="34" charset="0"/>
              </a:rPr>
              <a:t>Les fruits- the fruits</a:t>
            </a:r>
          </a:p>
          <a:p>
            <a:r>
              <a:rPr lang="en-GB" dirty="0">
                <a:latin typeface="Century Gothic" panose="020B0502020202020204" pitchFamily="34" charset="0"/>
              </a:rPr>
              <a:t>Le soleil- the sun(shine)</a:t>
            </a:r>
          </a:p>
          <a:p>
            <a:r>
              <a:rPr lang="en-GB" dirty="0">
                <a:latin typeface="Century Gothic" panose="020B0502020202020204" pitchFamily="34" charset="0"/>
              </a:rPr>
              <a:t>Le sac de </a:t>
            </a:r>
            <a:r>
              <a:rPr lang="en-GB" dirty="0" err="1">
                <a:latin typeface="Century Gothic" panose="020B0502020202020204" pitchFamily="34" charset="0"/>
              </a:rPr>
              <a:t>plage</a:t>
            </a:r>
            <a:r>
              <a:rPr lang="en-GB" dirty="0">
                <a:latin typeface="Century Gothic" panose="020B0502020202020204" pitchFamily="34" charset="0"/>
              </a:rPr>
              <a:t>- the </a:t>
            </a:r>
            <a:r>
              <a:rPr lang="en-GB">
                <a:latin typeface="Century Gothic" panose="020B0502020202020204" pitchFamily="34" charset="0"/>
              </a:rPr>
              <a:t>beach bag</a:t>
            </a:r>
          </a:p>
          <a:p>
            <a:r>
              <a:rPr lang="en-GB">
                <a:latin typeface="Century Gothic" panose="020B0502020202020204" pitchFamily="34" charset="0"/>
              </a:rPr>
              <a:t>Les </a:t>
            </a:r>
            <a:r>
              <a:rPr lang="en-GB" dirty="0">
                <a:latin typeface="Century Gothic" panose="020B0502020202020204" pitchFamily="34" charset="0"/>
              </a:rPr>
              <a:t>lunettes de soleil- the sunglasses</a:t>
            </a:r>
          </a:p>
          <a:p>
            <a:r>
              <a:rPr lang="en-GB" dirty="0">
                <a:latin typeface="Century Gothic" panose="020B0502020202020204" pitchFamily="34" charset="0"/>
              </a:rPr>
              <a:t>Les tongues- the flip flops</a:t>
            </a:r>
          </a:p>
          <a:p>
            <a:r>
              <a:rPr lang="en-GB" dirty="0">
                <a:latin typeface="Century Gothic" panose="020B0502020202020204" pitchFamily="34" charset="0"/>
              </a:rPr>
              <a:t>Le chapeau – the hat</a:t>
            </a:r>
          </a:p>
          <a:p>
            <a:r>
              <a:rPr lang="en-GB" dirty="0">
                <a:latin typeface="Century Gothic" panose="020B0502020202020204" pitchFamily="34" charset="0"/>
              </a:rPr>
              <a:t>La crème </a:t>
            </a:r>
            <a:r>
              <a:rPr lang="en-GB" dirty="0" err="1">
                <a:latin typeface="Century Gothic" panose="020B0502020202020204" pitchFamily="34" charset="0"/>
              </a:rPr>
              <a:t>solaire</a:t>
            </a:r>
            <a:r>
              <a:rPr lang="en-GB" dirty="0">
                <a:latin typeface="Century Gothic" panose="020B0502020202020204" pitchFamily="34" charset="0"/>
              </a:rPr>
              <a:t>- the sun cream</a:t>
            </a:r>
          </a:p>
          <a:p>
            <a:r>
              <a:rPr lang="en-GB" dirty="0">
                <a:latin typeface="Century Gothic" panose="020B0502020202020204" pitchFamily="34" charset="0"/>
              </a:rPr>
              <a:t>Le maillot de </a:t>
            </a:r>
            <a:r>
              <a:rPr lang="en-GB" dirty="0" err="1">
                <a:latin typeface="Century Gothic" panose="020B0502020202020204" pitchFamily="34" charset="0"/>
              </a:rPr>
              <a:t>bain</a:t>
            </a:r>
            <a:r>
              <a:rPr lang="en-GB" dirty="0">
                <a:latin typeface="Century Gothic" panose="020B0502020202020204" pitchFamily="34" charset="0"/>
              </a:rPr>
              <a:t>- the swim suit</a:t>
            </a:r>
          </a:p>
        </p:txBody>
      </p:sp>
      <p:sp>
        <p:nvSpPr>
          <p:cNvPr id="18" name="TextBox 17">
            <a:extLst>
              <a:ext uri="{FF2B5EF4-FFF2-40B4-BE49-F238E27FC236}">
                <a16:creationId xmlns:a16="http://schemas.microsoft.com/office/drawing/2014/main" id="{F3939B15-DF6D-40AE-BF87-E3F3D885AEEC}"/>
              </a:ext>
            </a:extLst>
          </p:cNvPr>
          <p:cNvSpPr txBox="1"/>
          <p:nvPr/>
        </p:nvSpPr>
        <p:spPr>
          <a:xfrm>
            <a:off x="9068316" y="1253261"/>
            <a:ext cx="2108670" cy="2339102"/>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b="1" dirty="0">
                <a:latin typeface="Century Gothic" panose="020B0502020202020204" pitchFamily="34" charset="0"/>
              </a:rPr>
              <a:t>Sound spelling </a:t>
            </a:r>
          </a:p>
          <a:p>
            <a:endParaRPr lang="en-GB" b="1" dirty="0">
              <a:latin typeface="Century Gothic" panose="020B0502020202020204" pitchFamily="34" charset="0"/>
            </a:endParaRPr>
          </a:p>
          <a:p>
            <a:r>
              <a:rPr lang="en-GB" dirty="0">
                <a:latin typeface="Century Gothic" panose="020B0502020202020204" pitchFamily="34" charset="0"/>
              </a:rPr>
              <a:t>“</a:t>
            </a:r>
            <a:r>
              <a:rPr lang="en-GB" dirty="0" err="1">
                <a:latin typeface="Century Gothic" panose="020B0502020202020204" pitchFamily="34" charset="0"/>
              </a:rPr>
              <a:t>er</a:t>
            </a:r>
            <a:r>
              <a:rPr lang="en-GB" dirty="0">
                <a:latin typeface="Century Gothic" panose="020B0502020202020204" pitchFamily="34" charset="0"/>
              </a:rPr>
              <a:t>”</a:t>
            </a:r>
          </a:p>
          <a:p>
            <a:endParaRPr lang="en-GB" dirty="0">
              <a:latin typeface="Century Gothic" panose="020B0502020202020204" pitchFamily="34" charset="0"/>
            </a:endParaRPr>
          </a:p>
          <a:p>
            <a:r>
              <a:rPr lang="en-GB" dirty="0">
                <a:latin typeface="Century Gothic" panose="020B0502020202020204" pitchFamily="34" charset="0"/>
              </a:rPr>
              <a:t>”aux”</a:t>
            </a:r>
          </a:p>
          <a:p>
            <a:endParaRPr lang="en-GB" dirty="0">
              <a:latin typeface="Century Gothic" panose="020B0502020202020204" pitchFamily="34" charset="0"/>
            </a:endParaRPr>
          </a:p>
          <a:p>
            <a:r>
              <a:rPr lang="en-GB" dirty="0">
                <a:latin typeface="Century Gothic" panose="020B0502020202020204" pitchFamily="34" charset="0"/>
              </a:rPr>
              <a:t>“</a:t>
            </a:r>
            <a:r>
              <a:rPr lang="en-GB" dirty="0" err="1">
                <a:latin typeface="Century Gothic" panose="020B0502020202020204" pitchFamily="34" charset="0"/>
              </a:rPr>
              <a:t>aillot</a:t>
            </a:r>
            <a:r>
              <a:rPr lang="en-GB" dirty="0">
                <a:latin typeface="Century Gothic" panose="020B0502020202020204" pitchFamily="34" charset="0"/>
              </a:rPr>
              <a:t>”</a:t>
            </a:r>
          </a:p>
          <a:p>
            <a:endParaRPr lang="en-GB" sz="2000" dirty="0">
              <a:latin typeface="Century Gothic" panose="020B0502020202020204" pitchFamily="34" charset="0"/>
            </a:endParaRPr>
          </a:p>
        </p:txBody>
      </p:sp>
      <p:pic>
        <p:nvPicPr>
          <p:cNvPr id="21" name="Picture 20" descr="A drawing of a cartoon character&#10;&#10;Description automatically generated">
            <a:extLst>
              <a:ext uri="{FF2B5EF4-FFF2-40B4-BE49-F238E27FC236}">
                <a16:creationId xmlns:a16="http://schemas.microsoft.com/office/drawing/2014/main" id="{1CB9F731-8DE7-4ABA-8EC2-0AD194859D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615" y="325719"/>
            <a:ext cx="969023" cy="637454"/>
          </a:xfrm>
          <a:prstGeom prst="rect">
            <a:avLst/>
          </a:prstGeom>
        </p:spPr>
      </p:pic>
      <p:sp>
        <p:nvSpPr>
          <p:cNvPr id="13" name="TextBox 8">
            <a:extLst>
              <a:ext uri="{FF2B5EF4-FFF2-40B4-BE49-F238E27FC236}">
                <a16:creationId xmlns:a16="http://schemas.microsoft.com/office/drawing/2014/main" id="{FCB07BD8-06AF-41EC-8168-E9249FED881B}"/>
              </a:ext>
            </a:extLst>
          </p:cNvPr>
          <p:cNvSpPr txBox="1"/>
          <p:nvPr/>
        </p:nvSpPr>
        <p:spPr>
          <a:xfrm>
            <a:off x="3024965" y="608309"/>
            <a:ext cx="5570756" cy="369332"/>
          </a:xfrm>
          <a:prstGeom prst="rect">
            <a:avLst/>
          </a:prstGeom>
          <a:pattFill prst="pct5">
            <a:fgClr>
              <a:schemeClr val="accent4">
                <a:lumMod val="20000"/>
                <a:lumOff val="80000"/>
              </a:schemeClr>
            </a:fgClr>
            <a:bgClr>
              <a:schemeClr val="bg1"/>
            </a:bgClr>
          </a:pattFill>
          <a:ln w="38100">
            <a:solidFill>
              <a:schemeClr val="tx1"/>
            </a:solidFill>
          </a:ln>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latin typeface="Century Gothic" panose="020B0502020202020204" pitchFamily="34" charset="0"/>
              </a:rPr>
              <a:t>Language Detectives’ Memory Bank of Seaside </a:t>
            </a:r>
          </a:p>
        </p:txBody>
      </p:sp>
      <p:sp>
        <p:nvSpPr>
          <p:cNvPr id="9" name="TextBox 8">
            <a:extLst>
              <a:ext uri="{FF2B5EF4-FFF2-40B4-BE49-F238E27FC236}">
                <a16:creationId xmlns:a16="http://schemas.microsoft.com/office/drawing/2014/main" id="{7909E8D3-849E-4D3A-B309-CF45A1853891}"/>
              </a:ext>
            </a:extLst>
          </p:cNvPr>
          <p:cNvSpPr txBox="1"/>
          <p:nvPr/>
        </p:nvSpPr>
        <p:spPr>
          <a:xfrm>
            <a:off x="5443495" y="3819636"/>
            <a:ext cx="6304452" cy="2585323"/>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b="1" dirty="0">
                <a:latin typeface="Century Gothic" panose="020B0502020202020204" pitchFamily="34" charset="0"/>
              </a:rPr>
              <a:t>Verb bank</a:t>
            </a:r>
          </a:p>
          <a:p>
            <a:r>
              <a:rPr lang="en-GB" dirty="0">
                <a:latin typeface="Century Gothic" panose="020B0502020202020204" pitchFamily="34" charset="0"/>
              </a:rPr>
              <a:t>On </a:t>
            </a:r>
            <a:r>
              <a:rPr lang="en-GB" dirty="0" err="1">
                <a:latin typeface="Century Gothic" panose="020B0502020202020204" pitchFamily="34" charset="0"/>
              </a:rPr>
              <a:t>peut</a:t>
            </a:r>
            <a:r>
              <a:rPr lang="en-GB" dirty="0">
                <a:latin typeface="Century Gothic" panose="020B0502020202020204" pitchFamily="34" charset="0"/>
              </a:rPr>
              <a:t> – you can/we can</a:t>
            </a:r>
          </a:p>
          <a:p>
            <a:r>
              <a:rPr lang="en-GB" dirty="0" err="1">
                <a:latin typeface="Century Gothic" panose="020B0502020202020204" pitchFamily="34" charset="0"/>
              </a:rPr>
              <a:t>Viens</a:t>
            </a:r>
            <a:r>
              <a:rPr lang="en-GB" dirty="0">
                <a:latin typeface="Century Gothic" panose="020B0502020202020204" pitchFamily="34" charset="0"/>
              </a:rPr>
              <a:t> à! – come along to..</a:t>
            </a:r>
          </a:p>
          <a:p>
            <a:r>
              <a:rPr lang="en-GB" dirty="0" err="1">
                <a:latin typeface="Century Gothic" panose="020B0502020202020204" pitchFamily="34" charset="0"/>
              </a:rPr>
              <a:t>ça</a:t>
            </a:r>
            <a:r>
              <a:rPr lang="en-GB" dirty="0">
                <a:latin typeface="Century Gothic" panose="020B0502020202020204" pitchFamily="34" charset="0"/>
              </a:rPr>
              <a:t> </a:t>
            </a:r>
            <a:r>
              <a:rPr lang="en-GB" dirty="0" err="1">
                <a:latin typeface="Century Gothic" panose="020B0502020202020204" pitchFamily="34" charset="0"/>
              </a:rPr>
              <a:t>va</a:t>
            </a:r>
            <a:r>
              <a:rPr lang="en-GB" dirty="0">
                <a:latin typeface="Century Gothic" panose="020B0502020202020204" pitchFamily="34" charset="0"/>
              </a:rPr>
              <a:t> </a:t>
            </a:r>
            <a:r>
              <a:rPr lang="en-GB" dirty="0" err="1">
                <a:latin typeface="Century Gothic" panose="020B0502020202020204" pitchFamily="34" charset="0"/>
              </a:rPr>
              <a:t>être</a:t>
            </a:r>
            <a:r>
              <a:rPr lang="en-GB" dirty="0">
                <a:latin typeface="Century Gothic" panose="020B0502020202020204" pitchFamily="34" charset="0"/>
              </a:rPr>
              <a:t> – it’s going to be ..</a:t>
            </a:r>
          </a:p>
          <a:p>
            <a:r>
              <a:rPr lang="en-GB" dirty="0">
                <a:latin typeface="Century Gothic" panose="020B0502020202020204" pitchFamily="34" charset="0"/>
              </a:rPr>
              <a:t> </a:t>
            </a:r>
            <a:r>
              <a:rPr lang="en-GB" dirty="0" err="1">
                <a:latin typeface="Century Gothic" panose="020B0502020202020204" pitchFamily="34" charset="0"/>
              </a:rPr>
              <a:t>s’amuser</a:t>
            </a:r>
            <a:r>
              <a:rPr lang="en-GB" dirty="0">
                <a:latin typeface="Century Gothic" panose="020B0502020202020204" pitchFamily="34" charset="0"/>
              </a:rPr>
              <a:t> – to enjoy </a:t>
            </a:r>
          </a:p>
          <a:p>
            <a:r>
              <a:rPr lang="en-GB" dirty="0">
                <a:latin typeface="Century Gothic" panose="020B0502020202020204" pitchFamily="34" charset="0"/>
              </a:rPr>
              <a:t>faire- to make</a:t>
            </a:r>
          </a:p>
          <a:p>
            <a:r>
              <a:rPr lang="en-GB" dirty="0">
                <a:latin typeface="Century Gothic" panose="020B0502020202020204" pitchFamily="34" charset="0"/>
              </a:rPr>
              <a:t>manger- to eat</a:t>
            </a:r>
          </a:p>
          <a:p>
            <a:r>
              <a:rPr lang="en-GB" dirty="0" err="1">
                <a:latin typeface="Century Gothic" panose="020B0502020202020204" pitchFamily="34" charset="0"/>
              </a:rPr>
              <a:t>jouer</a:t>
            </a:r>
            <a:r>
              <a:rPr lang="en-GB" dirty="0">
                <a:latin typeface="Century Gothic" panose="020B0502020202020204" pitchFamily="34" charset="0"/>
              </a:rPr>
              <a:t> (au foot/au volley)- to play(football/volleyball)</a:t>
            </a:r>
          </a:p>
          <a:p>
            <a:r>
              <a:rPr lang="en-GB" dirty="0" err="1">
                <a:latin typeface="Century Gothic" panose="020B0502020202020204" pitchFamily="34" charset="0"/>
              </a:rPr>
              <a:t>nager</a:t>
            </a:r>
            <a:r>
              <a:rPr lang="en-GB" dirty="0">
                <a:latin typeface="Century Gothic" panose="020B0502020202020204" pitchFamily="34" charset="0"/>
              </a:rPr>
              <a:t>-to swim</a:t>
            </a:r>
          </a:p>
        </p:txBody>
      </p:sp>
      <p:sp>
        <p:nvSpPr>
          <p:cNvPr id="10" name="TextBox 9">
            <a:extLst>
              <a:ext uri="{FF2B5EF4-FFF2-40B4-BE49-F238E27FC236}">
                <a16:creationId xmlns:a16="http://schemas.microsoft.com/office/drawing/2014/main" id="{E3871AAB-0C98-4AF1-9E9C-86BBD4BB5960}"/>
              </a:ext>
            </a:extLst>
          </p:cNvPr>
          <p:cNvSpPr txBox="1"/>
          <p:nvPr/>
        </p:nvSpPr>
        <p:spPr>
          <a:xfrm>
            <a:off x="316967" y="4962045"/>
            <a:ext cx="4231106" cy="1200329"/>
          </a:xfrm>
          <a:prstGeom prst="rect">
            <a:avLst/>
          </a:prstGeom>
          <a:pattFill prst="pct5">
            <a:fgClr>
              <a:schemeClr val="accent4">
                <a:lumMod val="20000"/>
                <a:lumOff val="80000"/>
              </a:schemeClr>
            </a:fgClr>
            <a:bgClr>
              <a:schemeClr val="bg1"/>
            </a:bgClr>
          </a:pattFill>
          <a:ln w="38100">
            <a:solidFill>
              <a:srgbClr val="00B050"/>
            </a:solidFill>
          </a:ln>
        </p:spPr>
        <p:txBody>
          <a:bodyPr wrap="square" rtlCol="0">
            <a:spAutoFit/>
          </a:bodyPr>
          <a:lstStyle/>
          <a:p>
            <a:r>
              <a:rPr lang="en-GB" b="1" dirty="0">
                <a:latin typeface="Century Gothic" panose="020B0502020202020204" pitchFamily="34" charset="0"/>
              </a:rPr>
              <a:t>Grammar</a:t>
            </a:r>
          </a:p>
          <a:p>
            <a:r>
              <a:rPr lang="en-GB" dirty="0">
                <a:latin typeface="Century Gothic" panose="020B0502020202020204" pitchFamily="34" charset="0"/>
              </a:rPr>
              <a:t>Say or write “on </a:t>
            </a:r>
            <a:r>
              <a:rPr lang="en-GB" dirty="0" err="1">
                <a:latin typeface="Century Gothic" panose="020B0502020202020204" pitchFamily="34" charset="0"/>
              </a:rPr>
              <a:t>peut</a:t>
            </a:r>
            <a:r>
              <a:rPr lang="en-GB" dirty="0">
                <a:latin typeface="Century Gothic" panose="020B0502020202020204" pitchFamily="34" charset="0"/>
              </a:rPr>
              <a:t>” before a verb written as an infinitive and you can make a simple persuasive sentence.</a:t>
            </a:r>
          </a:p>
        </p:txBody>
      </p:sp>
    </p:spTree>
    <p:extLst>
      <p:ext uri="{BB962C8B-B14F-4D97-AF65-F5344CB8AC3E}">
        <p14:creationId xmlns:p14="http://schemas.microsoft.com/office/powerpoint/2010/main" val="603132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4120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1621</Words>
  <Application>Microsoft Macintosh PowerPoint</Application>
  <PresentationFormat>Widescreen</PresentationFormat>
  <Paragraphs>307</Paragraphs>
  <Slides>10</Slides>
  <Notes>0</Notes>
  <HiddenSlides>0</HiddenSlides>
  <MMClips>12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3</cp:revision>
  <dcterms:created xsi:type="dcterms:W3CDTF">2020-03-27T10:25:33Z</dcterms:created>
  <dcterms:modified xsi:type="dcterms:W3CDTF">2020-03-27T10:48:07Z</dcterms:modified>
</cp:coreProperties>
</file>