
<file path=[Content_Types].xml><?xml version="1.0" encoding="utf-8"?>
<Types xmlns="http://schemas.openxmlformats.org/package/2006/content-types">
  <Default Extension="png" ContentType="image/png"/>
  <Default Extension="m4a" ContentType="audio/mp4"/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sldIdLst>
    <p:sldId id="264" r:id="rId2"/>
    <p:sldId id="265" r:id="rId3"/>
    <p:sldId id="268" r:id="rId4"/>
    <p:sldId id="269" r:id="rId5"/>
    <p:sldId id="266" r:id="rId6"/>
    <p:sldId id="267" r:id="rId7"/>
    <p:sldId id="270" r:id="rId8"/>
    <p:sldId id="256" r:id="rId9"/>
  </p:sldIdLst>
  <p:sldSz cx="12192000" cy="6858000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 horzBarState="maximized">
    <p:restoredLeft sz="15602"/>
    <p:restoredTop sz="92932"/>
  </p:normalViewPr>
  <p:slideViewPr>
    <p:cSldViewPr snapToGrid="0" snapToObjects="1">
      <p:cViewPr varScale="1">
        <p:scale>
          <a:sx n="63" d="100"/>
          <a:sy n="63" d="100"/>
        </p:scale>
        <p:origin x="1720" y="176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tableStyles" Target="tableStyles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theme" Target="theme/theme1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viewProps" Target="viewProps.xml"/><Relationship Id="rId5" Type="http://schemas.openxmlformats.org/officeDocument/2006/relationships/slide" Target="slides/slide4.xml"/><Relationship Id="rId10" Type="http://schemas.openxmlformats.org/officeDocument/2006/relationships/presProps" Target="presProps.xml"/><Relationship Id="rId4" Type="http://schemas.openxmlformats.org/officeDocument/2006/relationships/slide" Target="slides/slide3.xml"/><Relationship Id="rId9" Type="http://schemas.openxmlformats.org/officeDocument/2006/relationships/slide" Target="slides/slide8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10705D2D-1458-854A-A049-E2856EA73283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Subtitle 2">
            <a:extLst>
              <a:ext uri="{FF2B5EF4-FFF2-40B4-BE49-F238E27FC236}">
                <a16:creationId xmlns:a16="http://schemas.microsoft.com/office/drawing/2014/main" id="{5585DE7C-52D8-2C45-9522-1F8CF8B44CEB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US"/>
              <a:t>Click to edit Master subtitle style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43ED0BE3-580E-C042-B25A-66C94BE3AE90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E3AA999-53FC-1B4E-9551-D5A0535AA048}" type="datetimeFigureOut">
              <a:rPr lang="en-US" smtClean="0"/>
              <a:t>3/27/20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6740B8E1-DBF4-334C-B5CB-9FC365BC80DA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0BFEED5A-B7D5-9241-BE77-24B4D15FDAFD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8837487-385A-6448-8537-FDE2AD99DB93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247824603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BC6221F0-DB19-2D42-B3AE-78B77988B912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1DA1B7C2-8668-EB43-9AB5-938983AB42CC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8E09AD63-618E-A543-80B5-7E8C451846BC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E3AA999-53FC-1B4E-9551-D5A0535AA048}" type="datetimeFigureOut">
              <a:rPr lang="en-US" smtClean="0"/>
              <a:t>3/27/20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DD2E945D-E194-5D49-A659-4364F61B50EF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66FB988C-6842-5B4D-8EEF-9A7395F85596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8837487-385A-6448-8537-FDE2AD99DB93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437057935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EA06EE9A-846E-CB4A-B759-B14BD12A3BC3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0D5D1C71-7584-F54B-AE8C-634E7D87C56A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57B12DF2-7AD9-5B43-A09B-19D05BBFD66B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E3AA999-53FC-1B4E-9551-D5A0535AA048}" type="datetimeFigureOut">
              <a:rPr lang="en-US" smtClean="0"/>
              <a:t>3/27/20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D8808722-24D3-7A47-87A8-5B00397A386E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7D2D0A89-7A4E-EC4C-B91F-018E3BB7119A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8837487-385A-6448-8537-FDE2AD99DB93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403750184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9142DDDB-3337-A74F-BD63-CB5D51029291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8817B07C-AAD5-E944-8D9C-CE7F2BDCD9F2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F8C6DE52-4807-8049-8BE9-53414A9DBAF5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C2ACA360-D3AC-E64A-8F1F-5AB547F2E7E3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E3AA999-53FC-1B4E-9551-D5A0535AA048}" type="datetimeFigureOut">
              <a:rPr lang="en-US" smtClean="0"/>
              <a:t>3/27/20</a:t>
            </a:fld>
            <a:endParaRPr lang="en-US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BD1E1BC5-537A-CB4D-BFE2-E2A7B6078CC2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16012073-ABB6-5A4A-A0F5-FDB5E0899CEE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8837487-385A-6448-8537-FDE2AD99DB93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503884980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ADAC1CB3-761A-3D43-A2A2-1D282F1B8375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C0664B6B-6C12-BA47-8B0E-A0590EC57E34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C6249FDF-D533-D043-933D-6D5DF4919511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Text Placeholder 4">
            <a:extLst>
              <a:ext uri="{FF2B5EF4-FFF2-40B4-BE49-F238E27FC236}">
                <a16:creationId xmlns:a16="http://schemas.microsoft.com/office/drawing/2014/main" id="{56F42B15-7400-B841-8D48-2B7394922821}"/>
              </a:ext>
            </a:extLst>
          </p:cNvPr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6" name="Content Placeholder 5">
            <a:extLst>
              <a:ext uri="{FF2B5EF4-FFF2-40B4-BE49-F238E27FC236}">
                <a16:creationId xmlns:a16="http://schemas.microsoft.com/office/drawing/2014/main" id="{26269336-E6BD-204C-AC93-16292CFD14CA}"/>
              </a:ext>
            </a:extLst>
          </p:cNvPr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7" name="Date Placeholder 6">
            <a:extLst>
              <a:ext uri="{FF2B5EF4-FFF2-40B4-BE49-F238E27FC236}">
                <a16:creationId xmlns:a16="http://schemas.microsoft.com/office/drawing/2014/main" id="{6810462C-195F-404B-A39F-5BA56BEA58D6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E3AA999-53FC-1B4E-9551-D5A0535AA048}" type="datetimeFigureOut">
              <a:rPr lang="en-US" smtClean="0"/>
              <a:t>3/27/20</a:t>
            </a:fld>
            <a:endParaRPr lang="en-US"/>
          </a:p>
        </p:txBody>
      </p:sp>
      <p:sp>
        <p:nvSpPr>
          <p:cNvPr id="8" name="Footer Placeholder 7">
            <a:extLst>
              <a:ext uri="{FF2B5EF4-FFF2-40B4-BE49-F238E27FC236}">
                <a16:creationId xmlns:a16="http://schemas.microsoft.com/office/drawing/2014/main" id="{DB31A085-D858-7745-AF0C-A8A8022FFD10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>
            <a:extLst>
              <a:ext uri="{FF2B5EF4-FFF2-40B4-BE49-F238E27FC236}">
                <a16:creationId xmlns:a16="http://schemas.microsoft.com/office/drawing/2014/main" id="{6EEC7753-EF65-6C45-A07B-F61A3A08CF59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8837487-385A-6448-8537-FDE2AD99DB93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594188758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5B6F027C-839B-5B45-8DEE-8DD59D4158B7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Date Placeholder 2">
            <a:extLst>
              <a:ext uri="{FF2B5EF4-FFF2-40B4-BE49-F238E27FC236}">
                <a16:creationId xmlns:a16="http://schemas.microsoft.com/office/drawing/2014/main" id="{870379D2-026F-8C43-BBDD-9E9C4EB58A44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E3AA999-53FC-1B4E-9551-D5A0535AA048}" type="datetimeFigureOut">
              <a:rPr lang="en-US" smtClean="0"/>
              <a:t>3/27/20</a:t>
            </a:fld>
            <a:endParaRPr lang="en-US"/>
          </a:p>
        </p:txBody>
      </p:sp>
      <p:sp>
        <p:nvSpPr>
          <p:cNvPr id="4" name="Footer Placeholder 3">
            <a:extLst>
              <a:ext uri="{FF2B5EF4-FFF2-40B4-BE49-F238E27FC236}">
                <a16:creationId xmlns:a16="http://schemas.microsoft.com/office/drawing/2014/main" id="{DD42E3D4-9831-CD47-95D7-3522982EE51E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id="{42F276C0-4780-B94E-ACBC-5A4A1B88BE08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8837487-385A-6448-8537-FDE2AD99DB93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167384009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>
            <a:extLst>
              <a:ext uri="{FF2B5EF4-FFF2-40B4-BE49-F238E27FC236}">
                <a16:creationId xmlns:a16="http://schemas.microsoft.com/office/drawing/2014/main" id="{6C1958DA-66D5-7344-BE4D-69E72B8995A7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E3AA999-53FC-1B4E-9551-D5A0535AA048}" type="datetimeFigureOut">
              <a:rPr lang="en-US" smtClean="0"/>
              <a:t>3/27/20</a:t>
            </a:fld>
            <a:endParaRPr lang="en-US"/>
          </a:p>
        </p:txBody>
      </p:sp>
      <p:sp>
        <p:nvSpPr>
          <p:cNvPr id="3" name="Footer Placeholder 2">
            <a:extLst>
              <a:ext uri="{FF2B5EF4-FFF2-40B4-BE49-F238E27FC236}">
                <a16:creationId xmlns:a16="http://schemas.microsoft.com/office/drawing/2014/main" id="{161792A7-5407-074E-89EF-D0D6A0E564A8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E2718D2A-C0BC-CB46-9A28-A66D69AE6932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8837487-385A-6448-8537-FDE2AD99DB93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320911876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9C58517E-25DA-194D-B544-6C93CDA7DFD8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21172310-A2CE-9045-8A77-C3E2CFAEBEF4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99C08416-5104-FA44-9F85-DE1529E0CB31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4E717586-BB7C-9542-8D9E-0086E9CD85E0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E3AA999-53FC-1B4E-9551-D5A0535AA048}" type="datetimeFigureOut">
              <a:rPr lang="en-US" smtClean="0"/>
              <a:t>3/27/20</a:t>
            </a:fld>
            <a:endParaRPr lang="en-US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B4BEC8DB-617A-F340-9642-259B7F64A33F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9A589D52-C5AF-BB4B-A4B7-AC2DCA2F37EC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8837487-385A-6448-8537-FDE2AD99DB93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392513941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22004D61-DB1D-F944-8A7A-E3DB8B0062BC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Picture Placeholder 2">
            <a:extLst>
              <a:ext uri="{FF2B5EF4-FFF2-40B4-BE49-F238E27FC236}">
                <a16:creationId xmlns:a16="http://schemas.microsoft.com/office/drawing/2014/main" id="{02BB5EE6-FAF0-1F4B-89B0-C7CECB3A0436}"/>
              </a:ext>
            </a:extLst>
          </p:cNvPr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FBF192E1-BCE3-B447-B496-2CA8E531DEA3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57A5CFCB-F4A4-7443-B503-14311755995A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E3AA999-53FC-1B4E-9551-D5A0535AA048}" type="datetimeFigureOut">
              <a:rPr lang="en-US" smtClean="0"/>
              <a:t>3/27/20</a:t>
            </a:fld>
            <a:endParaRPr lang="en-US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68D85600-FDC4-9D41-8937-2941B3AF677E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E31F8000-C2A4-5E44-9C8F-396096403220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8837487-385A-6448-8537-FDE2AD99DB93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617679138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22DD1B1D-94AA-0641-AEE6-79F33C1F877D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>
            <a:extLst>
              <a:ext uri="{FF2B5EF4-FFF2-40B4-BE49-F238E27FC236}">
                <a16:creationId xmlns:a16="http://schemas.microsoft.com/office/drawing/2014/main" id="{F87A7FF5-93B7-0C4B-80EB-3663BA6B8F88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5BAA8E05-B0E1-B34A-887F-47ACFEBA24BB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E3AA999-53FC-1B4E-9551-D5A0535AA048}" type="datetimeFigureOut">
              <a:rPr lang="en-US" smtClean="0"/>
              <a:t>3/27/20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0C73CA76-36F6-5646-BFF2-1BC737372492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662DE7AE-48BC-064E-80B5-387A6522A406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8837487-385A-6448-8537-FDE2AD99DB93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624519546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>
            <a:extLst>
              <a:ext uri="{FF2B5EF4-FFF2-40B4-BE49-F238E27FC236}">
                <a16:creationId xmlns:a16="http://schemas.microsoft.com/office/drawing/2014/main" id="{321DD94D-9509-F74A-8F07-623BA73D012A}"/>
              </a:ext>
            </a:extLst>
          </p:cNvPr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>
            <a:extLst>
              <a:ext uri="{FF2B5EF4-FFF2-40B4-BE49-F238E27FC236}">
                <a16:creationId xmlns:a16="http://schemas.microsoft.com/office/drawing/2014/main" id="{6B53114D-F139-104D-A855-8CC583DA0BC7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2DB9DA79-18C4-F24A-98CC-6AC4EB4E6C5B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E3AA999-53FC-1B4E-9551-D5A0535AA048}" type="datetimeFigureOut">
              <a:rPr lang="en-US" smtClean="0"/>
              <a:t>3/27/20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80ABF21C-7B76-C141-BC9D-5349A6838FE5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B9FDA042-0424-7549-B264-CD9778EA7FA0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8837487-385A-6448-8537-FDE2AD99DB93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03392884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>
            <a:extLst>
              <a:ext uri="{FF2B5EF4-FFF2-40B4-BE49-F238E27FC236}">
                <a16:creationId xmlns:a16="http://schemas.microsoft.com/office/drawing/2014/main" id="{58C222AC-D01C-7A48-ADA0-0F960C13953D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AD279FFB-57E0-754E-9F9E-DFB1E4287CA1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3226509E-EBD0-6A44-8B78-65335520CA46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9E3AA999-53FC-1B4E-9551-D5A0535AA048}" type="datetimeFigureOut">
              <a:rPr lang="en-US" smtClean="0"/>
              <a:t>3/27/20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080A1081-ECBD-4F41-A42A-8675E2D5CF88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32C56560-BA4C-8B49-A60E-F727DD8400F5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38837487-385A-6448-8537-FDE2AD99DB93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286100336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8" Type="http://schemas.openxmlformats.org/officeDocument/2006/relationships/image" Target="../media/image3.png"/><Relationship Id="rId3" Type="http://schemas.microsoft.com/office/2007/relationships/media" Target="../media/media2.m4a"/><Relationship Id="rId7" Type="http://schemas.openxmlformats.org/officeDocument/2006/relationships/image" Target="../media/image2.jpeg"/><Relationship Id="rId2" Type="http://schemas.openxmlformats.org/officeDocument/2006/relationships/audio" Target="../media/media1.m4a"/><Relationship Id="rId1" Type="http://schemas.microsoft.com/office/2007/relationships/media" Target="../media/media1.m4a"/><Relationship Id="rId6" Type="http://schemas.openxmlformats.org/officeDocument/2006/relationships/image" Target="../media/image1.png"/><Relationship Id="rId5" Type="http://schemas.openxmlformats.org/officeDocument/2006/relationships/slideLayout" Target="../slideLayouts/slideLayout2.xml"/><Relationship Id="rId4" Type="http://schemas.openxmlformats.org/officeDocument/2006/relationships/audio" Target="../media/media2.m4a"/></Relationships>
</file>

<file path=ppt/slides/_rels/slide2.xml.rels><?xml version="1.0" encoding="UTF-8" standalone="yes"?>
<Relationships xmlns="http://schemas.openxmlformats.org/package/2006/relationships"><Relationship Id="rId8" Type="http://schemas.openxmlformats.org/officeDocument/2006/relationships/image" Target="../media/image3.png"/><Relationship Id="rId3" Type="http://schemas.microsoft.com/office/2007/relationships/media" Target="../media/media4.m4a"/><Relationship Id="rId7" Type="http://schemas.openxmlformats.org/officeDocument/2006/relationships/image" Target="../media/image2.jpeg"/><Relationship Id="rId2" Type="http://schemas.openxmlformats.org/officeDocument/2006/relationships/audio" Target="../media/media3.m4a"/><Relationship Id="rId1" Type="http://schemas.microsoft.com/office/2007/relationships/media" Target="../media/media3.m4a"/><Relationship Id="rId6" Type="http://schemas.openxmlformats.org/officeDocument/2006/relationships/image" Target="../media/image1.png"/><Relationship Id="rId5" Type="http://schemas.openxmlformats.org/officeDocument/2006/relationships/slideLayout" Target="../slideLayouts/slideLayout2.xml"/><Relationship Id="rId4" Type="http://schemas.openxmlformats.org/officeDocument/2006/relationships/audio" Target="../media/media4.m4a"/></Relationships>
</file>

<file path=ppt/slides/_rels/slide3.xml.rels><?xml version="1.0" encoding="UTF-8" standalone="yes"?>
<Relationships xmlns="http://schemas.openxmlformats.org/package/2006/relationships"><Relationship Id="rId8" Type="http://schemas.openxmlformats.org/officeDocument/2006/relationships/image" Target="../media/image1.png"/><Relationship Id="rId3" Type="http://schemas.microsoft.com/office/2007/relationships/media" Target="../media/media6.m4a"/><Relationship Id="rId7" Type="http://schemas.openxmlformats.org/officeDocument/2006/relationships/slideLayout" Target="../slideLayouts/slideLayout2.xml"/><Relationship Id="rId2" Type="http://schemas.openxmlformats.org/officeDocument/2006/relationships/audio" Target="../media/media5.m4a"/><Relationship Id="rId1" Type="http://schemas.microsoft.com/office/2007/relationships/media" Target="../media/media5.m4a"/><Relationship Id="rId6" Type="http://schemas.openxmlformats.org/officeDocument/2006/relationships/audio" Target="../media/media7.m4a"/><Relationship Id="rId5" Type="http://schemas.microsoft.com/office/2007/relationships/media" Target="../media/media7.m4a"/><Relationship Id="rId10" Type="http://schemas.openxmlformats.org/officeDocument/2006/relationships/image" Target="../media/image3.png"/><Relationship Id="rId4" Type="http://schemas.openxmlformats.org/officeDocument/2006/relationships/audio" Target="../media/media6.m4a"/><Relationship Id="rId9" Type="http://schemas.openxmlformats.org/officeDocument/2006/relationships/image" Target="../media/image2.jpeg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jpeg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jpeg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jpeg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jpeg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 descr="A drawing of a cartoon character&#10;&#10;Description automatically generated">
            <a:extLst>
              <a:ext uri="{FF2B5EF4-FFF2-40B4-BE49-F238E27FC236}">
                <a16:creationId xmlns:a16="http://schemas.microsoft.com/office/drawing/2014/main" id="{35812521-DF0A-469C-8661-E8178936F9D6}"/>
              </a:ext>
            </a:extLst>
          </p:cNvPr>
          <p:cNvPicPr>
            <a:picLocks noChangeAspect="1"/>
          </p:cNvPicPr>
          <p:nvPr/>
        </p:nvPicPr>
        <p:blipFill>
          <a:blip r:embed="rId6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872708" y="125664"/>
            <a:ext cx="844677" cy="400110"/>
          </a:xfrm>
          <a:prstGeom prst="rect">
            <a:avLst/>
          </a:prstGeom>
        </p:spPr>
      </p:pic>
      <p:sp>
        <p:nvSpPr>
          <p:cNvPr id="9" name="TextBox 8">
            <a:extLst>
              <a:ext uri="{FF2B5EF4-FFF2-40B4-BE49-F238E27FC236}">
                <a16:creationId xmlns:a16="http://schemas.microsoft.com/office/drawing/2014/main" id="{FCB07BD8-06AF-41EC-8168-E9249FED881B}"/>
              </a:ext>
            </a:extLst>
          </p:cNvPr>
          <p:cNvSpPr txBox="1"/>
          <p:nvPr/>
        </p:nvSpPr>
        <p:spPr>
          <a:xfrm>
            <a:off x="2983099" y="350632"/>
            <a:ext cx="5431295" cy="400110"/>
          </a:xfrm>
          <a:prstGeom prst="rect">
            <a:avLst/>
          </a:prstGeom>
          <a:pattFill prst="pct5">
            <a:fgClr>
              <a:schemeClr val="accent4">
                <a:lumMod val="20000"/>
                <a:lumOff val="80000"/>
              </a:schemeClr>
            </a:fgClr>
            <a:bgClr>
              <a:schemeClr val="bg1"/>
            </a:bgClr>
          </a:pattFill>
          <a:ln w="38100">
            <a:solidFill>
              <a:schemeClr val="tx1"/>
            </a:solidFill>
          </a:ln>
        </p:spPr>
        <p:txBody>
          <a:bodyPr wrap="none" rtlCol="0">
            <a:spAutoFit/>
          </a:bodyPr>
          <a:lstStyle/>
          <a:p>
            <a:r>
              <a:rPr lang="en-GB" sz="1600" b="1" dirty="0">
                <a:latin typeface="Century Gothic" panose="020B0502020202020204" pitchFamily="34" charset="0"/>
              </a:rPr>
              <a:t>Language Detectives’ Memory Bank: O’clock times</a:t>
            </a:r>
            <a:r>
              <a:rPr lang="en-GB" sz="2000" b="1" dirty="0">
                <a:latin typeface="Century Gothic" panose="020B0502020202020204" pitchFamily="34" charset="0"/>
              </a:rPr>
              <a:t>. </a:t>
            </a:r>
          </a:p>
        </p:txBody>
      </p:sp>
      <p:sp>
        <p:nvSpPr>
          <p:cNvPr id="11" name="TextBox 10">
            <a:extLst>
              <a:ext uri="{FF2B5EF4-FFF2-40B4-BE49-F238E27FC236}">
                <a16:creationId xmlns:a16="http://schemas.microsoft.com/office/drawing/2014/main" id="{82FB6155-EF73-4E76-B4CA-717526727E8F}"/>
              </a:ext>
            </a:extLst>
          </p:cNvPr>
          <p:cNvSpPr txBox="1"/>
          <p:nvPr/>
        </p:nvSpPr>
        <p:spPr>
          <a:xfrm>
            <a:off x="791659" y="1138463"/>
            <a:ext cx="3968318" cy="4031873"/>
          </a:xfrm>
          <a:prstGeom prst="rect">
            <a:avLst/>
          </a:prstGeom>
          <a:pattFill prst="pct5">
            <a:fgClr>
              <a:schemeClr val="accent4">
                <a:lumMod val="20000"/>
                <a:lumOff val="80000"/>
              </a:schemeClr>
            </a:fgClr>
            <a:bgClr>
              <a:schemeClr val="bg1"/>
            </a:bgClr>
          </a:pattFill>
          <a:ln w="38100">
            <a:solidFill>
              <a:srgbClr val="00B0F0"/>
            </a:solidFill>
          </a:ln>
        </p:spPr>
        <p:txBody>
          <a:bodyPr wrap="square" rtlCol="0">
            <a:spAutoFit/>
          </a:bodyPr>
          <a:lstStyle/>
          <a:p>
            <a:r>
              <a:rPr lang="en-GB" sz="1600" b="1" dirty="0">
                <a:latin typeface="Century Gothic" panose="020B0502020202020204" pitchFamily="34" charset="0"/>
              </a:rPr>
              <a:t>O’clock time phrases Bank </a:t>
            </a:r>
          </a:p>
          <a:p>
            <a:endParaRPr lang="en-GB" sz="1600" b="1" dirty="0">
              <a:latin typeface="Century Gothic" panose="020B0502020202020204" pitchFamily="34" charset="0"/>
            </a:endParaRPr>
          </a:p>
          <a:p>
            <a:r>
              <a:rPr lang="en-GB" sz="1600" dirty="0">
                <a:latin typeface="Century Gothic" panose="020B0502020202020204" pitchFamily="34" charset="0"/>
              </a:rPr>
              <a:t>Il </a:t>
            </a:r>
            <a:r>
              <a:rPr lang="en-GB" sz="1600" dirty="0" err="1">
                <a:latin typeface="Century Gothic" panose="020B0502020202020204" pitchFamily="34" charset="0"/>
              </a:rPr>
              <a:t>est</a:t>
            </a:r>
            <a:r>
              <a:rPr lang="en-GB" sz="1600" dirty="0">
                <a:latin typeface="Century Gothic" panose="020B0502020202020204" pitchFamily="34" charset="0"/>
              </a:rPr>
              <a:t> …- it is …..</a:t>
            </a:r>
          </a:p>
          <a:p>
            <a:r>
              <a:rPr lang="en-GB" sz="1600" dirty="0" err="1">
                <a:latin typeface="Century Gothic" panose="020B0502020202020204" pitchFamily="34" charset="0"/>
              </a:rPr>
              <a:t>une</a:t>
            </a:r>
            <a:r>
              <a:rPr lang="en-GB" sz="1600" dirty="0">
                <a:latin typeface="Century Gothic" panose="020B0502020202020204" pitchFamily="34" charset="0"/>
              </a:rPr>
              <a:t> </a:t>
            </a:r>
            <a:r>
              <a:rPr lang="en-GB" sz="1600" dirty="0" err="1">
                <a:latin typeface="Century Gothic" panose="020B0502020202020204" pitchFamily="34" charset="0"/>
              </a:rPr>
              <a:t>heure</a:t>
            </a:r>
            <a:r>
              <a:rPr lang="en-GB" sz="1600" dirty="0">
                <a:latin typeface="Century Gothic" panose="020B0502020202020204" pitchFamily="34" charset="0"/>
              </a:rPr>
              <a:t>- one o’clock</a:t>
            </a:r>
          </a:p>
          <a:p>
            <a:r>
              <a:rPr lang="en-GB" sz="1600" dirty="0">
                <a:latin typeface="Century Gothic" panose="020B0502020202020204" pitchFamily="34" charset="0"/>
              </a:rPr>
              <a:t>deux </a:t>
            </a:r>
            <a:r>
              <a:rPr lang="en-GB" sz="1600" dirty="0" err="1">
                <a:latin typeface="Century Gothic" panose="020B0502020202020204" pitchFamily="34" charset="0"/>
              </a:rPr>
              <a:t>heures</a:t>
            </a:r>
            <a:r>
              <a:rPr lang="en-GB" sz="1600" dirty="0">
                <a:latin typeface="Century Gothic" panose="020B0502020202020204" pitchFamily="34" charset="0"/>
              </a:rPr>
              <a:t>- two o’clock</a:t>
            </a:r>
          </a:p>
          <a:p>
            <a:r>
              <a:rPr lang="en-GB" sz="1600" dirty="0">
                <a:latin typeface="Century Gothic" panose="020B0502020202020204" pitchFamily="34" charset="0"/>
              </a:rPr>
              <a:t>trois </a:t>
            </a:r>
            <a:r>
              <a:rPr lang="en-GB" sz="1600" dirty="0" err="1">
                <a:latin typeface="Century Gothic" panose="020B0502020202020204" pitchFamily="34" charset="0"/>
              </a:rPr>
              <a:t>heures</a:t>
            </a:r>
            <a:r>
              <a:rPr lang="en-GB" sz="1600" dirty="0">
                <a:latin typeface="Century Gothic" panose="020B0502020202020204" pitchFamily="34" charset="0"/>
              </a:rPr>
              <a:t>- three o’clock</a:t>
            </a:r>
          </a:p>
          <a:p>
            <a:r>
              <a:rPr lang="en-GB" sz="1600" dirty="0">
                <a:latin typeface="Century Gothic" panose="020B0502020202020204" pitchFamily="34" charset="0"/>
              </a:rPr>
              <a:t>quatre </a:t>
            </a:r>
            <a:r>
              <a:rPr lang="en-GB" sz="1600" dirty="0" err="1">
                <a:latin typeface="Century Gothic" panose="020B0502020202020204" pitchFamily="34" charset="0"/>
              </a:rPr>
              <a:t>heures</a:t>
            </a:r>
            <a:r>
              <a:rPr lang="en-GB" sz="1600" dirty="0">
                <a:latin typeface="Century Gothic" panose="020B0502020202020204" pitchFamily="34" charset="0"/>
              </a:rPr>
              <a:t>- four o’clock</a:t>
            </a:r>
          </a:p>
          <a:p>
            <a:r>
              <a:rPr lang="en-GB" sz="1600" dirty="0">
                <a:latin typeface="Century Gothic" panose="020B0502020202020204" pitchFamily="34" charset="0"/>
              </a:rPr>
              <a:t>cinq </a:t>
            </a:r>
            <a:r>
              <a:rPr lang="en-GB" sz="1600" dirty="0" err="1">
                <a:latin typeface="Century Gothic" panose="020B0502020202020204" pitchFamily="34" charset="0"/>
              </a:rPr>
              <a:t>heures</a:t>
            </a:r>
            <a:r>
              <a:rPr lang="en-GB" sz="1600" dirty="0">
                <a:latin typeface="Century Gothic" panose="020B0502020202020204" pitchFamily="34" charset="0"/>
              </a:rPr>
              <a:t>- five o’clock</a:t>
            </a:r>
          </a:p>
          <a:p>
            <a:r>
              <a:rPr lang="en-GB" sz="1600" dirty="0">
                <a:latin typeface="Century Gothic" panose="020B0502020202020204" pitchFamily="34" charset="0"/>
              </a:rPr>
              <a:t>six </a:t>
            </a:r>
            <a:r>
              <a:rPr lang="en-GB" sz="1600" dirty="0" err="1">
                <a:latin typeface="Century Gothic" panose="020B0502020202020204" pitchFamily="34" charset="0"/>
              </a:rPr>
              <a:t>heures</a:t>
            </a:r>
            <a:r>
              <a:rPr lang="en-GB" sz="1600" dirty="0">
                <a:latin typeface="Century Gothic" panose="020B0502020202020204" pitchFamily="34" charset="0"/>
              </a:rPr>
              <a:t>- six o’clock</a:t>
            </a:r>
          </a:p>
          <a:p>
            <a:r>
              <a:rPr lang="en-GB" sz="1600" dirty="0">
                <a:latin typeface="Century Gothic" panose="020B0502020202020204" pitchFamily="34" charset="0"/>
              </a:rPr>
              <a:t>sept </a:t>
            </a:r>
            <a:r>
              <a:rPr lang="en-GB" sz="1600" dirty="0" err="1">
                <a:latin typeface="Century Gothic" panose="020B0502020202020204" pitchFamily="34" charset="0"/>
              </a:rPr>
              <a:t>heures</a:t>
            </a:r>
            <a:r>
              <a:rPr lang="en-GB" sz="1600" dirty="0">
                <a:latin typeface="Century Gothic" panose="020B0502020202020204" pitchFamily="34" charset="0"/>
              </a:rPr>
              <a:t>- seven o’clock</a:t>
            </a:r>
          </a:p>
          <a:p>
            <a:r>
              <a:rPr lang="en-GB" sz="1600" dirty="0" err="1">
                <a:latin typeface="Century Gothic" panose="020B0502020202020204" pitchFamily="34" charset="0"/>
              </a:rPr>
              <a:t>huit</a:t>
            </a:r>
            <a:r>
              <a:rPr lang="en-GB" sz="1600" dirty="0">
                <a:latin typeface="Century Gothic" panose="020B0502020202020204" pitchFamily="34" charset="0"/>
              </a:rPr>
              <a:t> </a:t>
            </a:r>
            <a:r>
              <a:rPr lang="en-GB" sz="1600" dirty="0" err="1">
                <a:latin typeface="Century Gothic" panose="020B0502020202020204" pitchFamily="34" charset="0"/>
              </a:rPr>
              <a:t>heures</a:t>
            </a:r>
            <a:r>
              <a:rPr lang="en-GB" sz="1600" dirty="0">
                <a:latin typeface="Century Gothic" panose="020B0502020202020204" pitchFamily="34" charset="0"/>
              </a:rPr>
              <a:t>- eight o’clock</a:t>
            </a:r>
          </a:p>
          <a:p>
            <a:r>
              <a:rPr lang="en-GB" sz="1600" dirty="0" err="1">
                <a:latin typeface="Century Gothic" panose="020B0502020202020204" pitchFamily="34" charset="0"/>
              </a:rPr>
              <a:t>neuf</a:t>
            </a:r>
            <a:r>
              <a:rPr lang="en-GB" sz="1600" dirty="0">
                <a:latin typeface="Century Gothic" panose="020B0502020202020204" pitchFamily="34" charset="0"/>
              </a:rPr>
              <a:t> </a:t>
            </a:r>
            <a:r>
              <a:rPr lang="en-GB" sz="1600" dirty="0" err="1">
                <a:latin typeface="Century Gothic" panose="020B0502020202020204" pitchFamily="34" charset="0"/>
              </a:rPr>
              <a:t>heures</a:t>
            </a:r>
            <a:endParaRPr lang="en-GB" sz="1600" dirty="0">
              <a:latin typeface="Century Gothic" panose="020B0502020202020204" pitchFamily="34" charset="0"/>
            </a:endParaRPr>
          </a:p>
          <a:p>
            <a:r>
              <a:rPr lang="en-GB" sz="1600" dirty="0">
                <a:latin typeface="Century Gothic" panose="020B0502020202020204" pitchFamily="34" charset="0"/>
              </a:rPr>
              <a:t>dix </a:t>
            </a:r>
            <a:r>
              <a:rPr lang="en-GB" sz="1600" dirty="0" err="1">
                <a:latin typeface="Century Gothic" panose="020B0502020202020204" pitchFamily="34" charset="0"/>
              </a:rPr>
              <a:t>heures</a:t>
            </a:r>
            <a:endParaRPr lang="en-GB" sz="1600" dirty="0">
              <a:latin typeface="Century Gothic" panose="020B0502020202020204" pitchFamily="34" charset="0"/>
            </a:endParaRPr>
          </a:p>
          <a:p>
            <a:r>
              <a:rPr lang="en-GB" sz="1600" dirty="0" err="1">
                <a:latin typeface="Century Gothic" panose="020B0502020202020204" pitchFamily="34" charset="0"/>
              </a:rPr>
              <a:t>onze</a:t>
            </a:r>
            <a:r>
              <a:rPr lang="en-GB" sz="1600" dirty="0">
                <a:latin typeface="Century Gothic" panose="020B0502020202020204" pitchFamily="34" charset="0"/>
              </a:rPr>
              <a:t> </a:t>
            </a:r>
            <a:r>
              <a:rPr lang="en-GB" sz="1600" dirty="0" err="1">
                <a:latin typeface="Century Gothic" panose="020B0502020202020204" pitchFamily="34" charset="0"/>
              </a:rPr>
              <a:t>heures</a:t>
            </a:r>
            <a:endParaRPr lang="en-GB" sz="1600" dirty="0">
              <a:latin typeface="Century Gothic" panose="020B0502020202020204" pitchFamily="34" charset="0"/>
            </a:endParaRPr>
          </a:p>
          <a:p>
            <a:r>
              <a:rPr lang="en-GB" sz="1600" dirty="0" err="1">
                <a:latin typeface="Century Gothic" panose="020B0502020202020204" pitchFamily="34" charset="0"/>
              </a:rPr>
              <a:t>douze</a:t>
            </a:r>
            <a:r>
              <a:rPr lang="en-GB" sz="1600" dirty="0">
                <a:latin typeface="Century Gothic" panose="020B0502020202020204" pitchFamily="34" charset="0"/>
              </a:rPr>
              <a:t> </a:t>
            </a:r>
            <a:r>
              <a:rPr lang="en-GB" sz="1600" dirty="0" err="1">
                <a:latin typeface="Century Gothic" panose="020B0502020202020204" pitchFamily="34" charset="0"/>
              </a:rPr>
              <a:t>heures</a:t>
            </a:r>
            <a:endParaRPr lang="en-GB" sz="1600" dirty="0">
              <a:latin typeface="Century Gothic" panose="020B0502020202020204" pitchFamily="34" charset="0"/>
            </a:endParaRPr>
          </a:p>
          <a:p>
            <a:endParaRPr lang="en-GB" sz="1600" b="1" dirty="0">
              <a:latin typeface="Century Gothic" panose="020B0502020202020204" pitchFamily="34" charset="0"/>
            </a:endParaRPr>
          </a:p>
        </p:txBody>
      </p:sp>
      <p:sp>
        <p:nvSpPr>
          <p:cNvPr id="14" name="TextBox 13">
            <a:extLst>
              <a:ext uri="{FF2B5EF4-FFF2-40B4-BE49-F238E27FC236}">
                <a16:creationId xmlns:a16="http://schemas.microsoft.com/office/drawing/2014/main" id="{E9B42985-B6AF-419C-B52C-F2E3F02E3560}"/>
              </a:ext>
            </a:extLst>
          </p:cNvPr>
          <p:cNvSpPr txBox="1"/>
          <p:nvPr/>
        </p:nvSpPr>
        <p:spPr>
          <a:xfrm>
            <a:off x="5283651" y="3815130"/>
            <a:ext cx="4674657" cy="1323439"/>
          </a:xfrm>
          <a:prstGeom prst="rect">
            <a:avLst/>
          </a:prstGeom>
          <a:pattFill prst="pct5">
            <a:fgClr>
              <a:schemeClr val="accent4">
                <a:lumMod val="20000"/>
                <a:lumOff val="80000"/>
              </a:schemeClr>
            </a:fgClr>
            <a:bgClr>
              <a:schemeClr val="bg1"/>
            </a:bgClr>
          </a:pattFill>
          <a:ln w="38100">
            <a:solidFill>
              <a:srgbClr val="FF0000"/>
            </a:solidFill>
          </a:ln>
        </p:spPr>
        <p:txBody>
          <a:bodyPr wrap="square" rtlCol="0">
            <a:spAutoFit/>
          </a:bodyPr>
          <a:lstStyle/>
          <a:p>
            <a:r>
              <a:rPr lang="en-GB" sz="1600" b="1" dirty="0">
                <a:latin typeface="Century Gothic" panose="020B0502020202020204" pitchFamily="34" charset="0"/>
              </a:rPr>
              <a:t>Sound Bank</a:t>
            </a:r>
          </a:p>
          <a:p>
            <a:br>
              <a:rPr lang="en-GB" sz="1600" b="1" dirty="0">
                <a:latin typeface="Century Gothic" panose="020B0502020202020204" pitchFamily="34" charset="0"/>
              </a:rPr>
            </a:br>
            <a:r>
              <a:rPr lang="en-GB" sz="1600" dirty="0">
                <a:latin typeface="Century Gothic" panose="020B0502020202020204" pitchFamily="34" charset="0"/>
              </a:rPr>
              <a:t>O’clock times</a:t>
            </a:r>
          </a:p>
          <a:p>
            <a:endParaRPr lang="en-GB" sz="1600" dirty="0">
              <a:latin typeface="Century Gothic" panose="020B0502020202020204" pitchFamily="34" charset="0"/>
            </a:endParaRPr>
          </a:p>
          <a:p>
            <a:r>
              <a:rPr lang="en-GB" sz="1600" dirty="0">
                <a:latin typeface="Century Gothic" panose="020B0502020202020204" pitchFamily="34" charset="0"/>
              </a:rPr>
              <a:t>Asking the time.</a:t>
            </a:r>
          </a:p>
        </p:txBody>
      </p:sp>
      <p:sp>
        <p:nvSpPr>
          <p:cNvPr id="5" name="TextBox 4">
            <a:extLst>
              <a:ext uri="{FF2B5EF4-FFF2-40B4-BE49-F238E27FC236}">
                <a16:creationId xmlns:a16="http://schemas.microsoft.com/office/drawing/2014/main" id="{18A9B209-59C0-4ABE-8F41-BD0DAF348794}"/>
              </a:ext>
            </a:extLst>
          </p:cNvPr>
          <p:cNvSpPr txBox="1"/>
          <p:nvPr/>
        </p:nvSpPr>
        <p:spPr>
          <a:xfrm>
            <a:off x="150921" y="23725"/>
            <a:ext cx="3454472" cy="30777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GB" sz="1400" dirty="0"/>
              <a:t>French Y6 Stage 4 Autumn 1: O’clock times  . </a:t>
            </a:r>
          </a:p>
        </p:txBody>
      </p:sp>
      <p:sp>
        <p:nvSpPr>
          <p:cNvPr id="18" name="TextBox 17">
            <a:extLst>
              <a:ext uri="{FF2B5EF4-FFF2-40B4-BE49-F238E27FC236}">
                <a16:creationId xmlns:a16="http://schemas.microsoft.com/office/drawing/2014/main" id="{F3939B15-DF6D-40AE-BF87-E3F3D885AEEC}"/>
              </a:ext>
            </a:extLst>
          </p:cNvPr>
          <p:cNvSpPr txBox="1"/>
          <p:nvPr/>
        </p:nvSpPr>
        <p:spPr>
          <a:xfrm>
            <a:off x="5283651" y="1237830"/>
            <a:ext cx="2044462" cy="1815882"/>
          </a:xfrm>
          <a:prstGeom prst="rect">
            <a:avLst/>
          </a:prstGeom>
          <a:pattFill prst="pct5">
            <a:fgClr>
              <a:schemeClr val="accent4">
                <a:lumMod val="20000"/>
                <a:lumOff val="80000"/>
              </a:schemeClr>
            </a:fgClr>
            <a:bgClr>
              <a:schemeClr val="bg1"/>
            </a:bgClr>
          </a:pattFill>
          <a:ln w="38100">
            <a:solidFill>
              <a:srgbClr val="FF0000"/>
            </a:solidFill>
          </a:ln>
        </p:spPr>
        <p:txBody>
          <a:bodyPr wrap="square" rtlCol="0">
            <a:spAutoFit/>
          </a:bodyPr>
          <a:lstStyle/>
          <a:p>
            <a:r>
              <a:rPr lang="en-GB" sz="1600" b="1" dirty="0">
                <a:latin typeface="Century Gothic" panose="020B0502020202020204" pitchFamily="34" charset="0"/>
              </a:rPr>
              <a:t>Sound spelling </a:t>
            </a:r>
          </a:p>
          <a:p>
            <a:endParaRPr lang="en-GB" sz="1600" dirty="0">
              <a:latin typeface="Century Gothic" panose="020B0502020202020204" pitchFamily="34" charset="0"/>
            </a:endParaRPr>
          </a:p>
          <a:p>
            <a:r>
              <a:rPr lang="en-GB" sz="1600" dirty="0">
                <a:latin typeface="Century Gothic" panose="020B0502020202020204" pitchFamily="34" charset="0"/>
              </a:rPr>
              <a:t>“quelle”</a:t>
            </a:r>
          </a:p>
          <a:p>
            <a:endParaRPr lang="en-GB" sz="1600" dirty="0">
              <a:latin typeface="Century Gothic" panose="020B0502020202020204" pitchFamily="34" charset="0"/>
            </a:endParaRPr>
          </a:p>
          <a:p>
            <a:r>
              <a:rPr lang="en-GB" sz="1600" dirty="0">
                <a:latin typeface="Century Gothic" panose="020B0502020202020204" pitchFamily="34" charset="0"/>
              </a:rPr>
              <a:t>“</a:t>
            </a:r>
            <a:r>
              <a:rPr lang="en-GB" sz="1600" dirty="0" err="1">
                <a:latin typeface="Century Gothic" panose="020B0502020202020204" pitchFamily="34" charset="0"/>
              </a:rPr>
              <a:t>heures</a:t>
            </a:r>
            <a:endParaRPr lang="en-GB" sz="1600" dirty="0">
              <a:latin typeface="Century Gothic" panose="020B0502020202020204" pitchFamily="34" charset="0"/>
            </a:endParaRPr>
          </a:p>
          <a:p>
            <a:endParaRPr lang="en-GB" sz="1600" dirty="0">
              <a:latin typeface="Century Gothic" panose="020B0502020202020204" pitchFamily="34" charset="0"/>
            </a:endParaRPr>
          </a:p>
          <a:p>
            <a:r>
              <a:rPr lang="en-GB" sz="1600" dirty="0">
                <a:latin typeface="Century Gothic" panose="020B0502020202020204" pitchFamily="34" charset="0"/>
              </a:rPr>
              <a:t>“in”</a:t>
            </a:r>
          </a:p>
        </p:txBody>
      </p:sp>
      <p:pic>
        <p:nvPicPr>
          <p:cNvPr id="21" name="Picture 20" descr="A drawing of a cartoon character&#10;&#10;Description automatically generated">
            <a:extLst>
              <a:ext uri="{FF2B5EF4-FFF2-40B4-BE49-F238E27FC236}">
                <a16:creationId xmlns:a16="http://schemas.microsoft.com/office/drawing/2014/main" id="{1CB9F731-8DE7-4ABA-8EC2-0AD194859D21}"/>
              </a:ext>
            </a:extLst>
          </p:cNvPr>
          <p:cNvPicPr>
            <a:picLocks noChangeAspect="1"/>
          </p:cNvPicPr>
          <p:nvPr/>
        </p:nvPicPr>
        <p:blipFill>
          <a:blip r:embed="rId7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74615" y="325719"/>
            <a:ext cx="969023" cy="637454"/>
          </a:xfrm>
          <a:prstGeom prst="rect">
            <a:avLst/>
          </a:prstGeom>
        </p:spPr>
      </p:pic>
      <p:sp>
        <p:nvSpPr>
          <p:cNvPr id="15" name="TextBox 14">
            <a:extLst>
              <a:ext uri="{FF2B5EF4-FFF2-40B4-BE49-F238E27FC236}">
                <a16:creationId xmlns:a16="http://schemas.microsoft.com/office/drawing/2014/main" id="{9E08779B-BBCA-46F3-91E8-D3E424126C9A}"/>
              </a:ext>
            </a:extLst>
          </p:cNvPr>
          <p:cNvSpPr txBox="1"/>
          <p:nvPr/>
        </p:nvSpPr>
        <p:spPr>
          <a:xfrm>
            <a:off x="729717" y="5345626"/>
            <a:ext cx="3968318" cy="830997"/>
          </a:xfrm>
          <a:prstGeom prst="rect">
            <a:avLst/>
          </a:prstGeom>
          <a:pattFill prst="pct5">
            <a:fgClr>
              <a:schemeClr val="accent4">
                <a:lumMod val="20000"/>
                <a:lumOff val="80000"/>
              </a:schemeClr>
            </a:fgClr>
            <a:bgClr>
              <a:schemeClr val="bg1"/>
            </a:bgClr>
          </a:pattFill>
          <a:ln w="38100">
            <a:solidFill>
              <a:srgbClr val="00B0F0"/>
            </a:solidFill>
          </a:ln>
        </p:spPr>
        <p:txBody>
          <a:bodyPr wrap="square" rtlCol="0">
            <a:spAutoFit/>
          </a:bodyPr>
          <a:lstStyle/>
          <a:p>
            <a:r>
              <a:rPr lang="en-GB" sz="1600" b="1" dirty="0">
                <a:latin typeface="Century Gothic" panose="020B0502020202020204" pitchFamily="34" charset="0"/>
              </a:rPr>
              <a:t>“Asking the time question” Bank</a:t>
            </a:r>
          </a:p>
          <a:p>
            <a:r>
              <a:rPr lang="en-GB" sz="1600" b="1" dirty="0">
                <a:latin typeface="Century Gothic" panose="020B0502020202020204" pitchFamily="34" charset="0"/>
              </a:rPr>
              <a:t> </a:t>
            </a:r>
          </a:p>
          <a:p>
            <a:r>
              <a:rPr lang="en-GB" sz="1600" dirty="0">
                <a:latin typeface="Century Gothic" panose="020B0502020202020204" pitchFamily="34" charset="0"/>
              </a:rPr>
              <a:t>Quelle </a:t>
            </a:r>
            <a:r>
              <a:rPr lang="en-GB" sz="1600" dirty="0" err="1">
                <a:latin typeface="Century Gothic" panose="020B0502020202020204" pitchFamily="34" charset="0"/>
              </a:rPr>
              <a:t>heure</a:t>
            </a:r>
            <a:r>
              <a:rPr lang="en-GB" sz="1600" dirty="0">
                <a:latin typeface="Century Gothic" panose="020B0502020202020204" pitchFamily="34" charset="0"/>
              </a:rPr>
              <a:t> </a:t>
            </a:r>
            <a:r>
              <a:rPr lang="en-GB" sz="1600" dirty="0" err="1">
                <a:latin typeface="Century Gothic" panose="020B0502020202020204" pitchFamily="34" charset="0"/>
              </a:rPr>
              <a:t>est-il</a:t>
            </a:r>
            <a:r>
              <a:rPr lang="en-GB" sz="1600" dirty="0">
                <a:latin typeface="Century Gothic" panose="020B0502020202020204" pitchFamily="34" charset="0"/>
              </a:rPr>
              <a:t>?</a:t>
            </a:r>
          </a:p>
        </p:txBody>
      </p:sp>
      <p:sp>
        <p:nvSpPr>
          <p:cNvPr id="16" name="TextBox 15">
            <a:extLst>
              <a:ext uri="{FF2B5EF4-FFF2-40B4-BE49-F238E27FC236}">
                <a16:creationId xmlns:a16="http://schemas.microsoft.com/office/drawing/2014/main" id="{47B232BE-1EF9-4FA8-A11D-4BF73593E75D}"/>
              </a:ext>
            </a:extLst>
          </p:cNvPr>
          <p:cNvSpPr txBox="1"/>
          <p:nvPr/>
        </p:nvSpPr>
        <p:spPr>
          <a:xfrm>
            <a:off x="8294661" y="1287192"/>
            <a:ext cx="2829060" cy="1569660"/>
          </a:xfrm>
          <a:prstGeom prst="rect">
            <a:avLst/>
          </a:prstGeom>
          <a:pattFill prst="pct5">
            <a:fgClr>
              <a:schemeClr val="accent4">
                <a:lumMod val="20000"/>
                <a:lumOff val="80000"/>
              </a:schemeClr>
            </a:fgClr>
            <a:bgClr>
              <a:schemeClr val="bg1"/>
            </a:bgClr>
          </a:pattFill>
          <a:ln w="38100">
            <a:solidFill>
              <a:srgbClr val="C00000"/>
            </a:solidFill>
          </a:ln>
        </p:spPr>
        <p:txBody>
          <a:bodyPr wrap="square" rtlCol="0">
            <a:spAutoFit/>
          </a:bodyPr>
          <a:lstStyle/>
          <a:p>
            <a:r>
              <a:rPr lang="en-GB" sz="1600" b="1" dirty="0">
                <a:latin typeface="Century Gothic" panose="020B0502020202020204" pitchFamily="34" charset="0"/>
              </a:rPr>
              <a:t>Fact Bank</a:t>
            </a:r>
          </a:p>
          <a:p>
            <a:endParaRPr lang="en-GB" sz="1600" b="1" dirty="0">
              <a:latin typeface="Century Gothic" panose="020B0502020202020204" pitchFamily="34" charset="0"/>
            </a:endParaRPr>
          </a:p>
          <a:p>
            <a:r>
              <a:rPr lang="en-GB" sz="1600" dirty="0">
                <a:latin typeface="Century Gothic" panose="020B0502020202020204" pitchFamily="34" charset="0"/>
              </a:rPr>
              <a:t>France is one hour ahead of </a:t>
            </a:r>
            <a:r>
              <a:rPr lang="en-GB" sz="1600">
                <a:latin typeface="Century Gothic" panose="020B0502020202020204" pitchFamily="34" charset="0"/>
              </a:rPr>
              <a:t>England, so </a:t>
            </a:r>
            <a:r>
              <a:rPr lang="en-GB" sz="1600" dirty="0">
                <a:latin typeface="Century Gothic" panose="020B0502020202020204" pitchFamily="34" charset="0"/>
              </a:rPr>
              <a:t>when it is 8 o’clock in England it is 9 o’clock in France.</a:t>
            </a:r>
          </a:p>
        </p:txBody>
      </p:sp>
      <p:pic>
        <p:nvPicPr>
          <p:cNvPr id="2" name="Fre_Y6_Aut_1_O'clock times vocab">
            <a:hlinkClick r:id="" action="ppaction://media"/>
            <a:extLst>
              <a:ext uri="{FF2B5EF4-FFF2-40B4-BE49-F238E27FC236}">
                <a16:creationId xmlns:a16="http://schemas.microsoft.com/office/drawing/2014/main" id="{F5FDA2F8-268B-4C16-BE1E-53878C9B788F}"/>
              </a:ext>
            </a:extLst>
          </p:cNvPr>
          <p:cNvPicPr>
            <a:picLocks noChangeAspect="1"/>
          </p:cNvPicPr>
          <p:nvPr>
            <a:audi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8"/>
          <a:stretch>
            <a:fillRect/>
          </a:stretch>
        </p:blipFill>
        <p:spPr>
          <a:xfrm>
            <a:off x="3710135" y="2856852"/>
            <a:ext cx="726828" cy="726828"/>
          </a:xfrm>
          <a:prstGeom prst="rect">
            <a:avLst/>
          </a:prstGeom>
        </p:spPr>
      </p:pic>
      <p:pic>
        <p:nvPicPr>
          <p:cNvPr id="4" name="Fre_Y6_Aut_1_O'clock times sounds">
            <a:hlinkClick r:id="" action="ppaction://media"/>
            <a:extLst>
              <a:ext uri="{FF2B5EF4-FFF2-40B4-BE49-F238E27FC236}">
                <a16:creationId xmlns:a16="http://schemas.microsoft.com/office/drawing/2014/main" id="{E8FDBFC1-4FD3-4EDA-84DD-E5EE9EA561AD}"/>
              </a:ext>
            </a:extLst>
          </p:cNvPr>
          <p:cNvPicPr>
            <a:picLocks noChangeAspect="1"/>
          </p:cNvPicPr>
          <p:nvPr>
            <a:audioFile r:link="rId4"/>
            <p:extLst>
              <p:ext uri="{DAA4B4D4-6D71-4841-9C94-3DE7FCFB9230}">
                <p14:media xmlns:p14="http://schemas.microsoft.com/office/powerpoint/2010/main" r:embed="rId3"/>
              </p:ext>
            </p:extLst>
          </p:nvPr>
        </p:nvPicPr>
        <p:blipFill>
          <a:blip r:embed="rId8"/>
          <a:stretch>
            <a:fillRect/>
          </a:stretch>
        </p:blipFill>
        <p:spPr>
          <a:xfrm>
            <a:off x="6305882" y="2072022"/>
            <a:ext cx="877749" cy="87774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83805118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30700" fill="hold"/>
                                        <p:tgtEl>
                                          <p:spTgt spid="2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10" dur="7400" fill="hold"/>
                                        <p:tgtEl>
                                          <p:spTgt spid="4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audio>
              <p:cMediaNode vol="80000">
                <p:cTn id="11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2"/>
                </p:tgtEl>
              </p:cMediaNode>
            </p:audio>
            <p:audio>
              <p:cMediaNode vol="80000">
                <p:cTn id="12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4"/>
                </p:tgtEl>
              </p:cMediaNode>
            </p:audio>
          </p:childTnLst>
        </p:cTn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 descr="A drawing of a cartoon character&#10;&#10;Description automatically generated">
            <a:extLst>
              <a:ext uri="{FF2B5EF4-FFF2-40B4-BE49-F238E27FC236}">
                <a16:creationId xmlns:a16="http://schemas.microsoft.com/office/drawing/2014/main" id="{35812521-DF0A-469C-8661-E8178936F9D6}"/>
              </a:ext>
            </a:extLst>
          </p:cNvPr>
          <p:cNvPicPr>
            <a:picLocks noChangeAspect="1"/>
          </p:cNvPicPr>
          <p:nvPr/>
        </p:nvPicPr>
        <p:blipFill>
          <a:blip r:embed="rId6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872708" y="125664"/>
            <a:ext cx="844677" cy="400110"/>
          </a:xfrm>
          <a:prstGeom prst="rect">
            <a:avLst/>
          </a:prstGeom>
        </p:spPr>
      </p:pic>
      <p:sp>
        <p:nvSpPr>
          <p:cNvPr id="9" name="TextBox 8">
            <a:extLst>
              <a:ext uri="{FF2B5EF4-FFF2-40B4-BE49-F238E27FC236}">
                <a16:creationId xmlns:a16="http://schemas.microsoft.com/office/drawing/2014/main" id="{FCB07BD8-06AF-41EC-8168-E9249FED881B}"/>
              </a:ext>
            </a:extLst>
          </p:cNvPr>
          <p:cNvSpPr txBox="1"/>
          <p:nvPr/>
        </p:nvSpPr>
        <p:spPr>
          <a:xfrm>
            <a:off x="2983099" y="350632"/>
            <a:ext cx="5351145" cy="400110"/>
          </a:xfrm>
          <a:prstGeom prst="rect">
            <a:avLst/>
          </a:prstGeom>
          <a:pattFill prst="pct5">
            <a:fgClr>
              <a:schemeClr val="accent4">
                <a:lumMod val="20000"/>
                <a:lumOff val="80000"/>
              </a:schemeClr>
            </a:fgClr>
            <a:bgClr>
              <a:schemeClr val="bg1"/>
            </a:bgClr>
          </a:pattFill>
          <a:ln w="38100">
            <a:solidFill>
              <a:schemeClr val="tx1"/>
            </a:solidFill>
          </a:ln>
        </p:spPr>
        <p:txBody>
          <a:bodyPr wrap="none" rtlCol="0">
            <a:spAutoFit/>
          </a:bodyPr>
          <a:lstStyle/>
          <a:p>
            <a:r>
              <a:rPr lang="en-GB" sz="1600" b="1" dirty="0">
                <a:latin typeface="Century Gothic" panose="020B0502020202020204" pitchFamily="34" charset="0"/>
              </a:rPr>
              <a:t>Language Detectives’ Memory Bank: Daily Routine</a:t>
            </a:r>
            <a:r>
              <a:rPr lang="en-GB" sz="2000" b="1" dirty="0">
                <a:latin typeface="Century Gothic" panose="020B0502020202020204" pitchFamily="34" charset="0"/>
              </a:rPr>
              <a:t>. </a:t>
            </a:r>
          </a:p>
        </p:txBody>
      </p:sp>
      <p:sp>
        <p:nvSpPr>
          <p:cNvPr id="11" name="TextBox 10">
            <a:extLst>
              <a:ext uri="{FF2B5EF4-FFF2-40B4-BE49-F238E27FC236}">
                <a16:creationId xmlns:a16="http://schemas.microsoft.com/office/drawing/2014/main" id="{82FB6155-EF73-4E76-B4CA-717526727E8F}"/>
              </a:ext>
            </a:extLst>
          </p:cNvPr>
          <p:cNvSpPr txBox="1"/>
          <p:nvPr/>
        </p:nvSpPr>
        <p:spPr>
          <a:xfrm>
            <a:off x="585221" y="1265167"/>
            <a:ext cx="8106019" cy="4278094"/>
          </a:xfrm>
          <a:prstGeom prst="rect">
            <a:avLst/>
          </a:prstGeom>
          <a:pattFill prst="pct5">
            <a:fgClr>
              <a:schemeClr val="accent4">
                <a:lumMod val="20000"/>
                <a:lumOff val="80000"/>
              </a:schemeClr>
            </a:fgClr>
            <a:bgClr>
              <a:schemeClr val="bg1"/>
            </a:bgClr>
          </a:pattFill>
          <a:ln w="38100">
            <a:solidFill>
              <a:srgbClr val="00B0F0"/>
            </a:solidFill>
          </a:ln>
        </p:spPr>
        <p:txBody>
          <a:bodyPr wrap="square" rtlCol="0">
            <a:spAutoFit/>
          </a:bodyPr>
          <a:lstStyle/>
          <a:p>
            <a:r>
              <a:rPr lang="en-GB" sz="1600" b="1" dirty="0">
                <a:latin typeface="Century Gothic" panose="020B0502020202020204" pitchFamily="34" charset="0"/>
              </a:rPr>
              <a:t>Daily Routine Questions and Answers Bank </a:t>
            </a:r>
          </a:p>
          <a:p>
            <a:endParaRPr lang="en-GB" sz="1600" b="1" dirty="0">
              <a:latin typeface="Century Gothic" panose="020B0502020202020204" pitchFamily="34" charset="0"/>
            </a:endParaRPr>
          </a:p>
          <a:p>
            <a:r>
              <a:rPr lang="en-GB" sz="1600" dirty="0" err="1">
                <a:latin typeface="Century Gothic" panose="020B0502020202020204" pitchFamily="34" charset="0"/>
              </a:rPr>
              <a:t>Quand</a:t>
            </a:r>
            <a:r>
              <a:rPr lang="en-GB" sz="1600" dirty="0">
                <a:latin typeface="Century Gothic" panose="020B0502020202020204" pitchFamily="34" charset="0"/>
              </a:rPr>
              <a:t> </a:t>
            </a:r>
            <a:r>
              <a:rPr lang="en-GB" sz="1600" dirty="0" err="1">
                <a:latin typeface="Century Gothic" panose="020B0502020202020204" pitchFamily="34" charset="0"/>
              </a:rPr>
              <a:t>te</a:t>
            </a:r>
            <a:r>
              <a:rPr lang="en-GB" sz="1600" dirty="0">
                <a:latin typeface="Century Gothic" panose="020B0502020202020204" pitchFamily="34" charset="0"/>
              </a:rPr>
              <a:t> </a:t>
            </a:r>
            <a:r>
              <a:rPr lang="en-GB" sz="1600" dirty="0" err="1">
                <a:latin typeface="Century Gothic" panose="020B0502020202020204" pitchFamily="34" charset="0"/>
              </a:rPr>
              <a:t>lèves</a:t>
            </a:r>
            <a:r>
              <a:rPr lang="en-GB" sz="1600" dirty="0">
                <a:latin typeface="Century Gothic" panose="020B0502020202020204" pitchFamily="34" charset="0"/>
              </a:rPr>
              <a:t>- </a:t>
            </a:r>
            <a:r>
              <a:rPr lang="en-GB" sz="1600" dirty="0" err="1">
                <a:latin typeface="Century Gothic" panose="020B0502020202020204" pitchFamily="34" charset="0"/>
              </a:rPr>
              <a:t>tu</a:t>
            </a:r>
            <a:r>
              <a:rPr lang="en-GB" sz="1600" dirty="0">
                <a:latin typeface="Century Gothic" panose="020B0502020202020204" pitchFamily="34" charset="0"/>
              </a:rPr>
              <a:t>? – What time do you get up?</a:t>
            </a:r>
          </a:p>
          <a:p>
            <a:r>
              <a:rPr lang="en-GB" sz="1600" b="1" dirty="0">
                <a:latin typeface="Century Gothic" panose="020B0502020202020204" pitchFamily="34" charset="0"/>
              </a:rPr>
              <a:t>Je me </a:t>
            </a:r>
            <a:r>
              <a:rPr lang="en-GB" sz="1600" b="1" dirty="0" err="1">
                <a:latin typeface="Century Gothic" panose="020B0502020202020204" pitchFamily="34" charset="0"/>
              </a:rPr>
              <a:t>lève</a:t>
            </a:r>
            <a:r>
              <a:rPr lang="en-GB" sz="1600" b="1" dirty="0">
                <a:latin typeface="Century Gothic" panose="020B0502020202020204" pitchFamily="34" charset="0"/>
              </a:rPr>
              <a:t> à…….- I get up at ……….</a:t>
            </a:r>
          </a:p>
          <a:p>
            <a:endParaRPr lang="en-GB" sz="1600" b="1" dirty="0">
              <a:latin typeface="Century Gothic" panose="020B0502020202020204" pitchFamily="34" charset="0"/>
            </a:endParaRPr>
          </a:p>
          <a:p>
            <a:r>
              <a:rPr lang="en-GB" sz="1600" dirty="0" err="1">
                <a:latin typeface="Century Gothic" panose="020B0502020202020204" pitchFamily="34" charset="0"/>
              </a:rPr>
              <a:t>Quand</a:t>
            </a:r>
            <a:r>
              <a:rPr lang="en-GB" sz="1600" dirty="0">
                <a:latin typeface="Century Gothic" panose="020B0502020202020204" pitchFamily="34" charset="0"/>
              </a:rPr>
              <a:t> </a:t>
            </a:r>
            <a:r>
              <a:rPr lang="en-GB" sz="1600" dirty="0" err="1">
                <a:latin typeface="Century Gothic" panose="020B0502020202020204" pitchFamily="34" charset="0"/>
              </a:rPr>
              <a:t>manges</a:t>
            </a:r>
            <a:r>
              <a:rPr lang="en-GB" sz="1600" dirty="0">
                <a:latin typeface="Century Gothic" panose="020B0502020202020204" pitchFamily="34" charset="0"/>
              </a:rPr>
              <a:t>- </a:t>
            </a:r>
            <a:r>
              <a:rPr lang="en-GB" sz="1600" dirty="0" err="1">
                <a:latin typeface="Century Gothic" panose="020B0502020202020204" pitchFamily="34" charset="0"/>
              </a:rPr>
              <a:t>tu</a:t>
            </a:r>
            <a:r>
              <a:rPr lang="en-GB" sz="1600" dirty="0">
                <a:latin typeface="Century Gothic" panose="020B0502020202020204" pitchFamily="34" charset="0"/>
              </a:rPr>
              <a:t> le petit déjeuner?- What time do you have breakfast?</a:t>
            </a:r>
          </a:p>
          <a:p>
            <a:r>
              <a:rPr lang="en-GB" sz="1600" b="1" dirty="0">
                <a:latin typeface="Century Gothic" panose="020B0502020202020204" pitchFamily="34" charset="0"/>
              </a:rPr>
              <a:t>Je mange le petit déjeuner à……. – I eat my breakfast at …….</a:t>
            </a:r>
          </a:p>
          <a:p>
            <a:endParaRPr lang="en-GB" sz="1600" b="1" dirty="0">
              <a:latin typeface="Century Gothic" panose="020B0502020202020204" pitchFamily="34" charset="0"/>
            </a:endParaRPr>
          </a:p>
          <a:p>
            <a:r>
              <a:rPr lang="en-GB" sz="1600" dirty="0" err="1">
                <a:latin typeface="Century Gothic" panose="020B0502020202020204" pitchFamily="34" charset="0"/>
              </a:rPr>
              <a:t>Quand</a:t>
            </a:r>
            <a:r>
              <a:rPr lang="en-GB" sz="1600" dirty="0">
                <a:latin typeface="Century Gothic" panose="020B0502020202020204" pitchFamily="34" charset="0"/>
              </a:rPr>
              <a:t> vas- </a:t>
            </a:r>
            <a:r>
              <a:rPr lang="en-GB" sz="1600" dirty="0" err="1">
                <a:latin typeface="Century Gothic" panose="020B0502020202020204" pitchFamily="34" charset="0"/>
              </a:rPr>
              <a:t>tu</a:t>
            </a:r>
            <a:r>
              <a:rPr lang="en-GB" sz="1600" dirty="0">
                <a:latin typeface="Century Gothic" panose="020B0502020202020204" pitchFamily="34" charset="0"/>
              </a:rPr>
              <a:t> à </a:t>
            </a:r>
            <a:r>
              <a:rPr lang="en-GB" sz="1600" dirty="0" err="1">
                <a:latin typeface="Century Gothic" panose="020B0502020202020204" pitchFamily="34" charset="0"/>
              </a:rPr>
              <a:t>l’école</a:t>
            </a:r>
            <a:r>
              <a:rPr lang="en-GB" sz="1600" dirty="0">
                <a:latin typeface="Century Gothic" panose="020B0502020202020204" pitchFamily="34" charset="0"/>
              </a:rPr>
              <a:t>? – What time do you go to school?</a:t>
            </a:r>
          </a:p>
          <a:p>
            <a:r>
              <a:rPr lang="en-GB" sz="1600" b="1" dirty="0">
                <a:latin typeface="Century Gothic" panose="020B0502020202020204" pitchFamily="34" charset="0"/>
              </a:rPr>
              <a:t>Je </a:t>
            </a:r>
            <a:r>
              <a:rPr lang="en-GB" sz="1600" b="1" dirty="0" err="1">
                <a:latin typeface="Century Gothic" panose="020B0502020202020204" pitchFamily="34" charset="0"/>
              </a:rPr>
              <a:t>vais</a:t>
            </a:r>
            <a:r>
              <a:rPr lang="en-GB" sz="1600" b="1" dirty="0">
                <a:latin typeface="Century Gothic" panose="020B0502020202020204" pitchFamily="34" charset="0"/>
              </a:rPr>
              <a:t> à </a:t>
            </a:r>
            <a:r>
              <a:rPr lang="en-GB" sz="1600" b="1" dirty="0" err="1">
                <a:latin typeface="Century Gothic" panose="020B0502020202020204" pitchFamily="34" charset="0"/>
              </a:rPr>
              <a:t>l’école</a:t>
            </a:r>
            <a:r>
              <a:rPr lang="en-GB" sz="1600" b="1" dirty="0">
                <a:latin typeface="Century Gothic" panose="020B0502020202020204" pitchFamily="34" charset="0"/>
              </a:rPr>
              <a:t> à…………- I go to school at ……..</a:t>
            </a:r>
          </a:p>
          <a:p>
            <a:endParaRPr lang="en-GB" sz="1600" b="1" dirty="0">
              <a:latin typeface="Century Gothic" panose="020B0502020202020204" pitchFamily="34" charset="0"/>
            </a:endParaRPr>
          </a:p>
          <a:p>
            <a:r>
              <a:rPr lang="en-GB" sz="1600" dirty="0" err="1">
                <a:latin typeface="Century Gothic" panose="020B0502020202020204" pitchFamily="34" charset="0"/>
              </a:rPr>
              <a:t>Quand</a:t>
            </a:r>
            <a:r>
              <a:rPr lang="en-GB" sz="1600" dirty="0">
                <a:latin typeface="Century Gothic" panose="020B0502020202020204" pitchFamily="34" charset="0"/>
              </a:rPr>
              <a:t> </a:t>
            </a:r>
            <a:r>
              <a:rPr lang="en-GB" sz="1600" dirty="0" err="1">
                <a:latin typeface="Century Gothic" panose="020B0502020202020204" pitchFamily="34" charset="0"/>
              </a:rPr>
              <a:t>rentres</a:t>
            </a:r>
            <a:r>
              <a:rPr lang="en-GB" sz="1600" dirty="0">
                <a:latin typeface="Century Gothic" panose="020B0502020202020204" pitchFamily="34" charset="0"/>
              </a:rPr>
              <a:t>- </a:t>
            </a:r>
            <a:r>
              <a:rPr lang="en-GB" sz="1600" dirty="0" err="1">
                <a:latin typeface="Century Gothic" panose="020B0502020202020204" pitchFamily="34" charset="0"/>
              </a:rPr>
              <a:t>tu</a:t>
            </a:r>
            <a:r>
              <a:rPr lang="en-GB" sz="1600" dirty="0">
                <a:latin typeface="Century Gothic" panose="020B0502020202020204" pitchFamily="34" charset="0"/>
              </a:rPr>
              <a:t> à la </a:t>
            </a:r>
            <a:r>
              <a:rPr lang="en-GB" sz="1600" dirty="0" err="1">
                <a:latin typeface="Century Gothic" panose="020B0502020202020204" pitchFamily="34" charset="0"/>
              </a:rPr>
              <a:t>maison</a:t>
            </a:r>
            <a:r>
              <a:rPr lang="en-GB" sz="1600" dirty="0">
                <a:latin typeface="Century Gothic" panose="020B0502020202020204" pitchFamily="34" charset="0"/>
              </a:rPr>
              <a:t>? - What time do you get home? </a:t>
            </a:r>
          </a:p>
          <a:p>
            <a:r>
              <a:rPr lang="en-GB" sz="1600" b="1" dirty="0">
                <a:latin typeface="Century Gothic" panose="020B0502020202020204" pitchFamily="34" charset="0"/>
              </a:rPr>
              <a:t>Je </a:t>
            </a:r>
            <a:r>
              <a:rPr lang="en-GB" sz="1600" b="1" dirty="0" err="1">
                <a:latin typeface="Century Gothic" panose="020B0502020202020204" pitchFamily="34" charset="0"/>
              </a:rPr>
              <a:t>rentre</a:t>
            </a:r>
            <a:r>
              <a:rPr lang="en-GB" sz="1600" b="1" dirty="0">
                <a:latin typeface="Century Gothic" panose="020B0502020202020204" pitchFamily="34" charset="0"/>
              </a:rPr>
              <a:t> à la </a:t>
            </a:r>
            <a:r>
              <a:rPr lang="en-GB" sz="1600" b="1" dirty="0" err="1">
                <a:latin typeface="Century Gothic" panose="020B0502020202020204" pitchFamily="34" charset="0"/>
              </a:rPr>
              <a:t>maison</a:t>
            </a:r>
            <a:r>
              <a:rPr lang="en-GB" sz="1600" b="1" dirty="0">
                <a:latin typeface="Century Gothic" panose="020B0502020202020204" pitchFamily="34" charset="0"/>
              </a:rPr>
              <a:t> à…… - I get home at ….. </a:t>
            </a:r>
          </a:p>
          <a:p>
            <a:endParaRPr lang="en-GB" sz="1600" b="1" dirty="0">
              <a:latin typeface="Century Gothic" panose="020B0502020202020204" pitchFamily="34" charset="0"/>
            </a:endParaRPr>
          </a:p>
          <a:p>
            <a:r>
              <a:rPr lang="en-GB" sz="1600" b="1" dirty="0" err="1">
                <a:latin typeface="Century Gothic" panose="020B0502020202020204" pitchFamily="34" charset="0"/>
              </a:rPr>
              <a:t>Quand</a:t>
            </a:r>
            <a:r>
              <a:rPr lang="en-GB" sz="1600" b="1" dirty="0">
                <a:latin typeface="Century Gothic" panose="020B0502020202020204" pitchFamily="34" charset="0"/>
              </a:rPr>
              <a:t> vas- </a:t>
            </a:r>
            <a:r>
              <a:rPr lang="en-GB" sz="1600" b="1" dirty="0" err="1">
                <a:latin typeface="Century Gothic" panose="020B0502020202020204" pitchFamily="34" charset="0"/>
              </a:rPr>
              <a:t>tu</a:t>
            </a:r>
            <a:r>
              <a:rPr lang="en-GB" sz="1600" b="1" dirty="0">
                <a:latin typeface="Century Gothic" panose="020B0502020202020204" pitchFamily="34" charset="0"/>
              </a:rPr>
              <a:t> </a:t>
            </a:r>
            <a:r>
              <a:rPr lang="en-GB" sz="1600" b="1" dirty="0" err="1">
                <a:latin typeface="Century Gothic" panose="020B0502020202020204" pitchFamily="34" charset="0"/>
              </a:rPr>
              <a:t>te</a:t>
            </a:r>
            <a:r>
              <a:rPr lang="en-GB" sz="1600" b="1" dirty="0">
                <a:latin typeface="Century Gothic" panose="020B0502020202020204" pitchFamily="34" charset="0"/>
              </a:rPr>
              <a:t> </a:t>
            </a:r>
            <a:r>
              <a:rPr lang="en-GB" sz="1600" b="1" dirty="0" err="1">
                <a:latin typeface="Century Gothic" panose="020B0502020202020204" pitchFamily="34" charset="0"/>
              </a:rPr>
              <a:t>coucher</a:t>
            </a:r>
            <a:r>
              <a:rPr lang="en-GB" sz="1600" b="1" dirty="0">
                <a:latin typeface="Century Gothic" panose="020B0502020202020204" pitchFamily="34" charset="0"/>
              </a:rPr>
              <a:t>? – What time do you go to bed?</a:t>
            </a:r>
          </a:p>
          <a:p>
            <a:r>
              <a:rPr lang="en-GB" sz="1600" dirty="0">
                <a:latin typeface="Century Gothic" panose="020B0502020202020204" pitchFamily="34" charset="0"/>
              </a:rPr>
              <a:t>Je </a:t>
            </a:r>
            <a:r>
              <a:rPr lang="en-GB" sz="1600" dirty="0" err="1">
                <a:latin typeface="Century Gothic" panose="020B0502020202020204" pitchFamily="34" charset="0"/>
              </a:rPr>
              <a:t>vais</a:t>
            </a:r>
            <a:r>
              <a:rPr lang="en-GB" sz="1600" dirty="0">
                <a:latin typeface="Century Gothic" panose="020B0502020202020204" pitchFamily="34" charset="0"/>
              </a:rPr>
              <a:t> me </a:t>
            </a:r>
            <a:r>
              <a:rPr lang="en-GB" sz="1600" dirty="0" err="1">
                <a:latin typeface="Century Gothic" panose="020B0502020202020204" pitchFamily="34" charset="0"/>
              </a:rPr>
              <a:t>coucher</a:t>
            </a:r>
            <a:r>
              <a:rPr lang="en-GB" sz="1600" dirty="0">
                <a:latin typeface="Century Gothic" panose="020B0502020202020204" pitchFamily="34" charset="0"/>
              </a:rPr>
              <a:t> à…………………- I go to bed at …..</a:t>
            </a:r>
          </a:p>
          <a:p>
            <a:endParaRPr lang="en-GB" sz="1600" b="1" dirty="0">
              <a:latin typeface="Century Gothic" panose="020B0502020202020204" pitchFamily="34" charset="0"/>
            </a:endParaRPr>
          </a:p>
        </p:txBody>
      </p:sp>
      <p:sp>
        <p:nvSpPr>
          <p:cNvPr id="14" name="TextBox 13">
            <a:extLst>
              <a:ext uri="{FF2B5EF4-FFF2-40B4-BE49-F238E27FC236}">
                <a16:creationId xmlns:a16="http://schemas.microsoft.com/office/drawing/2014/main" id="{E9B42985-B6AF-419C-B52C-F2E3F02E3560}"/>
              </a:ext>
            </a:extLst>
          </p:cNvPr>
          <p:cNvSpPr txBox="1"/>
          <p:nvPr/>
        </p:nvSpPr>
        <p:spPr>
          <a:xfrm>
            <a:off x="8866752" y="963173"/>
            <a:ext cx="2913918" cy="1569660"/>
          </a:xfrm>
          <a:prstGeom prst="rect">
            <a:avLst/>
          </a:prstGeom>
          <a:pattFill prst="pct5">
            <a:fgClr>
              <a:schemeClr val="accent4">
                <a:lumMod val="20000"/>
                <a:lumOff val="80000"/>
              </a:schemeClr>
            </a:fgClr>
            <a:bgClr>
              <a:schemeClr val="bg1"/>
            </a:bgClr>
          </a:pattFill>
          <a:ln w="38100">
            <a:solidFill>
              <a:srgbClr val="FF0000"/>
            </a:solidFill>
          </a:ln>
        </p:spPr>
        <p:txBody>
          <a:bodyPr wrap="square" rtlCol="0">
            <a:spAutoFit/>
          </a:bodyPr>
          <a:lstStyle/>
          <a:p>
            <a:r>
              <a:rPr lang="en-GB" sz="1600" b="1" dirty="0">
                <a:latin typeface="Century Gothic" panose="020B0502020202020204" pitchFamily="34" charset="0"/>
              </a:rPr>
              <a:t>Sound Bank</a:t>
            </a:r>
          </a:p>
          <a:p>
            <a:br>
              <a:rPr lang="en-GB" sz="1600" b="1" dirty="0">
                <a:latin typeface="Century Gothic" panose="020B0502020202020204" pitchFamily="34" charset="0"/>
              </a:rPr>
            </a:br>
            <a:r>
              <a:rPr lang="en-GB" sz="1600" dirty="0">
                <a:latin typeface="Century Gothic" panose="020B0502020202020204" pitchFamily="34" charset="0"/>
              </a:rPr>
              <a:t>Daily routine questions and answers.</a:t>
            </a:r>
          </a:p>
          <a:p>
            <a:endParaRPr lang="en-GB" sz="1600" dirty="0">
              <a:latin typeface="Century Gothic" panose="020B0502020202020204" pitchFamily="34" charset="0"/>
            </a:endParaRPr>
          </a:p>
          <a:p>
            <a:endParaRPr lang="en-GB" sz="1600" dirty="0">
              <a:latin typeface="Century Gothic" panose="020B0502020202020204" pitchFamily="34" charset="0"/>
            </a:endParaRPr>
          </a:p>
        </p:txBody>
      </p:sp>
      <p:sp>
        <p:nvSpPr>
          <p:cNvPr id="5" name="TextBox 4">
            <a:extLst>
              <a:ext uri="{FF2B5EF4-FFF2-40B4-BE49-F238E27FC236}">
                <a16:creationId xmlns:a16="http://schemas.microsoft.com/office/drawing/2014/main" id="{18A9B209-59C0-4ABE-8F41-BD0DAF348794}"/>
              </a:ext>
            </a:extLst>
          </p:cNvPr>
          <p:cNvSpPr txBox="1"/>
          <p:nvPr/>
        </p:nvSpPr>
        <p:spPr>
          <a:xfrm>
            <a:off x="150921" y="23725"/>
            <a:ext cx="3501215" cy="30777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GB" sz="1400" dirty="0"/>
              <a:t>French Y6 Stage 4 Autumn 1: Daily Routine   . </a:t>
            </a:r>
          </a:p>
        </p:txBody>
      </p:sp>
      <p:sp>
        <p:nvSpPr>
          <p:cNvPr id="18" name="TextBox 17">
            <a:extLst>
              <a:ext uri="{FF2B5EF4-FFF2-40B4-BE49-F238E27FC236}">
                <a16:creationId xmlns:a16="http://schemas.microsoft.com/office/drawing/2014/main" id="{F3939B15-DF6D-40AE-BF87-E3F3D885AEEC}"/>
              </a:ext>
            </a:extLst>
          </p:cNvPr>
          <p:cNvSpPr txBox="1"/>
          <p:nvPr/>
        </p:nvSpPr>
        <p:spPr>
          <a:xfrm>
            <a:off x="9388838" y="3127590"/>
            <a:ext cx="2044462" cy="2062103"/>
          </a:xfrm>
          <a:prstGeom prst="rect">
            <a:avLst/>
          </a:prstGeom>
          <a:pattFill prst="pct5">
            <a:fgClr>
              <a:schemeClr val="accent4">
                <a:lumMod val="20000"/>
                <a:lumOff val="80000"/>
              </a:schemeClr>
            </a:fgClr>
            <a:bgClr>
              <a:schemeClr val="bg1"/>
            </a:bgClr>
          </a:pattFill>
          <a:ln w="38100">
            <a:solidFill>
              <a:srgbClr val="FF0000"/>
            </a:solidFill>
          </a:ln>
        </p:spPr>
        <p:txBody>
          <a:bodyPr wrap="square" rtlCol="0">
            <a:spAutoFit/>
          </a:bodyPr>
          <a:lstStyle/>
          <a:p>
            <a:r>
              <a:rPr lang="en-GB" sz="1600" b="1" dirty="0">
                <a:latin typeface="Century Gothic" panose="020B0502020202020204" pitchFamily="34" charset="0"/>
              </a:rPr>
              <a:t>Sound spelling </a:t>
            </a:r>
          </a:p>
          <a:p>
            <a:endParaRPr lang="en-GB" sz="1600" dirty="0">
              <a:latin typeface="Century Gothic" panose="020B0502020202020204" pitchFamily="34" charset="0"/>
            </a:endParaRPr>
          </a:p>
          <a:p>
            <a:r>
              <a:rPr lang="en-GB" sz="1600" dirty="0">
                <a:latin typeface="Century Gothic" panose="020B0502020202020204" pitchFamily="34" charset="0"/>
              </a:rPr>
              <a:t>“ais”</a:t>
            </a:r>
          </a:p>
          <a:p>
            <a:endParaRPr lang="en-GB" sz="1600" dirty="0">
              <a:latin typeface="Century Gothic" panose="020B0502020202020204" pitchFamily="34" charset="0"/>
            </a:endParaRPr>
          </a:p>
          <a:p>
            <a:r>
              <a:rPr lang="en-GB" sz="1600" dirty="0">
                <a:latin typeface="Century Gothic" panose="020B0502020202020204" pitchFamily="34" charset="0"/>
              </a:rPr>
              <a:t>“</a:t>
            </a:r>
            <a:r>
              <a:rPr lang="en-GB" sz="1600" dirty="0" err="1">
                <a:latin typeface="Century Gothic" panose="020B0502020202020204" pitchFamily="34" charset="0"/>
              </a:rPr>
              <a:t>anges</a:t>
            </a:r>
            <a:r>
              <a:rPr lang="en-GB" sz="1600" dirty="0">
                <a:latin typeface="Century Gothic" panose="020B0502020202020204" pitchFamily="34" charset="0"/>
              </a:rPr>
              <a:t>”</a:t>
            </a:r>
          </a:p>
          <a:p>
            <a:endParaRPr lang="en-GB" sz="1600" dirty="0">
              <a:latin typeface="Century Gothic" panose="020B0502020202020204" pitchFamily="34" charset="0"/>
            </a:endParaRPr>
          </a:p>
          <a:p>
            <a:endParaRPr lang="en-GB" sz="1600" dirty="0">
              <a:latin typeface="Century Gothic" panose="020B0502020202020204" pitchFamily="34" charset="0"/>
            </a:endParaRPr>
          </a:p>
          <a:p>
            <a:endParaRPr lang="en-GB" sz="1600" dirty="0">
              <a:latin typeface="Century Gothic" panose="020B0502020202020204" pitchFamily="34" charset="0"/>
            </a:endParaRPr>
          </a:p>
        </p:txBody>
      </p:sp>
      <p:pic>
        <p:nvPicPr>
          <p:cNvPr id="21" name="Picture 20" descr="A drawing of a cartoon character&#10;&#10;Description automatically generated">
            <a:extLst>
              <a:ext uri="{FF2B5EF4-FFF2-40B4-BE49-F238E27FC236}">
                <a16:creationId xmlns:a16="http://schemas.microsoft.com/office/drawing/2014/main" id="{1CB9F731-8DE7-4ABA-8EC2-0AD194859D21}"/>
              </a:ext>
            </a:extLst>
          </p:cNvPr>
          <p:cNvPicPr>
            <a:picLocks noChangeAspect="1"/>
          </p:cNvPicPr>
          <p:nvPr/>
        </p:nvPicPr>
        <p:blipFill>
          <a:blip r:embed="rId7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74615" y="325719"/>
            <a:ext cx="969023" cy="637454"/>
          </a:xfrm>
          <a:prstGeom prst="rect">
            <a:avLst/>
          </a:prstGeom>
        </p:spPr>
      </p:pic>
      <p:pic>
        <p:nvPicPr>
          <p:cNvPr id="2" name="Fre_Y6_Aut_1_Daily routine vocab">
            <a:hlinkClick r:id="" action="ppaction://media"/>
            <a:extLst>
              <a:ext uri="{FF2B5EF4-FFF2-40B4-BE49-F238E27FC236}">
                <a16:creationId xmlns:a16="http://schemas.microsoft.com/office/drawing/2014/main" id="{757750CC-FE7F-4A02-B20A-A5C672D26463}"/>
              </a:ext>
            </a:extLst>
          </p:cNvPr>
          <p:cNvPicPr>
            <a:picLocks noChangeAspect="1"/>
          </p:cNvPicPr>
          <p:nvPr>
            <a:audi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8"/>
          <a:stretch>
            <a:fillRect/>
          </a:stretch>
        </p:blipFill>
        <p:spPr>
          <a:xfrm>
            <a:off x="7085521" y="3655274"/>
            <a:ext cx="895504" cy="895504"/>
          </a:xfrm>
          <a:prstGeom prst="rect">
            <a:avLst/>
          </a:prstGeom>
        </p:spPr>
      </p:pic>
      <p:pic>
        <p:nvPicPr>
          <p:cNvPr id="4" name="Fre_Y6_Aut_1_Daily routine sounds">
            <a:hlinkClick r:id="" action="ppaction://media"/>
            <a:extLst>
              <a:ext uri="{FF2B5EF4-FFF2-40B4-BE49-F238E27FC236}">
                <a16:creationId xmlns:a16="http://schemas.microsoft.com/office/drawing/2014/main" id="{C6BAD16F-2C32-47A9-AC9C-4FB06C7E740F}"/>
              </a:ext>
            </a:extLst>
          </p:cNvPr>
          <p:cNvPicPr>
            <a:picLocks noChangeAspect="1"/>
          </p:cNvPicPr>
          <p:nvPr>
            <a:audioFile r:link="rId4"/>
            <p:extLst>
              <p:ext uri="{DAA4B4D4-6D71-4841-9C94-3DE7FCFB9230}">
                <p14:media xmlns:p14="http://schemas.microsoft.com/office/powerpoint/2010/main" r:embed="rId3"/>
              </p:ext>
            </p:extLst>
          </p:nvPr>
        </p:nvPicPr>
        <p:blipFill>
          <a:blip r:embed="rId8"/>
          <a:stretch>
            <a:fillRect/>
          </a:stretch>
        </p:blipFill>
        <p:spPr>
          <a:xfrm>
            <a:off x="10411069" y="4383243"/>
            <a:ext cx="735706" cy="73570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705547173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41400" fill="hold"/>
                                        <p:tgtEl>
                                          <p:spTgt spid="2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10" dur="4300" fill="hold"/>
                                        <p:tgtEl>
                                          <p:spTgt spid="4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audio>
              <p:cMediaNode vol="80000">
                <p:cTn id="11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2"/>
                </p:tgtEl>
              </p:cMediaNode>
            </p:audio>
            <p:audio>
              <p:cMediaNode vol="80000">
                <p:cTn id="12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4"/>
                </p:tgtEl>
              </p:cMediaNode>
            </p:audio>
          </p:childTnLst>
        </p:cTn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 descr="A drawing of a cartoon character&#10;&#10;Description automatically generated">
            <a:extLst>
              <a:ext uri="{FF2B5EF4-FFF2-40B4-BE49-F238E27FC236}">
                <a16:creationId xmlns:a16="http://schemas.microsoft.com/office/drawing/2014/main" id="{35812521-DF0A-469C-8661-E8178936F9D6}"/>
              </a:ext>
            </a:extLst>
          </p:cNvPr>
          <p:cNvPicPr>
            <a:picLocks noChangeAspect="1"/>
          </p:cNvPicPr>
          <p:nvPr/>
        </p:nvPicPr>
        <p:blipFill>
          <a:blip r:embed="rId8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872708" y="125664"/>
            <a:ext cx="844677" cy="400110"/>
          </a:xfrm>
          <a:prstGeom prst="rect">
            <a:avLst/>
          </a:prstGeom>
        </p:spPr>
      </p:pic>
      <p:sp>
        <p:nvSpPr>
          <p:cNvPr id="9" name="TextBox 8">
            <a:extLst>
              <a:ext uri="{FF2B5EF4-FFF2-40B4-BE49-F238E27FC236}">
                <a16:creationId xmlns:a16="http://schemas.microsoft.com/office/drawing/2014/main" id="{FCB07BD8-06AF-41EC-8168-E9249FED881B}"/>
              </a:ext>
            </a:extLst>
          </p:cNvPr>
          <p:cNvSpPr txBox="1"/>
          <p:nvPr/>
        </p:nvSpPr>
        <p:spPr>
          <a:xfrm>
            <a:off x="2745385" y="462232"/>
            <a:ext cx="7787709" cy="400110"/>
          </a:xfrm>
          <a:prstGeom prst="rect">
            <a:avLst/>
          </a:prstGeom>
          <a:pattFill prst="pct5">
            <a:fgClr>
              <a:schemeClr val="accent4">
                <a:lumMod val="20000"/>
                <a:lumOff val="80000"/>
              </a:schemeClr>
            </a:fgClr>
            <a:bgClr>
              <a:schemeClr val="bg1"/>
            </a:bgClr>
          </a:pattFill>
          <a:ln w="38100">
            <a:solidFill>
              <a:schemeClr val="tx1"/>
            </a:solidFill>
          </a:ln>
        </p:spPr>
        <p:txBody>
          <a:bodyPr wrap="none" rtlCol="0">
            <a:spAutoFit/>
          </a:bodyPr>
          <a:lstStyle/>
          <a:p>
            <a:r>
              <a:rPr lang="en-GB" sz="2000" dirty="0">
                <a:latin typeface="Century Gothic" panose="020B0502020202020204" pitchFamily="34" charset="0"/>
              </a:rPr>
              <a:t>Language Detectives’ Memory Bank of “Rooms in the house” </a:t>
            </a:r>
          </a:p>
        </p:txBody>
      </p:sp>
      <p:sp>
        <p:nvSpPr>
          <p:cNvPr id="11" name="TextBox 10">
            <a:extLst>
              <a:ext uri="{FF2B5EF4-FFF2-40B4-BE49-F238E27FC236}">
                <a16:creationId xmlns:a16="http://schemas.microsoft.com/office/drawing/2014/main" id="{82FB6155-EF73-4E76-B4CA-717526727E8F}"/>
              </a:ext>
            </a:extLst>
          </p:cNvPr>
          <p:cNvSpPr txBox="1"/>
          <p:nvPr/>
        </p:nvSpPr>
        <p:spPr>
          <a:xfrm>
            <a:off x="474614" y="1311266"/>
            <a:ext cx="4692189" cy="3170099"/>
          </a:xfrm>
          <a:prstGeom prst="rect">
            <a:avLst/>
          </a:prstGeom>
          <a:pattFill prst="pct5">
            <a:fgClr>
              <a:schemeClr val="accent4">
                <a:lumMod val="20000"/>
                <a:lumOff val="80000"/>
              </a:schemeClr>
            </a:fgClr>
            <a:bgClr>
              <a:schemeClr val="bg1"/>
            </a:bgClr>
          </a:pattFill>
          <a:ln w="38100">
            <a:solidFill>
              <a:srgbClr val="00B0F0"/>
            </a:solidFill>
          </a:ln>
        </p:spPr>
        <p:txBody>
          <a:bodyPr wrap="square" rtlCol="0">
            <a:spAutoFit/>
          </a:bodyPr>
          <a:lstStyle/>
          <a:p>
            <a:r>
              <a:rPr lang="en-GB" sz="2000" b="1" dirty="0">
                <a:latin typeface="Century Gothic" panose="020B0502020202020204" pitchFamily="34" charset="0"/>
              </a:rPr>
              <a:t>Noun Bank</a:t>
            </a:r>
          </a:p>
          <a:p>
            <a:r>
              <a:rPr lang="en-GB" sz="2000" dirty="0">
                <a:latin typeface="Century Gothic" panose="020B0502020202020204" pitchFamily="34" charset="0"/>
              </a:rPr>
              <a:t>La </a:t>
            </a:r>
            <a:r>
              <a:rPr lang="en-GB" sz="2000" dirty="0" err="1">
                <a:latin typeface="Century Gothic" panose="020B0502020202020204" pitchFamily="34" charset="0"/>
              </a:rPr>
              <a:t>maison</a:t>
            </a:r>
            <a:r>
              <a:rPr lang="en-GB" sz="2000" dirty="0">
                <a:latin typeface="Century Gothic" panose="020B0502020202020204" pitchFamily="34" charset="0"/>
              </a:rPr>
              <a:t>- the house</a:t>
            </a:r>
          </a:p>
          <a:p>
            <a:r>
              <a:rPr lang="en-GB" sz="2000" dirty="0">
                <a:latin typeface="Century Gothic" panose="020B0502020202020204" pitchFamily="34" charset="0"/>
              </a:rPr>
              <a:t>La </a:t>
            </a:r>
            <a:r>
              <a:rPr lang="en-GB" sz="2000" dirty="0" err="1">
                <a:latin typeface="Century Gothic" panose="020B0502020202020204" pitchFamily="34" charset="0"/>
              </a:rPr>
              <a:t>chambre</a:t>
            </a:r>
            <a:r>
              <a:rPr lang="en-GB" sz="2000" dirty="0">
                <a:latin typeface="Century Gothic" panose="020B0502020202020204" pitchFamily="34" charset="0"/>
              </a:rPr>
              <a:t>- the bedroom</a:t>
            </a:r>
          </a:p>
          <a:p>
            <a:r>
              <a:rPr lang="en-GB" sz="2000" dirty="0">
                <a:latin typeface="Century Gothic" panose="020B0502020202020204" pitchFamily="34" charset="0"/>
              </a:rPr>
              <a:t>La cuisine – the kitchen</a:t>
            </a:r>
          </a:p>
          <a:p>
            <a:r>
              <a:rPr lang="en-GB" sz="2000" dirty="0">
                <a:latin typeface="Century Gothic" panose="020B0502020202020204" pitchFamily="34" charset="0"/>
              </a:rPr>
              <a:t>La salle de </a:t>
            </a:r>
            <a:r>
              <a:rPr lang="en-GB" sz="2000" dirty="0" err="1">
                <a:latin typeface="Century Gothic" panose="020B0502020202020204" pitchFamily="34" charset="0"/>
              </a:rPr>
              <a:t>bains</a:t>
            </a:r>
            <a:r>
              <a:rPr lang="en-GB" sz="2000" dirty="0">
                <a:latin typeface="Century Gothic" panose="020B0502020202020204" pitchFamily="34" charset="0"/>
              </a:rPr>
              <a:t>- the bathroom</a:t>
            </a:r>
          </a:p>
          <a:p>
            <a:r>
              <a:rPr lang="en-GB" sz="2000" dirty="0">
                <a:latin typeface="Century Gothic" panose="020B0502020202020204" pitchFamily="34" charset="0"/>
              </a:rPr>
              <a:t>La salle à manger- the dining room</a:t>
            </a:r>
          </a:p>
          <a:p>
            <a:r>
              <a:rPr lang="en-GB" sz="2000" dirty="0">
                <a:latin typeface="Century Gothic" panose="020B0502020202020204" pitchFamily="34" charset="0"/>
              </a:rPr>
              <a:t>Le W.C. – the toilet</a:t>
            </a:r>
          </a:p>
          <a:p>
            <a:r>
              <a:rPr lang="en-GB" sz="2000" dirty="0">
                <a:latin typeface="Century Gothic" panose="020B0502020202020204" pitchFamily="34" charset="0"/>
              </a:rPr>
              <a:t>Le salon- the lounge</a:t>
            </a:r>
          </a:p>
          <a:p>
            <a:r>
              <a:rPr lang="en-GB" sz="2000" dirty="0">
                <a:latin typeface="Century Gothic" panose="020B0502020202020204" pitchFamily="34" charset="0"/>
              </a:rPr>
              <a:t>Le garage- the garage</a:t>
            </a:r>
          </a:p>
          <a:p>
            <a:r>
              <a:rPr lang="en-GB" sz="2000" dirty="0">
                <a:latin typeface="Century Gothic" panose="020B0502020202020204" pitchFamily="34" charset="0"/>
              </a:rPr>
              <a:t>Le </a:t>
            </a:r>
            <a:r>
              <a:rPr lang="en-GB" sz="2000" dirty="0" err="1">
                <a:latin typeface="Century Gothic" panose="020B0502020202020204" pitchFamily="34" charset="0"/>
              </a:rPr>
              <a:t>jardin</a:t>
            </a:r>
            <a:r>
              <a:rPr lang="en-GB" sz="2000" dirty="0">
                <a:latin typeface="Century Gothic" panose="020B0502020202020204" pitchFamily="34" charset="0"/>
              </a:rPr>
              <a:t>- the garden</a:t>
            </a:r>
          </a:p>
        </p:txBody>
      </p:sp>
      <p:sp>
        <p:nvSpPr>
          <p:cNvPr id="14" name="TextBox 13">
            <a:extLst>
              <a:ext uri="{FF2B5EF4-FFF2-40B4-BE49-F238E27FC236}">
                <a16:creationId xmlns:a16="http://schemas.microsoft.com/office/drawing/2014/main" id="{E9B42985-B6AF-419C-B52C-F2E3F02E3560}"/>
              </a:ext>
            </a:extLst>
          </p:cNvPr>
          <p:cNvSpPr txBox="1"/>
          <p:nvPr/>
        </p:nvSpPr>
        <p:spPr>
          <a:xfrm>
            <a:off x="5415379" y="1216139"/>
            <a:ext cx="3160450" cy="1631216"/>
          </a:xfrm>
          <a:prstGeom prst="rect">
            <a:avLst/>
          </a:prstGeom>
          <a:pattFill prst="pct5">
            <a:fgClr>
              <a:schemeClr val="accent4">
                <a:lumMod val="20000"/>
                <a:lumOff val="80000"/>
              </a:schemeClr>
            </a:fgClr>
            <a:bgClr>
              <a:schemeClr val="bg1"/>
            </a:bgClr>
          </a:pattFill>
          <a:ln w="38100">
            <a:solidFill>
              <a:srgbClr val="FF0000"/>
            </a:solidFill>
          </a:ln>
        </p:spPr>
        <p:txBody>
          <a:bodyPr wrap="square" rtlCol="0">
            <a:spAutoFit/>
          </a:bodyPr>
          <a:lstStyle/>
          <a:p>
            <a:r>
              <a:rPr lang="en-GB" sz="2000" b="1" dirty="0">
                <a:latin typeface="Century Gothic" panose="020B0502020202020204" pitchFamily="34" charset="0"/>
              </a:rPr>
              <a:t>Sound Bank</a:t>
            </a:r>
          </a:p>
          <a:p>
            <a:r>
              <a:rPr lang="en-GB" sz="2000" dirty="0">
                <a:latin typeface="Century Gothic" panose="020B0502020202020204" pitchFamily="34" charset="0"/>
              </a:rPr>
              <a:t>House nouns</a:t>
            </a:r>
          </a:p>
          <a:p>
            <a:endParaRPr lang="en-GB" sz="2000" dirty="0">
              <a:latin typeface="Century Gothic" panose="020B0502020202020204" pitchFamily="34" charset="0"/>
            </a:endParaRPr>
          </a:p>
          <a:p>
            <a:r>
              <a:rPr lang="en-GB" sz="2000" dirty="0">
                <a:latin typeface="Century Gothic" panose="020B0502020202020204" pitchFamily="34" charset="0"/>
              </a:rPr>
              <a:t>Questions and answers</a:t>
            </a:r>
          </a:p>
          <a:p>
            <a:endParaRPr lang="en-GB" sz="2000" dirty="0">
              <a:latin typeface="Century Gothic" panose="020B0502020202020204" pitchFamily="34" charset="0"/>
            </a:endParaRPr>
          </a:p>
        </p:txBody>
      </p:sp>
      <p:sp>
        <p:nvSpPr>
          <p:cNvPr id="5" name="TextBox 4">
            <a:extLst>
              <a:ext uri="{FF2B5EF4-FFF2-40B4-BE49-F238E27FC236}">
                <a16:creationId xmlns:a16="http://schemas.microsoft.com/office/drawing/2014/main" id="{18A9B209-59C0-4ABE-8F41-BD0DAF348794}"/>
              </a:ext>
            </a:extLst>
          </p:cNvPr>
          <p:cNvSpPr txBox="1"/>
          <p:nvPr/>
        </p:nvSpPr>
        <p:spPr>
          <a:xfrm>
            <a:off x="150921" y="23725"/>
            <a:ext cx="3776098" cy="30777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GB" sz="1400"/>
              <a:t>French Y6 </a:t>
            </a:r>
            <a:r>
              <a:rPr lang="en-GB" sz="1400" dirty="0"/>
              <a:t>Stage 2 Autumn 2:rooms in </a:t>
            </a:r>
            <a:r>
              <a:rPr lang="en-GB" sz="1400"/>
              <a:t>the house. </a:t>
            </a:r>
            <a:endParaRPr lang="en-GB" sz="1400" dirty="0"/>
          </a:p>
        </p:txBody>
      </p:sp>
      <p:sp>
        <p:nvSpPr>
          <p:cNvPr id="18" name="TextBox 17">
            <a:extLst>
              <a:ext uri="{FF2B5EF4-FFF2-40B4-BE49-F238E27FC236}">
                <a16:creationId xmlns:a16="http://schemas.microsoft.com/office/drawing/2014/main" id="{F3939B15-DF6D-40AE-BF87-E3F3D885AEEC}"/>
              </a:ext>
            </a:extLst>
          </p:cNvPr>
          <p:cNvSpPr txBox="1"/>
          <p:nvPr/>
        </p:nvSpPr>
        <p:spPr>
          <a:xfrm>
            <a:off x="9241654" y="1216139"/>
            <a:ext cx="2609598" cy="1323439"/>
          </a:xfrm>
          <a:prstGeom prst="rect">
            <a:avLst/>
          </a:prstGeom>
          <a:pattFill prst="pct5">
            <a:fgClr>
              <a:schemeClr val="accent4">
                <a:lumMod val="20000"/>
                <a:lumOff val="80000"/>
              </a:schemeClr>
            </a:fgClr>
            <a:bgClr>
              <a:schemeClr val="bg1"/>
            </a:bgClr>
          </a:pattFill>
          <a:ln w="38100">
            <a:solidFill>
              <a:srgbClr val="FF0000"/>
            </a:solidFill>
          </a:ln>
        </p:spPr>
        <p:txBody>
          <a:bodyPr wrap="square" rtlCol="0">
            <a:spAutoFit/>
          </a:bodyPr>
          <a:lstStyle/>
          <a:p>
            <a:r>
              <a:rPr lang="en-GB" sz="2000" b="1" dirty="0">
                <a:latin typeface="Century Gothic" panose="020B0502020202020204" pitchFamily="34" charset="0"/>
              </a:rPr>
              <a:t>Sound spelling </a:t>
            </a:r>
          </a:p>
          <a:p>
            <a:r>
              <a:rPr lang="en-GB" sz="2000" dirty="0">
                <a:latin typeface="Century Gothic" panose="020B0502020202020204" pitchFamily="34" charset="0"/>
              </a:rPr>
              <a:t>“</a:t>
            </a:r>
            <a:r>
              <a:rPr lang="en-GB" sz="2000" dirty="0" err="1">
                <a:latin typeface="Century Gothic" panose="020B0502020202020204" pitchFamily="34" charset="0"/>
              </a:rPr>
              <a:t>ui</a:t>
            </a:r>
            <a:r>
              <a:rPr lang="en-GB" sz="2000" dirty="0">
                <a:latin typeface="Century Gothic" panose="020B0502020202020204" pitchFamily="34" charset="0"/>
              </a:rPr>
              <a:t>”</a:t>
            </a:r>
          </a:p>
          <a:p>
            <a:endParaRPr lang="en-GB" sz="2000" dirty="0">
              <a:latin typeface="Century Gothic" panose="020B0502020202020204" pitchFamily="34" charset="0"/>
            </a:endParaRPr>
          </a:p>
          <a:p>
            <a:r>
              <a:rPr lang="en-GB" sz="2000" dirty="0">
                <a:latin typeface="Century Gothic" panose="020B0502020202020204" pitchFamily="34" charset="0"/>
              </a:rPr>
              <a:t>“oi”</a:t>
            </a:r>
          </a:p>
        </p:txBody>
      </p:sp>
      <p:pic>
        <p:nvPicPr>
          <p:cNvPr id="21" name="Picture 20" descr="A drawing of a cartoon character&#10;&#10;Description automatically generated">
            <a:extLst>
              <a:ext uri="{FF2B5EF4-FFF2-40B4-BE49-F238E27FC236}">
                <a16:creationId xmlns:a16="http://schemas.microsoft.com/office/drawing/2014/main" id="{1CB9F731-8DE7-4ABA-8EC2-0AD194859D21}"/>
              </a:ext>
            </a:extLst>
          </p:cNvPr>
          <p:cNvPicPr>
            <a:picLocks noChangeAspect="1"/>
          </p:cNvPicPr>
          <p:nvPr/>
        </p:nvPicPr>
        <p:blipFill>
          <a:blip r:embed="rId9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74615" y="325719"/>
            <a:ext cx="969023" cy="637454"/>
          </a:xfrm>
          <a:prstGeom prst="rect">
            <a:avLst/>
          </a:prstGeom>
        </p:spPr>
      </p:pic>
      <p:sp>
        <p:nvSpPr>
          <p:cNvPr id="10" name="TextBox 9">
            <a:extLst>
              <a:ext uri="{FF2B5EF4-FFF2-40B4-BE49-F238E27FC236}">
                <a16:creationId xmlns:a16="http://schemas.microsoft.com/office/drawing/2014/main" id="{7123B377-CA49-4A9C-93C0-F5E48D9D821A}"/>
              </a:ext>
            </a:extLst>
          </p:cNvPr>
          <p:cNvSpPr txBox="1"/>
          <p:nvPr/>
        </p:nvSpPr>
        <p:spPr>
          <a:xfrm>
            <a:off x="394716" y="4891742"/>
            <a:ext cx="7231202" cy="1754326"/>
          </a:xfrm>
          <a:prstGeom prst="rect">
            <a:avLst/>
          </a:prstGeom>
          <a:pattFill prst="pct5">
            <a:fgClr>
              <a:schemeClr val="accent4">
                <a:lumMod val="20000"/>
                <a:lumOff val="80000"/>
              </a:schemeClr>
            </a:fgClr>
            <a:bgClr>
              <a:schemeClr val="bg1"/>
            </a:bgClr>
          </a:pattFill>
          <a:ln w="38100">
            <a:solidFill>
              <a:srgbClr val="00B0F0"/>
            </a:solidFill>
          </a:ln>
        </p:spPr>
        <p:txBody>
          <a:bodyPr wrap="square" rtlCol="0">
            <a:spAutoFit/>
          </a:bodyPr>
          <a:lstStyle/>
          <a:p>
            <a:r>
              <a:rPr lang="en-GB" b="1" dirty="0">
                <a:latin typeface="Century Gothic" panose="020B0502020202020204" pitchFamily="34" charset="0"/>
              </a:rPr>
              <a:t>Question and Answer Bank</a:t>
            </a:r>
          </a:p>
          <a:p>
            <a:r>
              <a:rPr lang="en-GB" dirty="0" err="1">
                <a:latin typeface="Century Gothic" panose="020B0502020202020204" pitchFamily="34" charset="0"/>
              </a:rPr>
              <a:t>Qu’est</a:t>
            </a:r>
            <a:r>
              <a:rPr lang="en-GB" dirty="0">
                <a:latin typeface="Century Gothic" panose="020B0502020202020204" pitchFamily="34" charset="0"/>
              </a:rPr>
              <a:t> -</a:t>
            </a:r>
            <a:r>
              <a:rPr lang="en-GB" dirty="0" err="1">
                <a:latin typeface="Century Gothic" panose="020B0502020202020204" pitchFamily="34" charset="0"/>
              </a:rPr>
              <a:t>ce</a:t>
            </a:r>
            <a:r>
              <a:rPr lang="en-GB" dirty="0">
                <a:latin typeface="Century Gothic" panose="020B0502020202020204" pitchFamily="34" charset="0"/>
              </a:rPr>
              <a:t> </a:t>
            </a:r>
            <a:r>
              <a:rPr lang="en-GB" dirty="0" err="1">
                <a:latin typeface="Century Gothic" panose="020B0502020202020204" pitchFamily="34" charset="0"/>
              </a:rPr>
              <a:t>qu’il</a:t>
            </a:r>
            <a:r>
              <a:rPr lang="en-GB" dirty="0">
                <a:latin typeface="Century Gothic" panose="020B0502020202020204" pitchFamily="34" charset="0"/>
              </a:rPr>
              <a:t> y a dans la </a:t>
            </a:r>
            <a:r>
              <a:rPr lang="en-GB" dirty="0" err="1">
                <a:latin typeface="Century Gothic" panose="020B0502020202020204" pitchFamily="34" charset="0"/>
              </a:rPr>
              <a:t>maison</a:t>
            </a:r>
            <a:r>
              <a:rPr lang="en-GB" dirty="0">
                <a:latin typeface="Century Gothic" panose="020B0502020202020204" pitchFamily="34" charset="0"/>
              </a:rPr>
              <a:t>? What’s in the house?</a:t>
            </a:r>
          </a:p>
          <a:p>
            <a:endParaRPr lang="en-GB" dirty="0">
              <a:latin typeface="Century Gothic" panose="020B0502020202020204" pitchFamily="34" charset="0"/>
            </a:endParaRPr>
          </a:p>
          <a:p>
            <a:r>
              <a:rPr lang="en-GB" dirty="0">
                <a:latin typeface="Century Gothic" panose="020B0502020202020204" pitchFamily="34" charset="0"/>
              </a:rPr>
              <a:t>Il y a ……- There is/ there are</a:t>
            </a:r>
          </a:p>
          <a:p>
            <a:endParaRPr lang="en-GB" dirty="0">
              <a:latin typeface="Century Gothic" panose="020B0502020202020204" pitchFamily="34" charset="0"/>
            </a:endParaRPr>
          </a:p>
          <a:p>
            <a:r>
              <a:rPr lang="en-GB" dirty="0" err="1">
                <a:latin typeface="Century Gothic" panose="020B0502020202020204" pitchFamily="34" charset="0"/>
              </a:rPr>
              <a:t>Bienvenue</a:t>
            </a:r>
            <a:r>
              <a:rPr lang="en-GB" dirty="0">
                <a:latin typeface="Century Gothic" panose="020B0502020202020204" pitchFamily="34" charset="0"/>
              </a:rPr>
              <a:t>….. welcome</a:t>
            </a:r>
          </a:p>
        </p:txBody>
      </p:sp>
      <p:sp>
        <p:nvSpPr>
          <p:cNvPr id="12" name="TextBox 11">
            <a:extLst>
              <a:ext uri="{FF2B5EF4-FFF2-40B4-BE49-F238E27FC236}">
                <a16:creationId xmlns:a16="http://schemas.microsoft.com/office/drawing/2014/main" id="{6BFCF956-B95E-49C1-9617-316547D9C57D}"/>
              </a:ext>
            </a:extLst>
          </p:cNvPr>
          <p:cNvSpPr txBox="1"/>
          <p:nvPr/>
        </p:nvSpPr>
        <p:spPr>
          <a:xfrm>
            <a:off x="7089625" y="3098850"/>
            <a:ext cx="3936826" cy="1323439"/>
          </a:xfrm>
          <a:prstGeom prst="rect">
            <a:avLst/>
          </a:prstGeom>
          <a:pattFill prst="pct5">
            <a:fgClr>
              <a:schemeClr val="accent4">
                <a:lumMod val="20000"/>
                <a:lumOff val="80000"/>
              </a:schemeClr>
            </a:fgClr>
            <a:bgClr>
              <a:schemeClr val="bg1"/>
            </a:bgClr>
          </a:pattFill>
          <a:ln w="38100">
            <a:solidFill>
              <a:srgbClr val="00B050"/>
            </a:solidFill>
          </a:ln>
        </p:spPr>
        <p:txBody>
          <a:bodyPr wrap="square" rtlCol="0">
            <a:spAutoFit/>
          </a:bodyPr>
          <a:lstStyle/>
          <a:p>
            <a:r>
              <a:rPr lang="en-GB" sz="2000" b="1" dirty="0">
                <a:latin typeface="Century Gothic" panose="020B0502020202020204" pitchFamily="34" charset="0"/>
              </a:rPr>
              <a:t>Grammar</a:t>
            </a:r>
          </a:p>
          <a:p>
            <a:r>
              <a:rPr lang="en-GB" sz="2000" dirty="0">
                <a:latin typeface="Century Gothic" panose="020B0502020202020204" pitchFamily="34" charset="0"/>
              </a:rPr>
              <a:t>We use “</a:t>
            </a:r>
            <a:r>
              <a:rPr lang="en-GB" sz="2000">
                <a:latin typeface="Century Gothic" panose="020B0502020202020204" pitchFamily="34" charset="0"/>
              </a:rPr>
              <a:t>il</a:t>
            </a:r>
            <a:r>
              <a:rPr lang="en-GB" sz="2000" dirty="0">
                <a:latin typeface="Century Gothic" panose="020B0502020202020204" pitchFamily="34" charset="0"/>
              </a:rPr>
              <a:t> y a ….” in French to mean both “There is….” and There are ….” </a:t>
            </a:r>
          </a:p>
        </p:txBody>
      </p:sp>
      <p:pic>
        <p:nvPicPr>
          <p:cNvPr id="2" name="Fre_Y6_Aut_2_House sounds">
            <a:hlinkClick r:id="" action="ppaction://media"/>
            <a:extLst>
              <a:ext uri="{FF2B5EF4-FFF2-40B4-BE49-F238E27FC236}">
                <a16:creationId xmlns:a16="http://schemas.microsoft.com/office/drawing/2014/main" id="{C0B8649E-2B7B-4260-B586-446944490D03}"/>
              </a:ext>
            </a:extLst>
          </p:cNvPr>
          <p:cNvPicPr>
            <a:picLocks noChangeAspect="1"/>
          </p:cNvPicPr>
          <p:nvPr>
            <a:audi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10"/>
          <a:stretch>
            <a:fillRect/>
          </a:stretch>
        </p:blipFill>
        <p:spPr>
          <a:xfrm>
            <a:off x="10305541" y="1690527"/>
            <a:ext cx="682440" cy="682440"/>
          </a:xfrm>
          <a:prstGeom prst="rect">
            <a:avLst/>
          </a:prstGeom>
        </p:spPr>
      </p:pic>
      <p:pic>
        <p:nvPicPr>
          <p:cNvPr id="4" name="Fre_Y6_Aut_2_House vocab">
            <a:hlinkClick r:id="" action="ppaction://media"/>
            <a:extLst>
              <a:ext uri="{FF2B5EF4-FFF2-40B4-BE49-F238E27FC236}">
                <a16:creationId xmlns:a16="http://schemas.microsoft.com/office/drawing/2014/main" id="{62AC7126-26A8-45A6-AB6F-264A43A75911}"/>
              </a:ext>
            </a:extLst>
          </p:cNvPr>
          <p:cNvPicPr>
            <a:picLocks noChangeAspect="1"/>
          </p:cNvPicPr>
          <p:nvPr>
            <a:audioFile r:link="rId4"/>
            <p:extLst>
              <p:ext uri="{DAA4B4D4-6D71-4841-9C94-3DE7FCFB9230}">
                <p14:media xmlns:p14="http://schemas.microsoft.com/office/powerpoint/2010/main" r:embed="rId3"/>
              </p:ext>
            </p:extLst>
          </p:nvPr>
        </p:nvPicPr>
        <p:blipFill>
          <a:blip r:embed="rId10"/>
          <a:stretch>
            <a:fillRect/>
          </a:stretch>
        </p:blipFill>
        <p:spPr>
          <a:xfrm>
            <a:off x="3927019" y="3417833"/>
            <a:ext cx="842238" cy="842238"/>
          </a:xfrm>
          <a:prstGeom prst="rect">
            <a:avLst/>
          </a:prstGeom>
        </p:spPr>
      </p:pic>
      <p:pic>
        <p:nvPicPr>
          <p:cNvPr id="6" name="Fre_Y6_Aut_2_House vocab2">
            <a:hlinkClick r:id="" action="ppaction://media"/>
            <a:extLst>
              <a:ext uri="{FF2B5EF4-FFF2-40B4-BE49-F238E27FC236}">
                <a16:creationId xmlns:a16="http://schemas.microsoft.com/office/drawing/2014/main" id="{9D3D84CA-2EE3-4131-AE13-0EBD9B724ED5}"/>
              </a:ext>
            </a:extLst>
          </p:cNvPr>
          <p:cNvPicPr>
            <a:picLocks noChangeAspect="1"/>
          </p:cNvPicPr>
          <p:nvPr>
            <a:audioFile r:link="rId6"/>
            <p:extLst>
              <p:ext uri="{DAA4B4D4-6D71-4841-9C94-3DE7FCFB9230}">
                <p14:media xmlns:p14="http://schemas.microsoft.com/office/powerpoint/2010/main" r:embed="rId5"/>
              </p:ext>
            </p:extLst>
          </p:nvPr>
        </p:nvPicPr>
        <p:blipFill>
          <a:blip r:embed="rId10"/>
          <a:stretch>
            <a:fillRect/>
          </a:stretch>
        </p:blipFill>
        <p:spPr>
          <a:xfrm>
            <a:off x="5984690" y="5638174"/>
            <a:ext cx="840554" cy="84055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23763341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5600" fill="hold"/>
                                        <p:tgtEl>
                                          <p:spTgt spid="2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10" dur="30000" fill="hold"/>
                                        <p:tgtEl>
                                          <p:spTgt spid="4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14" dur="9800" fill="hold"/>
                                        <p:tgtEl>
                                          <p:spTgt spid="6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audio>
              <p:cMediaNode vol="80000">
                <p:cTn id="15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2"/>
                </p:tgtEl>
              </p:cMediaNode>
            </p:audio>
            <p:audio>
              <p:cMediaNode vol="80000">
                <p:cTn id="16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4"/>
                </p:tgtEl>
              </p:cMediaNode>
            </p:audio>
            <p:audio>
              <p:cMediaNode vol="80000">
                <p:cTn id="17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6"/>
                </p:tgtEl>
              </p:cMediaNode>
            </p:audio>
          </p:childTnLst>
        </p:cTn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 descr="A drawing of a cartoon character&#10;&#10;Description automatically generated">
            <a:extLst>
              <a:ext uri="{FF2B5EF4-FFF2-40B4-BE49-F238E27FC236}">
                <a16:creationId xmlns:a16="http://schemas.microsoft.com/office/drawing/2014/main" id="{35812521-DF0A-469C-8661-E8178936F9D6}"/>
              </a:ext>
            </a:extLst>
          </p:cNvPr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872708" y="125664"/>
            <a:ext cx="844677" cy="400110"/>
          </a:xfrm>
          <a:prstGeom prst="rect">
            <a:avLst/>
          </a:prstGeom>
        </p:spPr>
      </p:pic>
      <p:sp>
        <p:nvSpPr>
          <p:cNvPr id="9" name="TextBox 8">
            <a:extLst>
              <a:ext uri="{FF2B5EF4-FFF2-40B4-BE49-F238E27FC236}">
                <a16:creationId xmlns:a16="http://schemas.microsoft.com/office/drawing/2014/main" id="{FCB07BD8-06AF-41EC-8168-E9249FED881B}"/>
              </a:ext>
            </a:extLst>
          </p:cNvPr>
          <p:cNvSpPr txBox="1"/>
          <p:nvPr/>
        </p:nvSpPr>
        <p:spPr>
          <a:xfrm>
            <a:off x="2080257" y="318007"/>
            <a:ext cx="8398453" cy="400110"/>
          </a:xfrm>
          <a:prstGeom prst="rect">
            <a:avLst/>
          </a:prstGeom>
          <a:pattFill prst="pct5">
            <a:fgClr>
              <a:schemeClr val="accent4">
                <a:lumMod val="20000"/>
                <a:lumOff val="80000"/>
              </a:schemeClr>
            </a:fgClr>
            <a:bgClr>
              <a:schemeClr val="bg1"/>
            </a:bgClr>
          </a:pattFill>
          <a:ln w="38100">
            <a:solidFill>
              <a:schemeClr val="tx1"/>
            </a:solidFill>
          </a:ln>
        </p:spPr>
        <p:txBody>
          <a:bodyPr wrap="none" rtlCol="0">
            <a:spAutoFit/>
          </a:bodyPr>
          <a:lstStyle/>
          <a:p>
            <a:r>
              <a:rPr lang="en-GB" sz="2000" dirty="0">
                <a:latin typeface="Century Gothic" panose="020B0502020202020204" pitchFamily="34" charset="0"/>
              </a:rPr>
              <a:t>Language Detectives’ Memory Bank of “Sports and verb </a:t>
            </a:r>
            <a:r>
              <a:rPr lang="en-GB" sz="2000" i="1" dirty="0">
                <a:latin typeface="Century Gothic" panose="020B0502020202020204" pitchFamily="34" charset="0"/>
              </a:rPr>
              <a:t>to play</a:t>
            </a:r>
            <a:r>
              <a:rPr lang="en-GB" sz="2000" dirty="0">
                <a:latin typeface="Century Gothic" panose="020B0502020202020204" pitchFamily="34" charset="0"/>
              </a:rPr>
              <a:t>”. </a:t>
            </a:r>
          </a:p>
        </p:txBody>
      </p:sp>
      <p:sp>
        <p:nvSpPr>
          <p:cNvPr id="14" name="TextBox 13">
            <a:extLst>
              <a:ext uri="{FF2B5EF4-FFF2-40B4-BE49-F238E27FC236}">
                <a16:creationId xmlns:a16="http://schemas.microsoft.com/office/drawing/2014/main" id="{E9B42985-B6AF-419C-B52C-F2E3F02E3560}"/>
              </a:ext>
            </a:extLst>
          </p:cNvPr>
          <p:cNvSpPr txBox="1"/>
          <p:nvPr/>
        </p:nvSpPr>
        <p:spPr>
          <a:xfrm>
            <a:off x="8661377" y="967978"/>
            <a:ext cx="3269072" cy="2339102"/>
          </a:xfrm>
          <a:prstGeom prst="rect">
            <a:avLst/>
          </a:prstGeom>
          <a:pattFill prst="pct5">
            <a:fgClr>
              <a:schemeClr val="accent4">
                <a:lumMod val="20000"/>
                <a:lumOff val="80000"/>
              </a:schemeClr>
            </a:fgClr>
            <a:bgClr>
              <a:schemeClr val="bg1"/>
            </a:bgClr>
          </a:pattFill>
          <a:ln w="38100">
            <a:solidFill>
              <a:srgbClr val="FF0000"/>
            </a:solidFill>
          </a:ln>
        </p:spPr>
        <p:txBody>
          <a:bodyPr wrap="square" rtlCol="0">
            <a:spAutoFit/>
          </a:bodyPr>
          <a:lstStyle/>
          <a:p>
            <a:r>
              <a:rPr lang="en-GB" b="1" dirty="0">
                <a:latin typeface="Century Gothic" panose="020B0502020202020204" pitchFamily="34" charset="0"/>
              </a:rPr>
              <a:t>Sound Bank</a:t>
            </a:r>
          </a:p>
          <a:p>
            <a:endParaRPr lang="en-GB" b="1" dirty="0">
              <a:latin typeface="Century Gothic" panose="020B0502020202020204" pitchFamily="34" charset="0"/>
            </a:endParaRPr>
          </a:p>
          <a:p>
            <a:r>
              <a:rPr lang="en-GB" dirty="0">
                <a:latin typeface="Century Gothic" panose="020B0502020202020204" pitchFamily="34" charset="0"/>
              </a:rPr>
              <a:t>Sports nouns</a:t>
            </a:r>
          </a:p>
          <a:p>
            <a:endParaRPr lang="en-GB" dirty="0">
              <a:latin typeface="Century Gothic" panose="020B0502020202020204" pitchFamily="34" charset="0"/>
            </a:endParaRPr>
          </a:p>
          <a:p>
            <a:r>
              <a:rPr lang="en-GB" dirty="0">
                <a:latin typeface="Century Gothic" panose="020B0502020202020204" pitchFamily="34" charset="0"/>
              </a:rPr>
              <a:t>Opinions</a:t>
            </a:r>
          </a:p>
          <a:p>
            <a:endParaRPr lang="en-GB" dirty="0">
              <a:latin typeface="Century Gothic" panose="020B0502020202020204" pitchFamily="34" charset="0"/>
            </a:endParaRPr>
          </a:p>
          <a:p>
            <a:r>
              <a:rPr lang="en-GB" dirty="0">
                <a:latin typeface="Century Gothic" panose="020B0502020202020204" pitchFamily="34" charset="0"/>
              </a:rPr>
              <a:t>Question and answers</a:t>
            </a:r>
          </a:p>
          <a:p>
            <a:endParaRPr lang="en-GB" sz="2000" b="1" dirty="0">
              <a:latin typeface="Century Gothic" panose="020B0502020202020204" pitchFamily="34" charset="0"/>
            </a:endParaRPr>
          </a:p>
        </p:txBody>
      </p:sp>
      <p:sp>
        <p:nvSpPr>
          <p:cNvPr id="5" name="TextBox 4">
            <a:extLst>
              <a:ext uri="{FF2B5EF4-FFF2-40B4-BE49-F238E27FC236}">
                <a16:creationId xmlns:a16="http://schemas.microsoft.com/office/drawing/2014/main" id="{18A9B209-59C0-4ABE-8F41-BD0DAF348794}"/>
              </a:ext>
            </a:extLst>
          </p:cNvPr>
          <p:cNvSpPr txBox="1"/>
          <p:nvPr/>
        </p:nvSpPr>
        <p:spPr>
          <a:xfrm>
            <a:off x="150921" y="23725"/>
            <a:ext cx="2696957" cy="30777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GB" sz="1400" dirty="0"/>
              <a:t>French Y6 </a:t>
            </a:r>
            <a:r>
              <a:rPr lang="en-GB" sz="1400"/>
              <a:t>Stage 4 </a:t>
            </a:r>
            <a:r>
              <a:rPr lang="en-GB" sz="1400" dirty="0"/>
              <a:t>Spring 1: Sports </a:t>
            </a:r>
          </a:p>
        </p:txBody>
      </p:sp>
      <p:sp>
        <p:nvSpPr>
          <p:cNvPr id="12" name="TextBox 11">
            <a:extLst>
              <a:ext uri="{FF2B5EF4-FFF2-40B4-BE49-F238E27FC236}">
                <a16:creationId xmlns:a16="http://schemas.microsoft.com/office/drawing/2014/main" id="{0BFF1EF8-084B-4608-BC05-EB143649CB20}"/>
              </a:ext>
            </a:extLst>
          </p:cNvPr>
          <p:cNvSpPr txBox="1"/>
          <p:nvPr/>
        </p:nvSpPr>
        <p:spPr>
          <a:xfrm>
            <a:off x="4093732" y="1046197"/>
            <a:ext cx="4348932" cy="1754326"/>
          </a:xfrm>
          <a:prstGeom prst="rect">
            <a:avLst/>
          </a:prstGeom>
          <a:pattFill prst="pct5">
            <a:fgClr>
              <a:schemeClr val="accent4">
                <a:lumMod val="20000"/>
                <a:lumOff val="80000"/>
              </a:schemeClr>
            </a:fgClr>
            <a:bgClr>
              <a:schemeClr val="bg1"/>
            </a:bgClr>
          </a:pattFill>
          <a:ln w="38100">
            <a:solidFill>
              <a:srgbClr val="00B0F0"/>
            </a:solidFill>
          </a:ln>
        </p:spPr>
        <p:txBody>
          <a:bodyPr wrap="square" rtlCol="0">
            <a:spAutoFit/>
          </a:bodyPr>
          <a:lstStyle/>
          <a:p>
            <a:r>
              <a:rPr lang="en-GB" b="1" dirty="0">
                <a:latin typeface="Century Gothic" panose="020B0502020202020204" pitchFamily="34" charset="0"/>
              </a:rPr>
              <a:t>Question and Answer Bank</a:t>
            </a:r>
          </a:p>
          <a:p>
            <a:r>
              <a:rPr lang="en-GB" dirty="0">
                <a:latin typeface="Century Gothic" panose="020B0502020202020204" pitchFamily="34" charset="0"/>
              </a:rPr>
              <a:t>Tu </a:t>
            </a:r>
            <a:r>
              <a:rPr lang="en-GB" dirty="0" err="1">
                <a:latin typeface="Century Gothic" panose="020B0502020202020204" pitchFamily="34" charset="0"/>
              </a:rPr>
              <a:t>aimes</a:t>
            </a:r>
            <a:r>
              <a:rPr lang="en-GB" dirty="0">
                <a:latin typeface="Century Gothic" panose="020B0502020202020204" pitchFamily="34" charset="0"/>
              </a:rPr>
              <a:t>….?- do you like..?</a:t>
            </a:r>
          </a:p>
          <a:p>
            <a:r>
              <a:rPr lang="en-GB" dirty="0" err="1">
                <a:latin typeface="Century Gothic" panose="020B0502020202020204" pitchFamily="34" charset="0"/>
              </a:rPr>
              <a:t>J’aime</a:t>
            </a:r>
            <a:r>
              <a:rPr lang="en-GB" dirty="0">
                <a:latin typeface="Century Gothic" panose="020B0502020202020204" pitchFamily="34" charset="0"/>
              </a:rPr>
              <a:t>….car </a:t>
            </a:r>
            <a:r>
              <a:rPr lang="en-GB" dirty="0" err="1">
                <a:latin typeface="Century Gothic" panose="020B0502020202020204" pitchFamily="34" charset="0"/>
              </a:rPr>
              <a:t>c’est</a:t>
            </a:r>
            <a:r>
              <a:rPr lang="en-GB" dirty="0">
                <a:latin typeface="Century Gothic" panose="020B0502020202020204" pitchFamily="34" charset="0"/>
              </a:rPr>
              <a:t>…..I like .. because it’s…….</a:t>
            </a:r>
          </a:p>
          <a:p>
            <a:r>
              <a:rPr lang="en-GB" dirty="0">
                <a:latin typeface="Century Gothic" panose="020B0502020202020204" pitchFamily="34" charset="0"/>
              </a:rPr>
              <a:t>Je </a:t>
            </a:r>
            <a:r>
              <a:rPr lang="en-GB" dirty="0" err="1">
                <a:latin typeface="Century Gothic" panose="020B0502020202020204" pitchFamily="34" charset="0"/>
              </a:rPr>
              <a:t>n’aime</a:t>
            </a:r>
            <a:r>
              <a:rPr lang="en-GB" dirty="0">
                <a:latin typeface="Century Gothic" panose="020B0502020202020204" pitchFamily="34" charset="0"/>
              </a:rPr>
              <a:t> pas…..car </a:t>
            </a:r>
            <a:r>
              <a:rPr lang="en-GB" dirty="0" err="1">
                <a:latin typeface="Century Gothic" panose="020B0502020202020204" pitchFamily="34" charset="0"/>
              </a:rPr>
              <a:t>c’est</a:t>
            </a:r>
            <a:r>
              <a:rPr lang="en-GB" dirty="0">
                <a:latin typeface="Century Gothic" panose="020B0502020202020204" pitchFamily="34" charset="0"/>
              </a:rPr>
              <a:t>….I don’t like ….., </a:t>
            </a:r>
            <a:r>
              <a:rPr lang="en-GB">
                <a:latin typeface="Century Gothic" panose="020B0502020202020204" pitchFamily="34" charset="0"/>
              </a:rPr>
              <a:t>because it’s ……</a:t>
            </a:r>
            <a:endParaRPr lang="en-GB" dirty="0">
              <a:latin typeface="Century Gothic" panose="020B0502020202020204" pitchFamily="34" charset="0"/>
            </a:endParaRPr>
          </a:p>
        </p:txBody>
      </p:sp>
      <p:sp>
        <p:nvSpPr>
          <p:cNvPr id="18" name="TextBox 17">
            <a:extLst>
              <a:ext uri="{FF2B5EF4-FFF2-40B4-BE49-F238E27FC236}">
                <a16:creationId xmlns:a16="http://schemas.microsoft.com/office/drawing/2014/main" id="{F3939B15-DF6D-40AE-BF87-E3F3D885AEEC}"/>
              </a:ext>
            </a:extLst>
          </p:cNvPr>
          <p:cNvSpPr txBox="1"/>
          <p:nvPr/>
        </p:nvSpPr>
        <p:spPr>
          <a:xfrm>
            <a:off x="4590587" y="2916940"/>
            <a:ext cx="2627332" cy="1477328"/>
          </a:xfrm>
          <a:prstGeom prst="rect">
            <a:avLst/>
          </a:prstGeom>
          <a:pattFill prst="pct5">
            <a:fgClr>
              <a:schemeClr val="accent4">
                <a:lumMod val="20000"/>
                <a:lumOff val="80000"/>
              </a:schemeClr>
            </a:fgClr>
            <a:bgClr>
              <a:schemeClr val="bg1"/>
            </a:bgClr>
          </a:pattFill>
          <a:ln w="38100">
            <a:solidFill>
              <a:srgbClr val="FF0000"/>
            </a:solidFill>
          </a:ln>
        </p:spPr>
        <p:txBody>
          <a:bodyPr wrap="square" rtlCol="0">
            <a:spAutoFit/>
          </a:bodyPr>
          <a:lstStyle/>
          <a:p>
            <a:r>
              <a:rPr lang="en-GB" b="1" dirty="0">
                <a:latin typeface="Century Gothic" panose="020B0502020202020204" pitchFamily="34" charset="0"/>
              </a:rPr>
              <a:t>Sound spelling</a:t>
            </a:r>
          </a:p>
          <a:p>
            <a:r>
              <a:rPr lang="en-GB" dirty="0" err="1">
                <a:latin typeface="Century Gothic" panose="020B0502020202020204" pitchFamily="34" charset="0"/>
              </a:rPr>
              <a:t>nis</a:t>
            </a:r>
            <a:endParaRPr lang="en-GB" dirty="0">
              <a:latin typeface="Century Gothic" panose="020B0502020202020204" pitchFamily="34" charset="0"/>
            </a:endParaRPr>
          </a:p>
          <a:p>
            <a:r>
              <a:rPr lang="en-GB" dirty="0">
                <a:latin typeface="Century Gothic" panose="020B0502020202020204" pitchFamily="34" charset="0"/>
              </a:rPr>
              <a:t>foot</a:t>
            </a:r>
          </a:p>
          <a:p>
            <a:r>
              <a:rPr lang="en-GB" dirty="0" err="1">
                <a:latin typeface="Century Gothic" panose="020B0502020202020204" pitchFamily="34" charset="0"/>
              </a:rPr>
              <a:t>tion</a:t>
            </a:r>
            <a:endParaRPr lang="en-GB" dirty="0">
              <a:latin typeface="Century Gothic" panose="020B0502020202020204" pitchFamily="34" charset="0"/>
            </a:endParaRPr>
          </a:p>
          <a:p>
            <a:r>
              <a:rPr lang="en-GB" dirty="0" err="1">
                <a:latin typeface="Century Gothic" panose="020B0502020202020204" pitchFamily="34" charset="0"/>
              </a:rPr>
              <a:t>anse</a:t>
            </a:r>
            <a:endParaRPr lang="en-GB" dirty="0">
              <a:latin typeface="Century Gothic" panose="020B0502020202020204" pitchFamily="34" charset="0"/>
            </a:endParaRPr>
          </a:p>
        </p:txBody>
      </p:sp>
      <p:pic>
        <p:nvPicPr>
          <p:cNvPr id="21" name="Picture 20" descr="A drawing of a cartoon character&#10;&#10;Description automatically generated">
            <a:extLst>
              <a:ext uri="{FF2B5EF4-FFF2-40B4-BE49-F238E27FC236}">
                <a16:creationId xmlns:a16="http://schemas.microsoft.com/office/drawing/2014/main" id="{1CB9F731-8DE7-4ABA-8EC2-0AD194859D21}"/>
              </a:ext>
            </a:extLst>
          </p:cNvPr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61551" y="319156"/>
            <a:ext cx="969023" cy="637454"/>
          </a:xfrm>
          <a:prstGeom prst="rect">
            <a:avLst/>
          </a:prstGeom>
        </p:spPr>
      </p:pic>
      <p:sp>
        <p:nvSpPr>
          <p:cNvPr id="10" name="TextBox 9">
            <a:extLst>
              <a:ext uri="{FF2B5EF4-FFF2-40B4-BE49-F238E27FC236}">
                <a16:creationId xmlns:a16="http://schemas.microsoft.com/office/drawing/2014/main" id="{CC8681CD-4D0F-474E-96E8-D6CBC8BBD49F}"/>
              </a:ext>
            </a:extLst>
          </p:cNvPr>
          <p:cNvSpPr txBox="1"/>
          <p:nvPr/>
        </p:nvSpPr>
        <p:spPr>
          <a:xfrm>
            <a:off x="261552" y="1045959"/>
            <a:ext cx="3635746" cy="2585323"/>
          </a:xfrm>
          <a:prstGeom prst="rect">
            <a:avLst/>
          </a:prstGeom>
          <a:pattFill prst="pct5">
            <a:fgClr>
              <a:schemeClr val="accent4">
                <a:lumMod val="20000"/>
                <a:lumOff val="80000"/>
              </a:schemeClr>
            </a:fgClr>
            <a:bgClr>
              <a:schemeClr val="bg1"/>
            </a:bgClr>
          </a:pattFill>
          <a:ln w="38100">
            <a:solidFill>
              <a:srgbClr val="00B0F0"/>
            </a:solidFill>
          </a:ln>
        </p:spPr>
        <p:txBody>
          <a:bodyPr wrap="square" rtlCol="0">
            <a:spAutoFit/>
          </a:bodyPr>
          <a:lstStyle/>
          <a:p>
            <a:r>
              <a:rPr lang="en-GB" b="1" dirty="0">
                <a:latin typeface="Century Gothic" panose="020B0502020202020204" pitchFamily="34" charset="0"/>
              </a:rPr>
              <a:t>Noun Bank</a:t>
            </a:r>
          </a:p>
          <a:p>
            <a:r>
              <a:rPr lang="en-GB" dirty="0">
                <a:latin typeface="Century Gothic" panose="020B0502020202020204" pitchFamily="34" charset="0"/>
              </a:rPr>
              <a:t>Le cricket- cricket</a:t>
            </a:r>
          </a:p>
          <a:p>
            <a:r>
              <a:rPr lang="en-GB" dirty="0">
                <a:latin typeface="Century Gothic" panose="020B0502020202020204" pitchFamily="34" charset="0"/>
              </a:rPr>
              <a:t>Le tennis- </a:t>
            </a:r>
            <a:r>
              <a:rPr lang="en-GB" dirty="0" err="1">
                <a:latin typeface="Century Gothic" panose="020B0502020202020204" pitchFamily="34" charset="0"/>
              </a:rPr>
              <a:t>tenis</a:t>
            </a:r>
            <a:endParaRPr lang="en-GB" dirty="0">
              <a:latin typeface="Century Gothic" panose="020B0502020202020204" pitchFamily="34" charset="0"/>
            </a:endParaRPr>
          </a:p>
          <a:p>
            <a:r>
              <a:rPr lang="en-GB" dirty="0">
                <a:latin typeface="Century Gothic" panose="020B0502020202020204" pitchFamily="34" charset="0"/>
              </a:rPr>
              <a:t>Le football - football</a:t>
            </a:r>
          </a:p>
          <a:p>
            <a:r>
              <a:rPr lang="en-GB" dirty="0">
                <a:latin typeface="Century Gothic" panose="020B0502020202020204" pitchFamily="34" charset="0"/>
              </a:rPr>
              <a:t>Le basket</a:t>
            </a:r>
          </a:p>
          <a:p>
            <a:r>
              <a:rPr lang="en-GB" dirty="0">
                <a:latin typeface="Century Gothic" panose="020B0502020202020204" pitchFamily="34" charset="0"/>
              </a:rPr>
              <a:t>La </a:t>
            </a:r>
            <a:r>
              <a:rPr lang="en-GB" dirty="0" err="1">
                <a:latin typeface="Century Gothic" panose="020B0502020202020204" pitchFamily="34" charset="0"/>
              </a:rPr>
              <a:t>danse</a:t>
            </a:r>
            <a:r>
              <a:rPr lang="en-GB" dirty="0">
                <a:latin typeface="Century Gothic" panose="020B0502020202020204" pitchFamily="34" charset="0"/>
              </a:rPr>
              <a:t> - basket ball</a:t>
            </a:r>
          </a:p>
          <a:p>
            <a:r>
              <a:rPr lang="en-GB" dirty="0">
                <a:latin typeface="Century Gothic" panose="020B0502020202020204" pitchFamily="34" charset="0"/>
              </a:rPr>
              <a:t>La </a:t>
            </a:r>
            <a:r>
              <a:rPr lang="en-GB" dirty="0" err="1">
                <a:latin typeface="Century Gothic" panose="020B0502020202020204" pitchFamily="34" charset="0"/>
              </a:rPr>
              <a:t>gymnastique</a:t>
            </a:r>
            <a:r>
              <a:rPr lang="en-GB" dirty="0">
                <a:latin typeface="Century Gothic" panose="020B0502020202020204" pitchFamily="34" charset="0"/>
              </a:rPr>
              <a:t>- gymnastics</a:t>
            </a:r>
          </a:p>
          <a:p>
            <a:r>
              <a:rPr lang="en-GB">
                <a:latin typeface="Century Gothic" panose="020B0502020202020204" pitchFamily="34" charset="0"/>
              </a:rPr>
              <a:t>L’équitation</a:t>
            </a:r>
            <a:r>
              <a:rPr lang="en-GB" dirty="0">
                <a:latin typeface="Century Gothic" panose="020B0502020202020204" pitchFamily="34" charset="0"/>
              </a:rPr>
              <a:t> horse riding </a:t>
            </a:r>
          </a:p>
          <a:p>
            <a:r>
              <a:rPr lang="en-GB" dirty="0">
                <a:latin typeface="Century Gothic" panose="020B0502020202020204" pitchFamily="34" charset="0"/>
              </a:rPr>
              <a:t>La natation- swimming</a:t>
            </a:r>
          </a:p>
        </p:txBody>
      </p:sp>
      <p:sp>
        <p:nvSpPr>
          <p:cNvPr id="13" name="TextBox 12">
            <a:extLst>
              <a:ext uri="{FF2B5EF4-FFF2-40B4-BE49-F238E27FC236}">
                <a16:creationId xmlns:a16="http://schemas.microsoft.com/office/drawing/2014/main" id="{296C4B42-5D59-4292-80B4-7D65F4F368A5}"/>
              </a:ext>
            </a:extLst>
          </p:cNvPr>
          <p:cNvSpPr txBox="1"/>
          <p:nvPr/>
        </p:nvSpPr>
        <p:spPr>
          <a:xfrm>
            <a:off x="354445" y="4508668"/>
            <a:ext cx="6369915" cy="2031325"/>
          </a:xfrm>
          <a:prstGeom prst="rect">
            <a:avLst/>
          </a:prstGeom>
          <a:pattFill prst="pct5">
            <a:fgClr>
              <a:schemeClr val="accent4">
                <a:lumMod val="20000"/>
                <a:lumOff val="80000"/>
              </a:schemeClr>
            </a:fgClr>
            <a:bgClr>
              <a:schemeClr val="bg1"/>
            </a:bgClr>
          </a:pattFill>
          <a:ln w="38100">
            <a:solidFill>
              <a:srgbClr val="00B0F0"/>
            </a:solidFill>
          </a:ln>
        </p:spPr>
        <p:txBody>
          <a:bodyPr wrap="square" rtlCol="0">
            <a:spAutoFit/>
          </a:bodyPr>
          <a:lstStyle/>
          <a:p>
            <a:r>
              <a:rPr lang="en-GB" b="1" dirty="0">
                <a:latin typeface="Century Gothic" panose="020B0502020202020204" pitchFamily="34" charset="0"/>
              </a:rPr>
              <a:t>Opinions Adjectives and Phrases Bank</a:t>
            </a:r>
          </a:p>
          <a:p>
            <a:r>
              <a:rPr lang="en-GB" dirty="0" err="1">
                <a:latin typeface="Century Gothic" panose="020B0502020202020204" pitchFamily="34" charset="0"/>
              </a:rPr>
              <a:t>rapide</a:t>
            </a:r>
            <a:r>
              <a:rPr lang="en-GB" dirty="0">
                <a:latin typeface="Century Gothic" panose="020B0502020202020204" pitchFamily="34" charset="0"/>
              </a:rPr>
              <a:t>- fast</a:t>
            </a:r>
          </a:p>
          <a:p>
            <a:r>
              <a:rPr lang="en-GB" dirty="0" err="1">
                <a:latin typeface="Century Gothic" panose="020B0502020202020204" pitchFamily="34" charset="0"/>
              </a:rPr>
              <a:t>ennuyeux</a:t>
            </a:r>
            <a:r>
              <a:rPr lang="en-GB" dirty="0">
                <a:latin typeface="Century Gothic" panose="020B0502020202020204" pitchFamily="34" charset="0"/>
              </a:rPr>
              <a:t>- boring</a:t>
            </a:r>
          </a:p>
          <a:p>
            <a:r>
              <a:rPr lang="en-GB">
                <a:latin typeface="Century Gothic" panose="020B0502020202020204" pitchFamily="34" charset="0"/>
              </a:rPr>
              <a:t>intéressant</a:t>
            </a:r>
            <a:endParaRPr lang="en-GB" dirty="0">
              <a:latin typeface="Century Gothic" panose="020B0502020202020204" pitchFamily="34" charset="0"/>
            </a:endParaRPr>
          </a:p>
          <a:p>
            <a:r>
              <a:rPr lang="en-GB" dirty="0">
                <a:latin typeface="Century Gothic" panose="020B0502020202020204" pitchFamily="34" charset="0"/>
              </a:rPr>
              <a:t>difficile – difficult</a:t>
            </a:r>
          </a:p>
          <a:p>
            <a:r>
              <a:rPr lang="en-GB" dirty="0" err="1">
                <a:latin typeface="Century Gothic" panose="020B0502020202020204" pitchFamily="34" charset="0"/>
              </a:rPr>
              <a:t>gracieux</a:t>
            </a:r>
            <a:r>
              <a:rPr lang="en-GB" dirty="0">
                <a:latin typeface="Century Gothic" panose="020B0502020202020204" pitchFamily="34" charset="0"/>
              </a:rPr>
              <a:t>-elegant</a:t>
            </a:r>
          </a:p>
          <a:p>
            <a:r>
              <a:rPr lang="en-GB" dirty="0" err="1">
                <a:latin typeface="Century Gothic" panose="020B0502020202020204" pitchFamily="34" charset="0"/>
              </a:rPr>
              <a:t>C’est</a:t>
            </a:r>
            <a:r>
              <a:rPr lang="en-GB" dirty="0">
                <a:latin typeface="Century Gothic" panose="020B0502020202020204" pitchFamily="34" charset="0"/>
              </a:rPr>
              <a:t> bon pour ma santé- it’s good for my health</a:t>
            </a:r>
          </a:p>
        </p:txBody>
      </p:sp>
      <p:sp>
        <p:nvSpPr>
          <p:cNvPr id="15" name="TextBox 14">
            <a:extLst>
              <a:ext uri="{FF2B5EF4-FFF2-40B4-BE49-F238E27FC236}">
                <a16:creationId xmlns:a16="http://schemas.microsoft.com/office/drawing/2014/main" id="{AC2315EA-C3BF-49E1-92D4-FB4B10D95FFF}"/>
              </a:ext>
            </a:extLst>
          </p:cNvPr>
          <p:cNvSpPr txBox="1"/>
          <p:nvPr/>
        </p:nvSpPr>
        <p:spPr>
          <a:xfrm>
            <a:off x="8043636" y="3631282"/>
            <a:ext cx="3336397" cy="2893100"/>
          </a:xfrm>
          <a:prstGeom prst="rect">
            <a:avLst/>
          </a:prstGeom>
          <a:pattFill prst="pct5">
            <a:fgClr>
              <a:schemeClr val="accent4">
                <a:lumMod val="20000"/>
                <a:lumOff val="80000"/>
              </a:schemeClr>
            </a:fgClr>
            <a:bgClr>
              <a:schemeClr val="bg1"/>
            </a:bgClr>
          </a:pattFill>
          <a:ln w="38100">
            <a:solidFill>
              <a:srgbClr val="00B050"/>
            </a:solidFill>
          </a:ln>
        </p:spPr>
        <p:txBody>
          <a:bodyPr wrap="square" rtlCol="0">
            <a:spAutoFit/>
          </a:bodyPr>
          <a:lstStyle/>
          <a:p>
            <a:r>
              <a:rPr lang="en-GB" b="1" dirty="0">
                <a:latin typeface="Century Gothic" panose="020B0502020202020204" pitchFamily="34" charset="0"/>
              </a:rPr>
              <a:t>Grammar-  </a:t>
            </a:r>
            <a:r>
              <a:rPr lang="en-GB" u="sng" dirty="0" err="1">
                <a:latin typeface="Century Gothic" panose="020B0502020202020204" pitchFamily="34" charset="0"/>
              </a:rPr>
              <a:t>jouer</a:t>
            </a:r>
            <a:r>
              <a:rPr lang="en-GB" u="sng" dirty="0">
                <a:latin typeface="Century Gothic" panose="020B0502020202020204" pitchFamily="34" charset="0"/>
              </a:rPr>
              <a:t>- to play</a:t>
            </a:r>
          </a:p>
          <a:p>
            <a:r>
              <a:rPr lang="en-GB" dirty="0">
                <a:latin typeface="Century Gothic" panose="020B0502020202020204" pitchFamily="34" charset="0"/>
              </a:rPr>
              <a:t>Je </a:t>
            </a:r>
            <a:r>
              <a:rPr lang="en-GB" dirty="0" err="1">
                <a:latin typeface="Century Gothic" panose="020B0502020202020204" pitchFamily="34" charset="0"/>
              </a:rPr>
              <a:t>joue</a:t>
            </a:r>
            <a:r>
              <a:rPr lang="en-GB" dirty="0">
                <a:latin typeface="Century Gothic" panose="020B0502020202020204" pitchFamily="34" charset="0"/>
              </a:rPr>
              <a:t>-I play</a:t>
            </a:r>
          </a:p>
          <a:p>
            <a:r>
              <a:rPr lang="en-GB" dirty="0">
                <a:latin typeface="Century Gothic" panose="020B0502020202020204" pitchFamily="34" charset="0"/>
              </a:rPr>
              <a:t>Tu </a:t>
            </a:r>
            <a:r>
              <a:rPr lang="en-GB" dirty="0" err="1">
                <a:latin typeface="Century Gothic" panose="020B0502020202020204" pitchFamily="34" charset="0"/>
              </a:rPr>
              <a:t>joues</a:t>
            </a:r>
            <a:r>
              <a:rPr lang="en-GB" dirty="0">
                <a:latin typeface="Century Gothic" panose="020B0502020202020204" pitchFamily="34" charset="0"/>
              </a:rPr>
              <a:t> you play</a:t>
            </a:r>
          </a:p>
          <a:p>
            <a:r>
              <a:rPr lang="en-GB" dirty="0">
                <a:latin typeface="Century Gothic" panose="020B0502020202020204" pitchFamily="34" charset="0"/>
              </a:rPr>
              <a:t>Il </a:t>
            </a:r>
            <a:r>
              <a:rPr lang="en-GB" dirty="0" err="1">
                <a:latin typeface="Century Gothic" panose="020B0502020202020204" pitchFamily="34" charset="0"/>
              </a:rPr>
              <a:t>joue</a:t>
            </a:r>
            <a:r>
              <a:rPr lang="en-GB" dirty="0">
                <a:latin typeface="Century Gothic" panose="020B0502020202020204" pitchFamily="34" charset="0"/>
              </a:rPr>
              <a:t>- he plays</a:t>
            </a:r>
          </a:p>
          <a:p>
            <a:r>
              <a:rPr lang="en-GB" dirty="0">
                <a:latin typeface="Century Gothic" panose="020B0502020202020204" pitchFamily="34" charset="0"/>
              </a:rPr>
              <a:t>Elle </a:t>
            </a:r>
            <a:r>
              <a:rPr lang="en-GB" dirty="0" err="1">
                <a:latin typeface="Century Gothic" panose="020B0502020202020204" pitchFamily="34" charset="0"/>
              </a:rPr>
              <a:t>joue</a:t>
            </a:r>
            <a:r>
              <a:rPr lang="en-GB" dirty="0">
                <a:latin typeface="Century Gothic" panose="020B0502020202020204" pitchFamily="34" charset="0"/>
              </a:rPr>
              <a:t>- he plays.</a:t>
            </a:r>
          </a:p>
          <a:p>
            <a:r>
              <a:rPr lang="en-GB" dirty="0">
                <a:latin typeface="Century Gothic" panose="020B0502020202020204" pitchFamily="34" charset="0"/>
              </a:rPr>
              <a:t>Nous </a:t>
            </a:r>
            <a:r>
              <a:rPr lang="en-GB" dirty="0" err="1">
                <a:latin typeface="Century Gothic" panose="020B0502020202020204" pitchFamily="34" charset="0"/>
              </a:rPr>
              <a:t>jouons</a:t>
            </a:r>
            <a:r>
              <a:rPr lang="en-GB" dirty="0">
                <a:latin typeface="Century Gothic" panose="020B0502020202020204" pitchFamily="34" charset="0"/>
              </a:rPr>
              <a:t>-we play</a:t>
            </a:r>
          </a:p>
          <a:p>
            <a:r>
              <a:rPr lang="en-GB" dirty="0" err="1">
                <a:latin typeface="Century Gothic" panose="020B0502020202020204" pitchFamily="34" charset="0"/>
              </a:rPr>
              <a:t>Vous</a:t>
            </a:r>
            <a:r>
              <a:rPr lang="en-GB" dirty="0">
                <a:latin typeface="Century Gothic" panose="020B0502020202020204" pitchFamily="34" charset="0"/>
              </a:rPr>
              <a:t> </a:t>
            </a:r>
            <a:r>
              <a:rPr lang="en-GB" dirty="0" err="1">
                <a:latin typeface="Century Gothic" panose="020B0502020202020204" pitchFamily="34" charset="0"/>
              </a:rPr>
              <a:t>jouez</a:t>
            </a:r>
            <a:r>
              <a:rPr lang="en-GB" dirty="0">
                <a:latin typeface="Century Gothic" panose="020B0502020202020204" pitchFamily="34" charset="0"/>
              </a:rPr>
              <a:t>- you play</a:t>
            </a:r>
          </a:p>
          <a:p>
            <a:r>
              <a:rPr lang="en-GB" dirty="0" err="1">
                <a:latin typeface="Century Gothic" panose="020B0502020202020204" pitchFamily="34" charset="0"/>
              </a:rPr>
              <a:t>Ils</a:t>
            </a:r>
            <a:r>
              <a:rPr lang="en-GB" dirty="0">
                <a:latin typeface="Century Gothic" panose="020B0502020202020204" pitchFamily="34" charset="0"/>
              </a:rPr>
              <a:t> </a:t>
            </a:r>
            <a:r>
              <a:rPr lang="en-GB" dirty="0" err="1">
                <a:latin typeface="Century Gothic" panose="020B0502020202020204" pitchFamily="34" charset="0"/>
              </a:rPr>
              <a:t>jouent</a:t>
            </a:r>
            <a:r>
              <a:rPr lang="en-GB" dirty="0">
                <a:latin typeface="Century Gothic" panose="020B0502020202020204" pitchFamily="34" charset="0"/>
              </a:rPr>
              <a:t>- they play</a:t>
            </a:r>
          </a:p>
          <a:p>
            <a:r>
              <a:rPr lang="en-GB" dirty="0" err="1">
                <a:latin typeface="Century Gothic" panose="020B0502020202020204" pitchFamily="34" charset="0"/>
              </a:rPr>
              <a:t>Elles</a:t>
            </a:r>
            <a:r>
              <a:rPr lang="en-GB" dirty="0">
                <a:latin typeface="Century Gothic" panose="020B0502020202020204" pitchFamily="34" charset="0"/>
              </a:rPr>
              <a:t> </a:t>
            </a:r>
            <a:r>
              <a:rPr lang="en-GB" dirty="0" err="1">
                <a:latin typeface="Century Gothic" panose="020B0502020202020204" pitchFamily="34" charset="0"/>
              </a:rPr>
              <a:t>jouent</a:t>
            </a:r>
            <a:r>
              <a:rPr lang="en-GB" dirty="0">
                <a:latin typeface="Century Gothic" panose="020B0502020202020204" pitchFamily="34" charset="0"/>
              </a:rPr>
              <a:t>- they play</a:t>
            </a:r>
          </a:p>
          <a:p>
            <a:endParaRPr lang="en-GB" sz="2000" b="1" dirty="0">
              <a:latin typeface="Century Gothic" panose="020B05020202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761843948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 descr="A drawing of a cartoon character&#10;&#10;Description automatically generated">
            <a:extLst>
              <a:ext uri="{FF2B5EF4-FFF2-40B4-BE49-F238E27FC236}">
                <a16:creationId xmlns:a16="http://schemas.microsoft.com/office/drawing/2014/main" id="{35812521-DF0A-469C-8661-E8178936F9D6}"/>
              </a:ext>
            </a:extLst>
          </p:cNvPr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872708" y="125664"/>
            <a:ext cx="844677" cy="400110"/>
          </a:xfrm>
          <a:prstGeom prst="rect">
            <a:avLst/>
          </a:prstGeom>
        </p:spPr>
      </p:pic>
      <p:sp>
        <p:nvSpPr>
          <p:cNvPr id="9" name="TextBox 8">
            <a:extLst>
              <a:ext uri="{FF2B5EF4-FFF2-40B4-BE49-F238E27FC236}">
                <a16:creationId xmlns:a16="http://schemas.microsoft.com/office/drawing/2014/main" id="{FCB07BD8-06AF-41EC-8168-E9249FED881B}"/>
              </a:ext>
            </a:extLst>
          </p:cNvPr>
          <p:cNvSpPr txBox="1"/>
          <p:nvPr/>
        </p:nvSpPr>
        <p:spPr>
          <a:xfrm>
            <a:off x="2154782" y="420851"/>
            <a:ext cx="8584401" cy="400110"/>
          </a:xfrm>
          <a:prstGeom prst="rect">
            <a:avLst/>
          </a:prstGeom>
          <a:pattFill prst="pct5">
            <a:fgClr>
              <a:schemeClr val="accent4">
                <a:lumMod val="20000"/>
                <a:lumOff val="80000"/>
              </a:schemeClr>
            </a:fgClr>
            <a:bgClr>
              <a:schemeClr val="bg1"/>
            </a:bgClr>
          </a:pattFill>
          <a:ln w="38100">
            <a:solidFill>
              <a:schemeClr val="tx1"/>
            </a:solidFill>
          </a:ln>
        </p:spPr>
        <p:txBody>
          <a:bodyPr wrap="none" rtlCol="0">
            <a:spAutoFit/>
          </a:bodyPr>
          <a:lstStyle/>
          <a:p>
            <a:r>
              <a:rPr lang="en-GB" sz="2000" dirty="0">
                <a:latin typeface="Century Gothic" panose="020B0502020202020204" pitchFamily="34" charset="0"/>
              </a:rPr>
              <a:t>Language Detectives’ Memory Bank of “Hobbies/Favourite Things”. </a:t>
            </a:r>
          </a:p>
        </p:txBody>
      </p:sp>
      <p:sp>
        <p:nvSpPr>
          <p:cNvPr id="14" name="TextBox 13">
            <a:extLst>
              <a:ext uri="{FF2B5EF4-FFF2-40B4-BE49-F238E27FC236}">
                <a16:creationId xmlns:a16="http://schemas.microsoft.com/office/drawing/2014/main" id="{E9B42985-B6AF-419C-B52C-F2E3F02E3560}"/>
              </a:ext>
            </a:extLst>
          </p:cNvPr>
          <p:cNvSpPr txBox="1"/>
          <p:nvPr/>
        </p:nvSpPr>
        <p:spPr>
          <a:xfrm>
            <a:off x="261551" y="5616547"/>
            <a:ext cx="3269072" cy="1107996"/>
          </a:xfrm>
          <a:prstGeom prst="rect">
            <a:avLst/>
          </a:prstGeom>
          <a:pattFill prst="pct5">
            <a:fgClr>
              <a:schemeClr val="accent4">
                <a:lumMod val="20000"/>
                <a:lumOff val="80000"/>
              </a:schemeClr>
            </a:fgClr>
            <a:bgClr>
              <a:schemeClr val="bg1"/>
            </a:bgClr>
          </a:pattFill>
          <a:ln w="38100">
            <a:solidFill>
              <a:srgbClr val="FF0000"/>
            </a:solidFill>
          </a:ln>
        </p:spPr>
        <p:txBody>
          <a:bodyPr wrap="square" rtlCol="0">
            <a:spAutoFit/>
          </a:bodyPr>
          <a:lstStyle/>
          <a:p>
            <a:r>
              <a:rPr lang="en-GB" sz="1600" b="1" dirty="0">
                <a:latin typeface="Century Gothic" panose="020B0502020202020204" pitchFamily="34" charset="0"/>
              </a:rPr>
              <a:t>Sound Bank</a:t>
            </a:r>
          </a:p>
          <a:p>
            <a:endParaRPr lang="en-GB" sz="1600" b="1" dirty="0">
              <a:latin typeface="Century Gothic" panose="020B0502020202020204" pitchFamily="34" charset="0"/>
            </a:endParaRPr>
          </a:p>
          <a:p>
            <a:r>
              <a:rPr lang="en-GB" sz="1600" dirty="0">
                <a:latin typeface="Century Gothic" panose="020B0502020202020204" pitchFamily="34" charset="0"/>
              </a:rPr>
              <a:t>Phrases bank</a:t>
            </a:r>
          </a:p>
          <a:p>
            <a:endParaRPr lang="en-GB" dirty="0">
              <a:latin typeface="Century Gothic" panose="020B0502020202020204" pitchFamily="34" charset="0"/>
            </a:endParaRPr>
          </a:p>
        </p:txBody>
      </p:sp>
      <p:sp>
        <p:nvSpPr>
          <p:cNvPr id="5" name="TextBox 4">
            <a:extLst>
              <a:ext uri="{FF2B5EF4-FFF2-40B4-BE49-F238E27FC236}">
                <a16:creationId xmlns:a16="http://schemas.microsoft.com/office/drawing/2014/main" id="{18A9B209-59C0-4ABE-8F41-BD0DAF348794}"/>
              </a:ext>
            </a:extLst>
          </p:cNvPr>
          <p:cNvSpPr txBox="1"/>
          <p:nvPr/>
        </p:nvSpPr>
        <p:spPr>
          <a:xfrm>
            <a:off x="150921" y="23725"/>
            <a:ext cx="2900538" cy="30777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GB" sz="1400" dirty="0"/>
              <a:t>French Y6 Stage 4 Spring 2: Hobbies </a:t>
            </a:r>
          </a:p>
        </p:txBody>
      </p:sp>
      <p:sp>
        <p:nvSpPr>
          <p:cNvPr id="18" name="TextBox 17">
            <a:extLst>
              <a:ext uri="{FF2B5EF4-FFF2-40B4-BE49-F238E27FC236}">
                <a16:creationId xmlns:a16="http://schemas.microsoft.com/office/drawing/2014/main" id="{F3939B15-DF6D-40AE-BF87-E3F3D885AEEC}"/>
              </a:ext>
            </a:extLst>
          </p:cNvPr>
          <p:cNvSpPr txBox="1"/>
          <p:nvPr/>
        </p:nvSpPr>
        <p:spPr>
          <a:xfrm>
            <a:off x="7020856" y="1252041"/>
            <a:ext cx="2627332" cy="1077218"/>
          </a:xfrm>
          <a:prstGeom prst="rect">
            <a:avLst/>
          </a:prstGeom>
          <a:pattFill prst="pct5">
            <a:fgClr>
              <a:schemeClr val="accent4">
                <a:lumMod val="20000"/>
                <a:lumOff val="80000"/>
              </a:schemeClr>
            </a:fgClr>
            <a:bgClr>
              <a:schemeClr val="bg1"/>
            </a:bgClr>
          </a:pattFill>
          <a:ln w="38100">
            <a:solidFill>
              <a:srgbClr val="FF0000"/>
            </a:solidFill>
          </a:ln>
        </p:spPr>
        <p:txBody>
          <a:bodyPr wrap="square" rtlCol="0">
            <a:spAutoFit/>
          </a:bodyPr>
          <a:lstStyle/>
          <a:p>
            <a:r>
              <a:rPr lang="en-GB" sz="1600" b="1" dirty="0">
                <a:latin typeface="Century Gothic" panose="020B0502020202020204" pitchFamily="34" charset="0"/>
              </a:rPr>
              <a:t>Sound spelling</a:t>
            </a:r>
          </a:p>
          <a:p>
            <a:r>
              <a:rPr lang="en-GB" sz="1600" dirty="0">
                <a:latin typeface="Century Gothic" panose="020B0502020202020204" pitchFamily="34" charset="0"/>
              </a:rPr>
              <a:t>qui</a:t>
            </a:r>
          </a:p>
          <a:p>
            <a:r>
              <a:rPr lang="en-GB" sz="1600" dirty="0" err="1">
                <a:latin typeface="Century Gothic" panose="020B0502020202020204" pitchFamily="34" charset="0"/>
              </a:rPr>
              <a:t>viens</a:t>
            </a:r>
            <a:endParaRPr lang="en-GB" sz="1600" dirty="0">
              <a:latin typeface="Century Gothic" panose="020B0502020202020204" pitchFamily="34" charset="0"/>
            </a:endParaRPr>
          </a:p>
          <a:p>
            <a:r>
              <a:rPr lang="en-GB" sz="1600" dirty="0" err="1">
                <a:latin typeface="Century Gothic" panose="020B0502020202020204" pitchFamily="34" charset="0"/>
              </a:rPr>
              <a:t>près</a:t>
            </a:r>
            <a:endParaRPr lang="en-GB" sz="1600" dirty="0">
              <a:latin typeface="Century Gothic" panose="020B0502020202020204" pitchFamily="34" charset="0"/>
            </a:endParaRPr>
          </a:p>
        </p:txBody>
      </p:sp>
      <p:pic>
        <p:nvPicPr>
          <p:cNvPr id="21" name="Picture 20" descr="A drawing of a cartoon character&#10;&#10;Description automatically generated">
            <a:extLst>
              <a:ext uri="{FF2B5EF4-FFF2-40B4-BE49-F238E27FC236}">
                <a16:creationId xmlns:a16="http://schemas.microsoft.com/office/drawing/2014/main" id="{1CB9F731-8DE7-4ABA-8EC2-0AD194859D21}"/>
              </a:ext>
            </a:extLst>
          </p:cNvPr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61551" y="319156"/>
            <a:ext cx="969023" cy="637454"/>
          </a:xfrm>
          <a:prstGeom prst="rect">
            <a:avLst/>
          </a:prstGeom>
        </p:spPr>
      </p:pic>
      <p:sp>
        <p:nvSpPr>
          <p:cNvPr id="13" name="TextBox 12">
            <a:extLst>
              <a:ext uri="{FF2B5EF4-FFF2-40B4-BE49-F238E27FC236}">
                <a16:creationId xmlns:a16="http://schemas.microsoft.com/office/drawing/2014/main" id="{296C4B42-5D59-4292-80B4-7D65F4F368A5}"/>
              </a:ext>
            </a:extLst>
          </p:cNvPr>
          <p:cNvSpPr txBox="1"/>
          <p:nvPr/>
        </p:nvSpPr>
        <p:spPr>
          <a:xfrm>
            <a:off x="261551" y="1252041"/>
            <a:ext cx="6369915" cy="4278094"/>
          </a:xfrm>
          <a:prstGeom prst="rect">
            <a:avLst/>
          </a:prstGeom>
          <a:pattFill prst="pct5">
            <a:fgClr>
              <a:schemeClr val="accent4">
                <a:lumMod val="20000"/>
                <a:lumOff val="80000"/>
              </a:schemeClr>
            </a:fgClr>
            <a:bgClr>
              <a:schemeClr val="bg1"/>
            </a:bgClr>
          </a:pattFill>
          <a:ln w="38100">
            <a:solidFill>
              <a:srgbClr val="00B0F0"/>
            </a:solidFill>
          </a:ln>
        </p:spPr>
        <p:txBody>
          <a:bodyPr wrap="square" rtlCol="0">
            <a:spAutoFit/>
          </a:bodyPr>
          <a:lstStyle/>
          <a:p>
            <a:r>
              <a:rPr lang="en-GB" sz="1600" b="1" dirty="0">
                <a:latin typeface="Century Gothic" panose="020B0502020202020204" pitchFamily="34" charset="0"/>
              </a:rPr>
              <a:t>Phrases Bank</a:t>
            </a:r>
          </a:p>
          <a:p>
            <a:r>
              <a:rPr lang="en-GB" sz="1600" dirty="0">
                <a:latin typeface="Century Gothic" panose="020B0502020202020204" pitchFamily="34" charset="0"/>
              </a:rPr>
              <a:t>Je </a:t>
            </a:r>
            <a:r>
              <a:rPr lang="en-GB" sz="1600" dirty="0" err="1">
                <a:latin typeface="Century Gothic" panose="020B0502020202020204" pitchFamily="34" charset="0"/>
              </a:rPr>
              <a:t>m’appelle</a:t>
            </a:r>
            <a:r>
              <a:rPr lang="en-GB" sz="1600" dirty="0">
                <a:latin typeface="Century Gothic" panose="020B0502020202020204" pitchFamily="34" charset="0"/>
              </a:rPr>
              <a:t>.. – I am called</a:t>
            </a:r>
          </a:p>
          <a:p>
            <a:r>
              <a:rPr lang="en-GB" sz="1600" dirty="0" err="1">
                <a:latin typeface="Century Gothic" panose="020B0502020202020204" pitchFamily="34" charset="0"/>
              </a:rPr>
              <a:t>J’ai</a:t>
            </a:r>
            <a:r>
              <a:rPr lang="en-GB" sz="1600" dirty="0">
                <a:latin typeface="Century Gothic" panose="020B0502020202020204" pitchFamily="34" charset="0"/>
              </a:rPr>
              <a:t> ….</a:t>
            </a:r>
            <a:r>
              <a:rPr lang="en-GB" sz="1600" dirty="0" err="1">
                <a:latin typeface="Century Gothic" panose="020B0502020202020204" pitchFamily="34" charset="0"/>
              </a:rPr>
              <a:t>ans</a:t>
            </a:r>
            <a:r>
              <a:rPr lang="en-GB" sz="1600" dirty="0">
                <a:latin typeface="Century Gothic" panose="020B0502020202020204" pitchFamily="34" charset="0"/>
              </a:rPr>
              <a:t>- I am …. years old</a:t>
            </a:r>
          </a:p>
          <a:p>
            <a:r>
              <a:rPr lang="en-GB" sz="1600" dirty="0">
                <a:latin typeface="Century Gothic" panose="020B0502020202020204" pitchFamily="34" charset="0"/>
              </a:rPr>
              <a:t>Mon nom de </a:t>
            </a:r>
            <a:r>
              <a:rPr lang="en-GB" sz="1600" dirty="0" err="1">
                <a:latin typeface="Century Gothic" panose="020B0502020202020204" pitchFamily="34" charset="0"/>
              </a:rPr>
              <a:t>famille</a:t>
            </a:r>
            <a:r>
              <a:rPr lang="en-GB" sz="1600" dirty="0">
                <a:latin typeface="Century Gothic" panose="020B0502020202020204" pitchFamily="34" charset="0"/>
              </a:rPr>
              <a:t> </a:t>
            </a:r>
            <a:r>
              <a:rPr lang="en-GB" sz="1600" dirty="0" err="1">
                <a:latin typeface="Century Gothic" panose="020B0502020202020204" pitchFamily="34" charset="0"/>
              </a:rPr>
              <a:t>est</a:t>
            </a:r>
            <a:r>
              <a:rPr lang="en-GB" sz="1600" dirty="0">
                <a:latin typeface="Century Gothic" panose="020B0502020202020204" pitchFamily="34" charset="0"/>
              </a:rPr>
              <a:t> …- My surname is …</a:t>
            </a:r>
          </a:p>
          <a:p>
            <a:r>
              <a:rPr lang="en-GB" sz="1600" dirty="0" err="1">
                <a:latin typeface="Century Gothic" panose="020B0502020202020204" pitchFamily="34" charset="0"/>
              </a:rPr>
              <a:t>Voici</a:t>
            </a:r>
            <a:r>
              <a:rPr lang="en-GB" sz="1600" dirty="0">
                <a:latin typeface="Century Gothic" panose="020B0502020202020204" pitchFamily="34" charset="0"/>
              </a:rPr>
              <a:t> ma </a:t>
            </a:r>
            <a:r>
              <a:rPr lang="en-GB" sz="1600" dirty="0" err="1">
                <a:latin typeface="Century Gothic" panose="020B0502020202020204" pitchFamily="34" charset="0"/>
              </a:rPr>
              <a:t>famille</a:t>
            </a:r>
            <a:r>
              <a:rPr lang="en-GB" sz="1600" dirty="0">
                <a:latin typeface="Century Gothic" panose="020B0502020202020204" pitchFamily="34" charset="0"/>
              </a:rPr>
              <a:t>.- This is my family</a:t>
            </a:r>
          </a:p>
          <a:p>
            <a:r>
              <a:rPr lang="en-GB" sz="1600" dirty="0">
                <a:latin typeface="Century Gothic" panose="020B0502020202020204" pitchFamily="34" charset="0"/>
              </a:rPr>
              <a:t>Je </a:t>
            </a:r>
            <a:r>
              <a:rPr lang="en-GB" sz="1600" dirty="0" err="1">
                <a:latin typeface="Century Gothic" panose="020B0502020202020204" pitchFamily="34" charset="0"/>
              </a:rPr>
              <a:t>viens</a:t>
            </a:r>
            <a:r>
              <a:rPr lang="en-GB" sz="1600" dirty="0">
                <a:latin typeface="Century Gothic" panose="020B0502020202020204" pitchFamily="34" charset="0"/>
              </a:rPr>
              <a:t> de … I come from</a:t>
            </a:r>
          </a:p>
          <a:p>
            <a:r>
              <a:rPr lang="en-GB" sz="1600" dirty="0" err="1">
                <a:latin typeface="Century Gothic" panose="020B0502020202020204" pitchFamily="34" charset="0"/>
              </a:rPr>
              <a:t>J’habite</a:t>
            </a:r>
            <a:r>
              <a:rPr lang="en-GB" sz="1600" dirty="0">
                <a:latin typeface="Century Gothic" panose="020B0502020202020204" pitchFamily="34" charset="0"/>
              </a:rPr>
              <a:t> </a:t>
            </a:r>
            <a:r>
              <a:rPr lang="en-GB" sz="1600" dirty="0" err="1">
                <a:latin typeface="Century Gothic" panose="020B0502020202020204" pitchFamily="34" charset="0"/>
              </a:rPr>
              <a:t>près</a:t>
            </a:r>
            <a:r>
              <a:rPr lang="en-GB" sz="1600" dirty="0">
                <a:latin typeface="Century Gothic" panose="020B0502020202020204" pitchFamily="34" charset="0"/>
              </a:rPr>
              <a:t> de…- I live near</a:t>
            </a:r>
          </a:p>
          <a:p>
            <a:r>
              <a:rPr lang="en-GB" sz="1600" dirty="0" err="1">
                <a:latin typeface="Century Gothic" panose="020B0502020202020204" pitchFamily="34" charset="0"/>
              </a:rPr>
              <a:t>J’ai</a:t>
            </a:r>
            <a:r>
              <a:rPr lang="en-GB" sz="1600" dirty="0">
                <a:latin typeface="Century Gothic" panose="020B0502020202020204" pitchFamily="34" charset="0"/>
              </a:rPr>
              <a:t> un frère- I have a brother</a:t>
            </a:r>
          </a:p>
          <a:p>
            <a:r>
              <a:rPr lang="en-GB" sz="1600" dirty="0" err="1">
                <a:latin typeface="Century Gothic" panose="020B0502020202020204" pitchFamily="34" charset="0"/>
              </a:rPr>
              <a:t>J’ai</a:t>
            </a:r>
            <a:r>
              <a:rPr lang="en-GB" sz="1600" dirty="0">
                <a:latin typeface="Century Gothic" panose="020B0502020202020204" pitchFamily="34" charset="0"/>
              </a:rPr>
              <a:t> </a:t>
            </a:r>
            <a:r>
              <a:rPr lang="en-GB" sz="1600" dirty="0" err="1">
                <a:latin typeface="Century Gothic" panose="020B0502020202020204" pitchFamily="34" charset="0"/>
              </a:rPr>
              <a:t>une</a:t>
            </a:r>
            <a:r>
              <a:rPr lang="en-GB" sz="1600" dirty="0">
                <a:latin typeface="Century Gothic" panose="020B0502020202020204" pitchFamily="34" charset="0"/>
              </a:rPr>
              <a:t> </a:t>
            </a:r>
            <a:r>
              <a:rPr lang="en-GB" sz="1600" dirty="0" err="1">
                <a:latin typeface="Century Gothic" panose="020B0502020202020204" pitchFamily="34" charset="0"/>
              </a:rPr>
              <a:t>soeur</a:t>
            </a:r>
            <a:r>
              <a:rPr lang="en-GB" sz="1600" dirty="0">
                <a:latin typeface="Century Gothic" panose="020B0502020202020204" pitchFamily="34" charset="0"/>
              </a:rPr>
              <a:t>- I have a sister</a:t>
            </a:r>
          </a:p>
          <a:p>
            <a:r>
              <a:rPr lang="en-GB" sz="1600" dirty="0">
                <a:latin typeface="Century Gothic" panose="020B0502020202020204" pitchFamily="34" charset="0"/>
              </a:rPr>
              <a:t>qui </a:t>
            </a:r>
            <a:r>
              <a:rPr lang="en-GB" sz="1600" dirty="0" err="1">
                <a:latin typeface="Century Gothic" panose="020B0502020202020204" pitchFamily="34" charset="0"/>
              </a:rPr>
              <a:t>s’appelle</a:t>
            </a:r>
            <a:r>
              <a:rPr lang="en-GB" sz="1600" dirty="0">
                <a:latin typeface="Century Gothic" panose="020B0502020202020204" pitchFamily="34" charset="0"/>
              </a:rPr>
              <a:t> – who is called</a:t>
            </a:r>
          </a:p>
          <a:p>
            <a:r>
              <a:rPr lang="en-GB" sz="1600" dirty="0" err="1">
                <a:latin typeface="Century Gothic" panose="020B0502020202020204" pitchFamily="34" charset="0"/>
              </a:rPr>
              <a:t>J’aime</a:t>
            </a:r>
            <a:r>
              <a:rPr lang="en-GB" sz="1600" dirty="0">
                <a:latin typeface="Century Gothic" panose="020B0502020202020204" pitchFamily="34" charset="0"/>
              </a:rPr>
              <a:t> - I like</a:t>
            </a:r>
          </a:p>
          <a:p>
            <a:r>
              <a:rPr lang="en-GB" sz="1600" dirty="0">
                <a:latin typeface="Century Gothic" panose="020B0502020202020204" pitchFamily="34" charset="0"/>
              </a:rPr>
              <a:t>Je </a:t>
            </a:r>
            <a:r>
              <a:rPr lang="en-GB" sz="1600" dirty="0" err="1">
                <a:latin typeface="Century Gothic" panose="020B0502020202020204" pitchFamily="34" charset="0"/>
              </a:rPr>
              <a:t>n’aime</a:t>
            </a:r>
            <a:r>
              <a:rPr lang="en-GB" sz="1600" dirty="0">
                <a:latin typeface="Century Gothic" panose="020B0502020202020204" pitchFamily="34" charset="0"/>
              </a:rPr>
              <a:t>  pas …I don’t like</a:t>
            </a:r>
          </a:p>
          <a:p>
            <a:r>
              <a:rPr lang="en-GB" sz="1600" b="1" u="sng" dirty="0">
                <a:latin typeface="Century Gothic" panose="020B0502020202020204" pitchFamily="34" charset="0"/>
              </a:rPr>
              <a:t>Mon animal </a:t>
            </a:r>
            <a:r>
              <a:rPr lang="en-GB" sz="1600" dirty="0" err="1">
                <a:latin typeface="Century Gothic" panose="020B0502020202020204" pitchFamily="34" charset="0"/>
              </a:rPr>
              <a:t>préféré</a:t>
            </a:r>
            <a:r>
              <a:rPr lang="en-GB" sz="1600" dirty="0">
                <a:latin typeface="Century Gothic" panose="020B0502020202020204" pitchFamily="34" charset="0"/>
              </a:rPr>
              <a:t> </a:t>
            </a:r>
            <a:r>
              <a:rPr lang="en-GB" sz="1600" dirty="0" err="1">
                <a:latin typeface="Century Gothic" panose="020B0502020202020204" pitchFamily="34" charset="0"/>
              </a:rPr>
              <a:t>est</a:t>
            </a:r>
            <a:r>
              <a:rPr lang="en-GB" sz="1600" dirty="0">
                <a:latin typeface="Century Gothic" panose="020B0502020202020204" pitchFamily="34" charset="0"/>
              </a:rPr>
              <a:t> …. My favourite animal is </a:t>
            </a:r>
          </a:p>
          <a:p>
            <a:r>
              <a:rPr lang="en-GB" sz="1600" dirty="0">
                <a:latin typeface="Century Gothic" panose="020B0502020202020204" pitchFamily="34" charset="0"/>
              </a:rPr>
              <a:t>Mon livre </a:t>
            </a:r>
            <a:r>
              <a:rPr lang="en-GB" sz="1600" dirty="0" err="1">
                <a:latin typeface="Century Gothic" panose="020B0502020202020204" pitchFamily="34" charset="0"/>
              </a:rPr>
              <a:t>préféré</a:t>
            </a:r>
            <a:r>
              <a:rPr lang="en-GB" sz="1600" dirty="0">
                <a:latin typeface="Century Gothic" panose="020B0502020202020204" pitchFamily="34" charset="0"/>
              </a:rPr>
              <a:t> - my favourite book</a:t>
            </a:r>
          </a:p>
          <a:p>
            <a:r>
              <a:rPr lang="en-GB" sz="1600" dirty="0">
                <a:latin typeface="Century Gothic" panose="020B0502020202020204" pitchFamily="34" charset="0"/>
              </a:rPr>
              <a:t>Mon sport </a:t>
            </a:r>
            <a:r>
              <a:rPr lang="en-GB" sz="1600" dirty="0" err="1">
                <a:latin typeface="Century Gothic" panose="020B0502020202020204" pitchFamily="34" charset="0"/>
              </a:rPr>
              <a:t>préféré</a:t>
            </a:r>
            <a:r>
              <a:rPr lang="en-GB" sz="1600" dirty="0">
                <a:latin typeface="Century Gothic" panose="020B0502020202020204" pitchFamily="34" charset="0"/>
              </a:rPr>
              <a:t> - my favourite sport</a:t>
            </a:r>
          </a:p>
          <a:p>
            <a:r>
              <a:rPr lang="en-GB" sz="1600" dirty="0">
                <a:latin typeface="Century Gothic" panose="020B0502020202020204" pitchFamily="34" charset="0"/>
              </a:rPr>
              <a:t>Mon film </a:t>
            </a:r>
            <a:r>
              <a:rPr lang="en-GB" sz="1600" dirty="0" err="1">
                <a:latin typeface="Century Gothic" panose="020B0502020202020204" pitchFamily="34" charset="0"/>
              </a:rPr>
              <a:t>préféré</a:t>
            </a:r>
            <a:r>
              <a:rPr lang="en-GB" sz="1600" dirty="0">
                <a:latin typeface="Century Gothic" panose="020B0502020202020204" pitchFamily="34" charset="0"/>
              </a:rPr>
              <a:t> - my favourite film</a:t>
            </a:r>
          </a:p>
          <a:p>
            <a:r>
              <a:rPr lang="en-GB" sz="1600" dirty="0" err="1">
                <a:latin typeface="Century Gothic" panose="020B0502020202020204" pitchFamily="34" charset="0"/>
              </a:rPr>
              <a:t>Quel</a:t>
            </a:r>
            <a:r>
              <a:rPr lang="en-GB" sz="1600" dirty="0">
                <a:latin typeface="Century Gothic" panose="020B0502020202020204" pitchFamily="34" charset="0"/>
              </a:rPr>
              <a:t> </a:t>
            </a:r>
            <a:r>
              <a:rPr lang="en-GB" sz="1600" dirty="0" err="1">
                <a:latin typeface="Century Gothic" panose="020B0502020202020204" pitchFamily="34" charset="0"/>
              </a:rPr>
              <a:t>est</a:t>
            </a:r>
            <a:r>
              <a:rPr lang="en-GB" sz="1600" dirty="0">
                <a:latin typeface="Century Gothic" panose="020B0502020202020204" pitchFamily="34" charset="0"/>
              </a:rPr>
              <a:t> </a:t>
            </a:r>
            <a:r>
              <a:rPr lang="en-GB" sz="1600" b="1" u="sng" dirty="0">
                <a:latin typeface="Century Gothic" panose="020B0502020202020204" pitchFamily="34" charset="0"/>
              </a:rPr>
              <a:t>ton sport </a:t>
            </a:r>
            <a:r>
              <a:rPr lang="en-GB" sz="1600" dirty="0" err="1">
                <a:latin typeface="Century Gothic" panose="020B0502020202020204" pitchFamily="34" charset="0"/>
              </a:rPr>
              <a:t>préféré</a:t>
            </a:r>
            <a:r>
              <a:rPr lang="en-GB" sz="1600" dirty="0">
                <a:latin typeface="Century Gothic" panose="020B0502020202020204" pitchFamily="34" charset="0"/>
              </a:rPr>
              <a:t>? –What is your favourite sport?</a:t>
            </a:r>
          </a:p>
        </p:txBody>
      </p:sp>
      <p:sp>
        <p:nvSpPr>
          <p:cNvPr id="15" name="TextBox 14">
            <a:extLst>
              <a:ext uri="{FF2B5EF4-FFF2-40B4-BE49-F238E27FC236}">
                <a16:creationId xmlns:a16="http://schemas.microsoft.com/office/drawing/2014/main" id="{AC2315EA-C3BF-49E1-92D4-FB4B10D95FFF}"/>
              </a:ext>
            </a:extLst>
          </p:cNvPr>
          <p:cNvSpPr txBox="1"/>
          <p:nvPr/>
        </p:nvSpPr>
        <p:spPr>
          <a:xfrm>
            <a:off x="7020856" y="2465482"/>
            <a:ext cx="4803061" cy="1569660"/>
          </a:xfrm>
          <a:prstGeom prst="rect">
            <a:avLst/>
          </a:prstGeom>
          <a:pattFill prst="pct5">
            <a:fgClr>
              <a:schemeClr val="accent4">
                <a:lumMod val="20000"/>
                <a:lumOff val="80000"/>
              </a:schemeClr>
            </a:fgClr>
            <a:bgClr>
              <a:schemeClr val="bg1"/>
            </a:bgClr>
          </a:pattFill>
          <a:ln w="38100">
            <a:solidFill>
              <a:srgbClr val="00B050"/>
            </a:solidFill>
          </a:ln>
        </p:spPr>
        <p:txBody>
          <a:bodyPr wrap="square" rtlCol="0">
            <a:spAutoFit/>
          </a:bodyPr>
          <a:lstStyle/>
          <a:p>
            <a:r>
              <a:rPr lang="en-GB" sz="1600" b="1" dirty="0">
                <a:latin typeface="Century Gothic" panose="020B0502020202020204" pitchFamily="34" charset="0"/>
              </a:rPr>
              <a:t>Grammar</a:t>
            </a:r>
          </a:p>
          <a:p>
            <a:r>
              <a:rPr lang="en-GB" sz="1600" dirty="0">
                <a:latin typeface="Century Gothic" panose="020B0502020202020204" pitchFamily="34" charset="0"/>
              </a:rPr>
              <a:t>To say or write “my” in French, you replace the word for the with one of these three pronouns:</a:t>
            </a:r>
          </a:p>
          <a:p>
            <a:r>
              <a:rPr lang="en-GB" sz="1600" b="1" i="1" dirty="0">
                <a:latin typeface="Century Gothic" panose="020B0502020202020204" pitchFamily="34" charset="0"/>
              </a:rPr>
              <a:t>mon- le</a:t>
            </a:r>
          </a:p>
          <a:p>
            <a:r>
              <a:rPr lang="en-GB" sz="1600" b="1" i="1" dirty="0">
                <a:latin typeface="Century Gothic" panose="020B0502020202020204" pitchFamily="34" charset="0"/>
              </a:rPr>
              <a:t>ma= la</a:t>
            </a:r>
          </a:p>
          <a:p>
            <a:r>
              <a:rPr lang="en-GB" sz="1600" b="1" i="1" dirty="0" err="1">
                <a:latin typeface="Century Gothic" panose="020B0502020202020204" pitchFamily="34" charset="0"/>
              </a:rPr>
              <a:t>mes</a:t>
            </a:r>
            <a:r>
              <a:rPr lang="en-GB" sz="1600" b="1" i="1" dirty="0">
                <a:latin typeface="Century Gothic" panose="020B0502020202020204" pitchFamily="34" charset="0"/>
              </a:rPr>
              <a:t> - les</a:t>
            </a:r>
          </a:p>
        </p:txBody>
      </p:sp>
      <p:sp>
        <p:nvSpPr>
          <p:cNvPr id="16" name="TextBox 15">
            <a:extLst>
              <a:ext uri="{FF2B5EF4-FFF2-40B4-BE49-F238E27FC236}">
                <a16:creationId xmlns:a16="http://schemas.microsoft.com/office/drawing/2014/main" id="{E4FDAF6C-DB4E-4E92-864A-157D0176B2CA}"/>
              </a:ext>
            </a:extLst>
          </p:cNvPr>
          <p:cNvSpPr txBox="1"/>
          <p:nvPr/>
        </p:nvSpPr>
        <p:spPr>
          <a:xfrm>
            <a:off x="7020855" y="4268967"/>
            <a:ext cx="4803061" cy="1815882"/>
          </a:xfrm>
          <a:prstGeom prst="rect">
            <a:avLst/>
          </a:prstGeom>
          <a:pattFill prst="pct5">
            <a:fgClr>
              <a:schemeClr val="accent4">
                <a:lumMod val="20000"/>
                <a:lumOff val="80000"/>
              </a:schemeClr>
            </a:fgClr>
            <a:bgClr>
              <a:schemeClr val="bg1"/>
            </a:bgClr>
          </a:pattFill>
          <a:ln w="38100">
            <a:solidFill>
              <a:srgbClr val="00B050"/>
            </a:solidFill>
          </a:ln>
        </p:spPr>
        <p:txBody>
          <a:bodyPr wrap="square" rtlCol="0">
            <a:spAutoFit/>
          </a:bodyPr>
          <a:lstStyle/>
          <a:p>
            <a:r>
              <a:rPr lang="en-GB" sz="1600" b="1" dirty="0">
                <a:latin typeface="Century Gothic" panose="020B0502020202020204" pitchFamily="34" charset="0"/>
              </a:rPr>
              <a:t>Grammar</a:t>
            </a:r>
          </a:p>
          <a:p>
            <a:r>
              <a:rPr lang="en-GB" sz="1600" dirty="0">
                <a:latin typeface="Century Gothic" panose="020B0502020202020204" pitchFamily="34" charset="0"/>
              </a:rPr>
              <a:t>To say or write “your” in French, you replace the word for the with one of these three pronouns:</a:t>
            </a:r>
          </a:p>
          <a:p>
            <a:r>
              <a:rPr lang="en-GB" sz="1600" b="1" i="1" dirty="0">
                <a:latin typeface="Century Gothic" panose="020B0502020202020204" pitchFamily="34" charset="0"/>
              </a:rPr>
              <a:t>ton- le</a:t>
            </a:r>
          </a:p>
          <a:p>
            <a:r>
              <a:rPr lang="en-GB" sz="1600" b="1" i="1" dirty="0">
                <a:latin typeface="Century Gothic" panose="020B0502020202020204" pitchFamily="34" charset="0"/>
              </a:rPr>
              <a:t>ta= la</a:t>
            </a:r>
          </a:p>
          <a:p>
            <a:r>
              <a:rPr lang="en-GB" sz="1600" b="1" i="1" dirty="0" err="1">
                <a:latin typeface="Century Gothic" panose="020B0502020202020204" pitchFamily="34" charset="0"/>
              </a:rPr>
              <a:t>tes</a:t>
            </a:r>
            <a:r>
              <a:rPr lang="en-GB" sz="1600" b="1" i="1" dirty="0">
                <a:latin typeface="Century Gothic" panose="020B0502020202020204" pitchFamily="34" charset="0"/>
              </a:rPr>
              <a:t> - les</a:t>
            </a:r>
          </a:p>
        </p:txBody>
      </p:sp>
    </p:spTree>
    <p:extLst>
      <p:ext uri="{BB962C8B-B14F-4D97-AF65-F5344CB8AC3E}">
        <p14:creationId xmlns:p14="http://schemas.microsoft.com/office/powerpoint/2010/main" val="321174084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 descr="A drawing of a cartoon character&#10;&#10;Description automatically generated">
            <a:extLst>
              <a:ext uri="{FF2B5EF4-FFF2-40B4-BE49-F238E27FC236}">
                <a16:creationId xmlns:a16="http://schemas.microsoft.com/office/drawing/2014/main" id="{35812521-DF0A-469C-8661-E8178936F9D6}"/>
              </a:ext>
            </a:extLst>
          </p:cNvPr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872708" y="125664"/>
            <a:ext cx="844677" cy="400110"/>
          </a:xfrm>
          <a:prstGeom prst="rect">
            <a:avLst/>
          </a:prstGeom>
        </p:spPr>
      </p:pic>
      <p:sp>
        <p:nvSpPr>
          <p:cNvPr id="14" name="TextBox 13">
            <a:extLst>
              <a:ext uri="{FF2B5EF4-FFF2-40B4-BE49-F238E27FC236}">
                <a16:creationId xmlns:a16="http://schemas.microsoft.com/office/drawing/2014/main" id="{E9B42985-B6AF-419C-B52C-F2E3F02E3560}"/>
              </a:ext>
            </a:extLst>
          </p:cNvPr>
          <p:cNvSpPr txBox="1"/>
          <p:nvPr/>
        </p:nvSpPr>
        <p:spPr>
          <a:xfrm>
            <a:off x="5595902" y="4884834"/>
            <a:ext cx="3737179" cy="1200329"/>
          </a:xfrm>
          <a:prstGeom prst="rect">
            <a:avLst/>
          </a:prstGeom>
          <a:pattFill prst="pct5">
            <a:fgClr>
              <a:schemeClr val="accent4">
                <a:lumMod val="20000"/>
                <a:lumOff val="80000"/>
              </a:schemeClr>
            </a:fgClr>
            <a:bgClr>
              <a:schemeClr val="bg1"/>
            </a:bgClr>
          </a:pattFill>
          <a:ln w="38100">
            <a:solidFill>
              <a:srgbClr val="FF0000"/>
            </a:solidFill>
          </a:ln>
        </p:spPr>
        <p:txBody>
          <a:bodyPr wrap="square" rtlCol="0">
            <a:spAutoFit/>
          </a:bodyPr>
          <a:lstStyle/>
          <a:p>
            <a:r>
              <a:rPr lang="en-GB" b="1" dirty="0">
                <a:latin typeface="Century Gothic" panose="020B0502020202020204" pitchFamily="34" charset="0"/>
              </a:rPr>
              <a:t>Sound Bank</a:t>
            </a:r>
          </a:p>
          <a:p>
            <a:r>
              <a:rPr lang="en-GB" dirty="0">
                <a:latin typeface="Century Gothic" panose="020B0502020202020204" pitchFamily="34" charset="0"/>
              </a:rPr>
              <a:t>Snacks</a:t>
            </a:r>
          </a:p>
          <a:p>
            <a:endParaRPr lang="en-GB" dirty="0">
              <a:latin typeface="Century Gothic" panose="020B0502020202020204" pitchFamily="34" charset="0"/>
            </a:endParaRPr>
          </a:p>
          <a:p>
            <a:r>
              <a:rPr lang="en-GB" dirty="0">
                <a:latin typeface="Century Gothic" panose="020B0502020202020204" pitchFamily="34" charset="0"/>
              </a:rPr>
              <a:t>Café dialogue phrases</a:t>
            </a:r>
          </a:p>
        </p:txBody>
      </p:sp>
      <p:sp>
        <p:nvSpPr>
          <p:cNvPr id="5" name="TextBox 4">
            <a:extLst>
              <a:ext uri="{FF2B5EF4-FFF2-40B4-BE49-F238E27FC236}">
                <a16:creationId xmlns:a16="http://schemas.microsoft.com/office/drawing/2014/main" id="{18A9B209-59C0-4ABE-8F41-BD0DAF348794}"/>
              </a:ext>
            </a:extLst>
          </p:cNvPr>
          <p:cNvSpPr txBox="1"/>
          <p:nvPr/>
        </p:nvSpPr>
        <p:spPr>
          <a:xfrm>
            <a:off x="150921" y="23725"/>
            <a:ext cx="3449662" cy="30777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GB" sz="1400" dirty="0"/>
              <a:t>French Y6 Stage 4 Summer 1 Café dialogue  </a:t>
            </a:r>
          </a:p>
        </p:txBody>
      </p:sp>
      <p:sp>
        <p:nvSpPr>
          <p:cNvPr id="12" name="TextBox 11">
            <a:extLst>
              <a:ext uri="{FF2B5EF4-FFF2-40B4-BE49-F238E27FC236}">
                <a16:creationId xmlns:a16="http://schemas.microsoft.com/office/drawing/2014/main" id="{0BFF1EF8-084B-4608-BC05-EB143649CB20}"/>
              </a:ext>
            </a:extLst>
          </p:cNvPr>
          <p:cNvSpPr txBox="1"/>
          <p:nvPr/>
        </p:nvSpPr>
        <p:spPr>
          <a:xfrm>
            <a:off x="219454" y="1253760"/>
            <a:ext cx="8134434" cy="3416320"/>
          </a:xfrm>
          <a:prstGeom prst="rect">
            <a:avLst/>
          </a:prstGeom>
          <a:pattFill prst="pct5">
            <a:fgClr>
              <a:schemeClr val="accent4">
                <a:lumMod val="20000"/>
                <a:lumOff val="80000"/>
              </a:schemeClr>
            </a:fgClr>
            <a:bgClr>
              <a:schemeClr val="bg1"/>
            </a:bgClr>
          </a:pattFill>
          <a:ln w="38100">
            <a:solidFill>
              <a:srgbClr val="00B0F0"/>
            </a:solidFill>
          </a:ln>
        </p:spPr>
        <p:txBody>
          <a:bodyPr wrap="square" rtlCol="0">
            <a:spAutoFit/>
          </a:bodyPr>
          <a:lstStyle/>
          <a:p>
            <a:r>
              <a:rPr lang="en-GB" b="1" dirty="0">
                <a:latin typeface="Century Gothic" panose="020B0502020202020204" pitchFamily="34" charset="0"/>
              </a:rPr>
              <a:t>Snacks bank</a:t>
            </a:r>
          </a:p>
          <a:p>
            <a:r>
              <a:rPr lang="en-GB" dirty="0">
                <a:latin typeface="Century Gothic" panose="020B0502020202020204" pitchFamily="34" charset="0"/>
              </a:rPr>
              <a:t>Les </a:t>
            </a:r>
            <a:r>
              <a:rPr lang="en-GB">
                <a:latin typeface="Century Gothic" panose="020B0502020202020204" pitchFamily="34" charset="0"/>
              </a:rPr>
              <a:t>boissons</a:t>
            </a:r>
            <a:r>
              <a:rPr lang="en-GB" dirty="0">
                <a:latin typeface="Century Gothic" panose="020B0502020202020204" pitchFamily="34" charset="0"/>
              </a:rPr>
              <a:t>- drinks</a:t>
            </a:r>
          </a:p>
          <a:p>
            <a:r>
              <a:rPr lang="en-GB" dirty="0">
                <a:latin typeface="Century Gothic" panose="020B0502020202020204" pitchFamily="34" charset="0"/>
              </a:rPr>
              <a:t>Un café- a black coffee</a:t>
            </a:r>
          </a:p>
          <a:p>
            <a:r>
              <a:rPr lang="en-GB" dirty="0">
                <a:latin typeface="Century Gothic" panose="020B0502020202020204" pitchFamily="34" charset="0"/>
              </a:rPr>
              <a:t>Un </a:t>
            </a:r>
            <a:r>
              <a:rPr lang="en-GB" dirty="0" err="1">
                <a:latin typeface="Century Gothic" panose="020B0502020202020204" pitchFamily="34" charset="0"/>
              </a:rPr>
              <a:t>thé</a:t>
            </a:r>
            <a:r>
              <a:rPr lang="en-GB" dirty="0">
                <a:latin typeface="Century Gothic" panose="020B0502020202020204" pitchFamily="34" charset="0"/>
              </a:rPr>
              <a:t>- a tea</a:t>
            </a:r>
          </a:p>
          <a:p>
            <a:r>
              <a:rPr lang="en-GB" dirty="0">
                <a:latin typeface="Century Gothic" panose="020B0502020202020204" pitchFamily="34" charset="0"/>
              </a:rPr>
              <a:t>Un café au lait- a coffee with milk</a:t>
            </a:r>
          </a:p>
          <a:p>
            <a:r>
              <a:rPr lang="en-GB" dirty="0">
                <a:latin typeface="Century Gothic" panose="020B0502020202020204" pitchFamily="34" charset="0"/>
              </a:rPr>
              <a:t>Un coca- a coca cola</a:t>
            </a:r>
          </a:p>
          <a:p>
            <a:r>
              <a:rPr lang="en-GB" dirty="0">
                <a:latin typeface="Century Gothic" panose="020B0502020202020204" pitchFamily="34" charset="0"/>
              </a:rPr>
              <a:t>De </a:t>
            </a:r>
            <a:r>
              <a:rPr lang="en-GB" dirty="0" err="1">
                <a:latin typeface="Century Gothic" panose="020B0502020202020204" pitchFamily="34" charset="0"/>
              </a:rPr>
              <a:t>l’eau</a:t>
            </a:r>
            <a:r>
              <a:rPr lang="en-GB" dirty="0">
                <a:latin typeface="Century Gothic" panose="020B0502020202020204" pitchFamily="34" charset="0"/>
              </a:rPr>
              <a:t>- some water</a:t>
            </a:r>
          </a:p>
          <a:p>
            <a:r>
              <a:rPr lang="en-GB" dirty="0">
                <a:latin typeface="Century Gothic" panose="020B0502020202020204" pitchFamily="34" charset="0"/>
              </a:rPr>
              <a:t>Une pizza= a pizza</a:t>
            </a:r>
          </a:p>
          <a:p>
            <a:r>
              <a:rPr lang="en-GB" dirty="0">
                <a:latin typeface="Century Gothic" panose="020B0502020202020204" pitchFamily="34" charset="0"/>
              </a:rPr>
              <a:t>Un sandwich (au fromage/ au </a:t>
            </a:r>
            <a:r>
              <a:rPr lang="en-GB" dirty="0" err="1">
                <a:latin typeface="Century Gothic" panose="020B0502020202020204" pitchFamily="34" charset="0"/>
              </a:rPr>
              <a:t>jambon</a:t>
            </a:r>
            <a:r>
              <a:rPr lang="en-GB" dirty="0">
                <a:latin typeface="Century Gothic" panose="020B0502020202020204" pitchFamily="34" charset="0"/>
              </a:rPr>
              <a:t>) – a (cheese/ham) sandwich</a:t>
            </a:r>
          </a:p>
          <a:p>
            <a:r>
              <a:rPr lang="en-GB" dirty="0">
                <a:latin typeface="Century Gothic" panose="020B0502020202020204" pitchFamily="34" charset="0"/>
              </a:rPr>
              <a:t>Des frites- some chips</a:t>
            </a:r>
          </a:p>
          <a:p>
            <a:r>
              <a:rPr lang="en-GB" dirty="0">
                <a:latin typeface="Century Gothic" panose="020B0502020202020204" pitchFamily="34" charset="0"/>
              </a:rPr>
              <a:t>Des chips – some crisps</a:t>
            </a:r>
          </a:p>
          <a:p>
            <a:r>
              <a:rPr lang="en-GB" dirty="0">
                <a:latin typeface="Century Gothic" panose="020B0502020202020204" pitchFamily="34" charset="0"/>
              </a:rPr>
              <a:t>Un croque monsieur</a:t>
            </a:r>
          </a:p>
        </p:txBody>
      </p:sp>
      <p:sp>
        <p:nvSpPr>
          <p:cNvPr id="18" name="TextBox 17">
            <a:extLst>
              <a:ext uri="{FF2B5EF4-FFF2-40B4-BE49-F238E27FC236}">
                <a16:creationId xmlns:a16="http://schemas.microsoft.com/office/drawing/2014/main" id="{F3939B15-DF6D-40AE-BF87-E3F3D885AEEC}"/>
              </a:ext>
            </a:extLst>
          </p:cNvPr>
          <p:cNvSpPr txBox="1"/>
          <p:nvPr/>
        </p:nvSpPr>
        <p:spPr>
          <a:xfrm>
            <a:off x="8764371" y="1272995"/>
            <a:ext cx="2806218" cy="3447098"/>
          </a:xfrm>
          <a:prstGeom prst="rect">
            <a:avLst/>
          </a:prstGeom>
          <a:pattFill prst="pct5">
            <a:fgClr>
              <a:schemeClr val="accent4">
                <a:lumMod val="20000"/>
                <a:lumOff val="80000"/>
              </a:schemeClr>
            </a:fgClr>
            <a:bgClr>
              <a:schemeClr val="bg1"/>
            </a:bgClr>
          </a:pattFill>
          <a:ln w="38100">
            <a:solidFill>
              <a:srgbClr val="FF0000"/>
            </a:solidFill>
          </a:ln>
        </p:spPr>
        <p:txBody>
          <a:bodyPr wrap="square" rtlCol="0">
            <a:spAutoFit/>
          </a:bodyPr>
          <a:lstStyle/>
          <a:p>
            <a:r>
              <a:rPr lang="en-GB" b="1" dirty="0">
                <a:latin typeface="Century Gothic" panose="020B0502020202020204" pitchFamily="34" charset="0"/>
              </a:rPr>
              <a:t>Sound spelling </a:t>
            </a:r>
          </a:p>
          <a:p>
            <a:endParaRPr lang="en-GB" b="1" dirty="0">
              <a:latin typeface="Century Gothic" panose="020B0502020202020204" pitchFamily="34" charset="0"/>
            </a:endParaRPr>
          </a:p>
          <a:p>
            <a:r>
              <a:rPr lang="en-GB" dirty="0">
                <a:latin typeface="Century Gothic" panose="020B0502020202020204" pitchFamily="34" charset="0"/>
              </a:rPr>
              <a:t>“</a:t>
            </a:r>
            <a:r>
              <a:rPr lang="en-GB" dirty="0" err="1">
                <a:latin typeface="Century Gothic" panose="020B0502020202020204" pitchFamily="34" charset="0"/>
              </a:rPr>
              <a:t>oissons</a:t>
            </a:r>
            <a:r>
              <a:rPr lang="en-GB" dirty="0">
                <a:latin typeface="Century Gothic" panose="020B0502020202020204" pitchFamily="34" charset="0"/>
              </a:rPr>
              <a:t>”</a:t>
            </a:r>
          </a:p>
          <a:p>
            <a:endParaRPr lang="en-GB" dirty="0">
              <a:latin typeface="Century Gothic" panose="020B0502020202020204" pitchFamily="34" charset="0"/>
            </a:endParaRPr>
          </a:p>
          <a:p>
            <a:r>
              <a:rPr lang="en-GB" dirty="0">
                <a:latin typeface="Century Gothic" panose="020B0502020202020204" pitchFamily="34" charset="0"/>
              </a:rPr>
              <a:t>“</a:t>
            </a:r>
            <a:r>
              <a:rPr lang="en-GB" dirty="0" err="1">
                <a:latin typeface="Century Gothic" panose="020B0502020202020204" pitchFamily="34" charset="0"/>
              </a:rPr>
              <a:t>th</a:t>
            </a:r>
            <a:r>
              <a:rPr lang="en-GB" dirty="0">
                <a:latin typeface="Century Gothic" panose="020B0502020202020204" pitchFamily="34" charset="0"/>
              </a:rPr>
              <a:t>”</a:t>
            </a:r>
          </a:p>
          <a:p>
            <a:endParaRPr lang="en-GB" dirty="0">
              <a:latin typeface="Century Gothic" panose="020B0502020202020204" pitchFamily="34" charset="0"/>
            </a:endParaRPr>
          </a:p>
          <a:p>
            <a:r>
              <a:rPr lang="en-GB" dirty="0">
                <a:latin typeface="Century Gothic" panose="020B0502020202020204" pitchFamily="34" charset="0"/>
              </a:rPr>
              <a:t>“</a:t>
            </a:r>
            <a:r>
              <a:rPr lang="en-GB" dirty="0" err="1">
                <a:latin typeface="Century Gothic" panose="020B0502020202020204" pitchFamily="34" charset="0"/>
              </a:rPr>
              <a:t>ites</a:t>
            </a:r>
            <a:r>
              <a:rPr lang="en-GB" dirty="0">
                <a:latin typeface="Century Gothic" panose="020B0502020202020204" pitchFamily="34" charset="0"/>
              </a:rPr>
              <a:t>”</a:t>
            </a:r>
          </a:p>
          <a:p>
            <a:endParaRPr lang="en-GB" dirty="0">
              <a:latin typeface="Century Gothic" panose="020B0502020202020204" pitchFamily="34" charset="0"/>
            </a:endParaRPr>
          </a:p>
          <a:p>
            <a:r>
              <a:rPr lang="en-GB" dirty="0">
                <a:latin typeface="Century Gothic" panose="020B0502020202020204" pitchFamily="34" charset="0"/>
              </a:rPr>
              <a:t>“</a:t>
            </a:r>
            <a:r>
              <a:rPr lang="en-GB" dirty="0" err="1">
                <a:latin typeface="Century Gothic" panose="020B0502020202020204" pitchFamily="34" charset="0"/>
              </a:rPr>
              <a:t>prends</a:t>
            </a:r>
            <a:r>
              <a:rPr lang="en-GB" dirty="0">
                <a:latin typeface="Century Gothic" panose="020B0502020202020204" pitchFamily="34" charset="0"/>
              </a:rPr>
              <a:t>”</a:t>
            </a:r>
          </a:p>
          <a:p>
            <a:endParaRPr lang="en-GB" dirty="0">
              <a:latin typeface="Century Gothic" panose="020B0502020202020204" pitchFamily="34" charset="0"/>
            </a:endParaRPr>
          </a:p>
          <a:p>
            <a:r>
              <a:rPr lang="en-GB" dirty="0">
                <a:latin typeface="Century Gothic" panose="020B0502020202020204" pitchFamily="34" charset="0"/>
              </a:rPr>
              <a:t>“</a:t>
            </a:r>
            <a:r>
              <a:rPr lang="en-GB" dirty="0" err="1">
                <a:latin typeface="Century Gothic" panose="020B0502020202020204" pitchFamily="34" charset="0"/>
              </a:rPr>
              <a:t>eau</a:t>
            </a:r>
            <a:r>
              <a:rPr lang="en-GB" dirty="0">
                <a:latin typeface="Century Gothic" panose="020B0502020202020204" pitchFamily="34" charset="0"/>
              </a:rPr>
              <a:t>”</a:t>
            </a:r>
          </a:p>
          <a:p>
            <a:endParaRPr lang="en-GB" sz="2000" dirty="0">
              <a:latin typeface="Century Gothic" panose="020B0502020202020204" pitchFamily="34" charset="0"/>
            </a:endParaRPr>
          </a:p>
        </p:txBody>
      </p:sp>
      <p:pic>
        <p:nvPicPr>
          <p:cNvPr id="21" name="Picture 20" descr="A drawing of a cartoon character&#10;&#10;Description automatically generated">
            <a:extLst>
              <a:ext uri="{FF2B5EF4-FFF2-40B4-BE49-F238E27FC236}">
                <a16:creationId xmlns:a16="http://schemas.microsoft.com/office/drawing/2014/main" id="{1CB9F731-8DE7-4ABA-8EC2-0AD194859D21}"/>
              </a:ext>
            </a:extLst>
          </p:cNvPr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74615" y="325719"/>
            <a:ext cx="969023" cy="637454"/>
          </a:xfrm>
          <a:prstGeom prst="rect">
            <a:avLst/>
          </a:prstGeom>
        </p:spPr>
      </p:pic>
      <p:sp>
        <p:nvSpPr>
          <p:cNvPr id="13" name="TextBox 8">
            <a:extLst>
              <a:ext uri="{FF2B5EF4-FFF2-40B4-BE49-F238E27FC236}">
                <a16:creationId xmlns:a16="http://schemas.microsoft.com/office/drawing/2014/main" id="{FCB07BD8-06AF-41EC-8168-E9249FED881B}"/>
              </a:ext>
            </a:extLst>
          </p:cNvPr>
          <p:cNvSpPr txBox="1"/>
          <p:nvPr/>
        </p:nvSpPr>
        <p:spPr>
          <a:xfrm>
            <a:off x="2270887" y="638896"/>
            <a:ext cx="7128875" cy="400110"/>
          </a:xfrm>
          <a:prstGeom prst="rect">
            <a:avLst/>
          </a:prstGeom>
          <a:pattFill prst="pct5">
            <a:fgClr>
              <a:schemeClr val="accent4">
                <a:lumMod val="20000"/>
                <a:lumOff val="80000"/>
              </a:schemeClr>
            </a:fgClr>
            <a:bgClr>
              <a:schemeClr val="bg1"/>
            </a:bgClr>
          </a:pattFill>
          <a:ln w="38100">
            <a:solidFill>
              <a:schemeClr val="tx1"/>
            </a:solidFill>
          </a:ln>
        </p:spPr>
        <p:txBody>
          <a:bodyPr wrap="none" rtlCol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en-GB" sz="2000" dirty="0">
                <a:latin typeface="Century Gothic" panose="020B0502020202020204" pitchFamily="34" charset="0"/>
              </a:rPr>
              <a:t>Language Detectives’ Memory Bank of Café Dialogues </a:t>
            </a:r>
          </a:p>
        </p:txBody>
      </p:sp>
      <p:sp>
        <p:nvSpPr>
          <p:cNvPr id="9" name="TextBox 8">
            <a:extLst>
              <a:ext uri="{FF2B5EF4-FFF2-40B4-BE49-F238E27FC236}">
                <a16:creationId xmlns:a16="http://schemas.microsoft.com/office/drawing/2014/main" id="{7909E8D3-849E-4D3A-B309-CF45A1853891}"/>
              </a:ext>
            </a:extLst>
          </p:cNvPr>
          <p:cNvSpPr txBox="1"/>
          <p:nvPr/>
        </p:nvSpPr>
        <p:spPr>
          <a:xfrm>
            <a:off x="219453" y="4826675"/>
            <a:ext cx="5045005" cy="1754326"/>
          </a:xfrm>
          <a:prstGeom prst="rect">
            <a:avLst/>
          </a:prstGeom>
          <a:pattFill prst="pct5">
            <a:fgClr>
              <a:schemeClr val="accent4">
                <a:lumMod val="20000"/>
                <a:lumOff val="80000"/>
              </a:schemeClr>
            </a:fgClr>
            <a:bgClr>
              <a:schemeClr val="bg1"/>
            </a:bgClr>
          </a:pattFill>
          <a:ln w="38100">
            <a:solidFill>
              <a:srgbClr val="00B0F0"/>
            </a:solidFill>
          </a:ln>
        </p:spPr>
        <p:txBody>
          <a:bodyPr wrap="square" rtlCol="0">
            <a:spAutoFit/>
          </a:bodyPr>
          <a:lstStyle/>
          <a:p>
            <a:r>
              <a:rPr lang="en-GB" b="1" dirty="0">
                <a:latin typeface="Century Gothic" panose="020B0502020202020204" pitchFamily="34" charset="0"/>
              </a:rPr>
              <a:t>Café role play phrases bank</a:t>
            </a:r>
          </a:p>
          <a:p>
            <a:r>
              <a:rPr lang="en-GB" dirty="0" err="1">
                <a:latin typeface="Century Gothic" panose="020B0502020202020204" pitchFamily="34" charset="0"/>
              </a:rPr>
              <a:t>Vous</a:t>
            </a:r>
            <a:r>
              <a:rPr lang="en-GB" dirty="0">
                <a:latin typeface="Century Gothic" panose="020B0502020202020204" pitchFamily="34" charset="0"/>
              </a:rPr>
              <a:t> </a:t>
            </a:r>
            <a:r>
              <a:rPr lang="en-GB" dirty="0" err="1">
                <a:latin typeface="Century Gothic" panose="020B0502020202020204" pitchFamily="34" charset="0"/>
              </a:rPr>
              <a:t>désirez</a:t>
            </a:r>
            <a:r>
              <a:rPr lang="en-GB" dirty="0">
                <a:latin typeface="Century Gothic" panose="020B0502020202020204" pitchFamily="34" charset="0"/>
              </a:rPr>
              <a:t>?- What would you like?</a:t>
            </a:r>
          </a:p>
          <a:p>
            <a:r>
              <a:rPr lang="en-GB" dirty="0">
                <a:latin typeface="Century Gothic" panose="020B0502020202020204" pitchFamily="34" charset="0"/>
              </a:rPr>
              <a:t>Je </a:t>
            </a:r>
            <a:r>
              <a:rPr lang="en-GB" dirty="0" err="1">
                <a:latin typeface="Century Gothic" panose="020B0502020202020204" pitchFamily="34" charset="0"/>
              </a:rPr>
              <a:t>prends</a:t>
            </a:r>
            <a:r>
              <a:rPr lang="en-GB" dirty="0">
                <a:latin typeface="Century Gothic" panose="020B0502020202020204" pitchFamily="34" charset="0"/>
              </a:rPr>
              <a:t> – I will have</a:t>
            </a:r>
          </a:p>
          <a:p>
            <a:r>
              <a:rPr lang="en-GB" dirty="0">
                <a:latin typeface="Century Gothic" panose="020B0502020202020204" pitchFamily="34" charset="0"/>
              </a:rPr>
              <a:t>Je </a:t>
            </a:r>
            <a:r>
              <a:rPr lang="en-GB" dirty="0" err="1">
                <a:latin typeface="Century Gothic" panose="020B0502020202020204" pitchFamily="34" charset="0"/>
              </a:rPr>
              <a:t>voudrais</a:t>
            </a:r>
            <a:r>
              <a:rPr lang="en-GB" dirty="0">
                <a:latin typeface="Century Gothic" panose="020B0502020202020204" pitchFamily="34" charset="0"/>
              </a:rPr>
              <a:t>…I would like</a:t>
            </a:r>
          </a:p>
          <a:p>
            <a:r>
              <a:rPr lang="en-GB" dirty="0">
                <a:latin typeface="Century Gothic" panose="020B0502020202020204" pitchFamily="34" charset="0"/>
              </a:rPr>
              <a:t>Merci- thank you</a:t>
            </a:r>
          </a:p>
          <a:p>
            <a:r>
              <a:rPr lang="en-GB" dirty="0" err="1">
                <a:latin typeface="Century Gothic" panose="020B0502020202020204" pitchFamily="34" charset="0"/>
              </a:rPr>
              <a:t>S’il</a:t>
            </a:r>
            <a:r>
              <a:rPr lang="en-GB" dirty="0">
                <a:latin typeface="Century Gothic" panose="020B0502020202020204" pitchFamily="34" charset="0"/>
              </a:rPr>
              <a:t> </a:t>
            </a:r>
            <a:r>
              <a:rPr lang="en-GB" dirty="0" err="1">
                <a:latin typeface="Century Gothic" panose="020B0502020202020204" pitchFamily="34" charset="0"/>
              </a:rPr>
              <a:t>vous</a:t>
            </a:r>
            <a:r>
              <a:rPr lang="en-GB">
                <a:latin typeface="Century Gothic" panose="020B0502020202020204" pitchFamily="34" charset="0"/>
              </a:rPr>
              <a:t> plait- please</a:t>
            </a:r>
            <a:endParaRPr lang="en-GB" dirty="0">
              <a:latin typeface="Century Gothic" panose="020B05020202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652066330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 descr="A drawing of a cartoon character&#10;&#10;Description automatically generated">
            <a:extLst>
              <a:ext uri="{FF2B5EF4-FFF2-40B4-BE49-F238E27FC236}">
                <a16:creationId xmlns:a16="http://schemas.microsoft.com/office/drawing/2014/main" id="{35812521-DF0A-469C-8661-E8178936F9D6}"/>
              </a:ext>
            </a:extLst>
          </p:cNvPr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872708" y="125664"/>
            <a:ext cx="844677" cy="400110"/>
          </a:xfrm>
          <a:prstGeom prst="rect">
            <a:avLst/>
          </a:prstGeom>
        </p:spPr>
      </p:pic>
      <p:sp>
        <p:nvSpPr>
          <p:cNvPr id="14" name="TextBox 13">
            <a:extLst>
              <a:ext uri="{FF2B5EF4-FFF2-40B4-BE49-F238E27FC236}">
                <a16:creationId xmlns:a16="http://schemas.microsoft.com/office/drawing/2014/main" id="{E9B42985-B6AF-419C-B52C-F2E3F02E3560}"/>
              </a:ext>
            </a:extLst>
          </p:cNvPr>
          <p:cNvSpPr txBox="1"/>
          <p:nvPr/>
        </p:nvSpPr>
        <p:spPr>
          <a:xfrm>
            <a:off x="7895218" y="1304123"/>
            <a:ext cx="3737179" cy="1477328"/>
          </a:xfrm>
          <a:prstGeom prst="rect">
            <a:avLst/>
          </a:prstGeom>
          <a:pattFill prst="pct5">
            <a:fgClr>
              <a:schemeClr val="accent4">
                <a:lumMod val="20000"/>
                <a:lumOff val="80000"/>
              </a:schemeClr>
            </a:fgClr>
            <a:bgClr>
              <a:schemeClr val="bg1"/>
            </a:bgClr>
          </a:pattFill>
          <a:ln w="38100">
            <a:solidFill>
              <a:srgbClr val="FF0000"/>
            </a:solidFill>
          </a:ln>
        </p:spPr>
        <p:txBody>
          <a:bodyPr wrap="square" rtlCol="0">
            <a:spAutoFit/>
          </a:bodyPr>
          <a:lstStyle/>
          <a:p>
            <a:r>
              <a:rPr lang="en-GB" b="1" dirty="0">
                <a:latin typeface="Century Gothic" panose="020B0502020202020204" pitchFamily="34" charset="0"/>
              </a:rPr>
              <a:t>Sound Bank</a:t>
            </a:r>
          </a:p>
          <a:p>
            <a:r>
              <a:rPr lang="en-GB" dirty="0">
                <a:latin typeface="Century Gothic" panose="020B0502020202020204" pitchFamily="34" charset="0"/>
              </a:rPr>
              <a:t>Meals</a:t>
            </a:r>
          </a:p>
          <a:p>
            <a:endParaRPr lang="en-GB" dirty="0">
              <a:latin typeface="Century Gothic" panose="020B0502020202020204" pitchFamily="34" charset="0"/>
            </a:endParaRPr>
          </a:p>
          <a:p>
            <a:r>
              <a:rPr lang="en-GB" dirty="0">
                <a:latin typeface="Century Gothic" panose="020B0502020202020204" pitchFamily="34" charset="0"/>
              </a:rPr>
              <a:t>Useful restaurant phrases</a:t>
            </a:r>
          </a:p>
          <a:p>
            <a:endParaRPr lang="en-GB" dirty="0">
              <a:latin typeface="Century Gothic" panose="020B0502020202020204" pitchFamily="34" charset="0"/>
            </a:endParaRPr>
          </a:p>
        </p:txBody>
      </p:sp>
      <p:sp>
        <p:nvSpPr>
          <p:cNvPr id="5" name="TextBox 4">
            <a:extLst>
              <a:ext uri="{FF2B5EF4-FFF2-40B4-BE49-F238E27FC236}">
                <a16:creationId xmlns:a16="http://schemas.microsoft.com/office/drawing/2014/main" id="{18A9B209-59C0-4ABE-8F41-BD0DAF348794}"/>
              </a:ext>
            </a:extLst>
          </p:cNvPr>
          <p:cNvSpPr txBox="1"/>
          <p:nvPr/>
        </p:nvSpPr>
        <p:spPr>
          <a:xfrm>
            <a:off x="150921" y="23725"/>
            <a:ext cx="3240567" cy="30777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GB" sz="1400" dirty="0"/>
              <a:t>French Y6 Stage 4 Summer 1 Restaurants  </a:t>
            </a:r>
          </a:p>
        </p:txBody>
      </p:sp>
      <p:sp>
        <p:nvSpPr>
          <p:cNvPr id="12" name="TextBox 11">
            <a:extLst>
              <a:ext uri="{FF2B5EF4-FFF2-40B4-BE49-F238E27FC236}">
                <a16:creationId xmlns:a16="http://schemas.microsoft.com/office/drawing/2014/main" id="{0BFF1EF8-084B-4608-BC05-EB143649CB20}"/>
              </a:ext>
            </a:extLst>
          </p:cNvPr>
          <p:cNvSpPr txBox="1"/>
          <p:nvPr/>
        </p:nvSpPr>
        <p:spPr>
          <a:xfrm>
            <a:off x="247549" y="1116201"/>
            <a:ext cx="6287878" cy="1815882"/>
          </a:xfrm>
          <a:prstGeom prst="rect">
            <a:avLst/>
          </a:prstGeom>
          <a:pattFill prst="pct5">
            <a:fgClr>
              <a:schemeClr val="accent4">
                <a:lumMod val="20000"/>
                <a:lumOff val="80000"/>
              </a:schemeClr>
            </a:fgClr>
            <a:bgClr>
              <a:schemeClr val="bg1"/>
            </a:bgClr>
          </a:pattFill>
          <a:ln w="38100">
            <a:solidFill>
              <a:srgbClr val="00B0F0"/>
            </a:solidFill>
          </a:ln>
        </p:spPr>
        <p:txBody>
          <a:bodyPr wrap="square" rtlCol="0">
            <a:spAutoFit/>
          </a:bodyPr>
          <a:lstStyle/>
          <a:p>
            <a:r>
              <a:rPr lang="en-GB" sz="1600" b="1" dirty="0">
                <a:latin typeface="Century Gothic" panose="020B0502020202020204" pitchFamily="34" charset="0"/>
              </a:rPr>
              <a:t>Meals bank</a:t>
            </a:r>
          </a:p>
          <a:p>
            <a:r>
              <a:rPr lang="en-GB" sz="1600" dirty="0">
                <a:latin typeface="Century Gothic" panose="020B0502020202020204" pitchFamily="34" charset="0"/>
              </a:rPr>
              <a:t>Des spaghettis bolognaise- spaghetti bolognaise</a:t>
            </a:r>
          </a:p>
          <a:p>
            <a:r>
              <a:rPr lang="en-GB" sz="1600" dirty="0" err="1">
                <a:latin typeface="Century Gothic" panose="020B0502020202020204" pitchFamily="34" charset="0"/>
              </a:rPr>
              <a:t>Jambon</a:t>
            </a:r>
            <a:r>
              <a:rPr lang="en-GB" sz="1600" dirty="0">
                <a:latin typeface="Century Gothic" panose="020B0502020202020204" pitchFamily="34" charset="0"/>
              </a:rPr>
              <a:t> purée – Ham and mashed potato</a:t>
            </a:r>
          </a:p>
          <a:p>
            <a:r>
              <a:rPr lang="en-GB" sz="1600" dirty="0">
                <a:latin typeface="Century Gothic" panose="020B0502020202020204" pitchFamily="34" charset="0"/>
              </a:rPr>
              <a:t>Du fromage frais – fromage frais</a:t>
            </a:r>
          </a:p>
          <a:p>
            <a:r>
              <a:rPr lang="en-GB" sz="1600" dirty="0">
                <a:latin typeface="Century Gothic" panose="020B0502020202020204" pitchFamily="34" charset="0"/>
              </a:rPr>
              <a:t>Steak </a:t>
            </a:r>
            <a:r>
              <a:rPr lang="en-GB" sz="1600" dirty="0" err="1">
                <a:latin typeface="Century Gothic" panose="020B0502020202020204" pitchFamily="34" charset="0"/>
              </a:rPr>
              <a:t>haché</a:t>
            </a:r>
            <a:r>
              <a:rPr lang="en-GB" sz="1600" dirty="0">
                <a:latin typeface="Century Gothic" panose="020B0502020202020204" pitchFamily="34" charset="0"/>
              </a:rPr>
              <a:t> et frites- burger and chips</a:t>
            </a:r>
          </a:p>
          <a:p>
            <a:r>
              <a:rPr lang="en-GB" sz="1600" dirty="0">
                <a:latin typeface="Century Gothic" panose="020B0502020202020204" pitchFamily="34" charset="0"/>
              </a:rPr>
              <a:t>De la mousse au </a:t>
            </a:r>
            <a:r>
              <a:rPr lang="en-GB" sz="1600" dirty="0" err="1">
                <a:latin typeface="Century Gothic" panose="020B0502020202020204" pitchFamily="34" charset="0"/>
              </a:rPr>
              <a:t>chocolat</a:t>
            </a:r>
            <a:r>
              <a:rPr lang="en-GB" sz="1600" dirty="0">
                <a:latin typeface="Century Gothic" panose="020B0502020202020204" pitchFamily="34" charset="0"/>
              </a:rPr>
              <a:t>- some chocolate mousse</a:t>
            </a:r>
          </a:p>
          <a:p>
            <a:r>
              <a:rPr lang="en-GB" sz="1600" dirty="0">
                <a:latin typeface="Century Gothic" panose="020B0502020202020204" pitchFamily="34" charset="0"/>
              </a:rPr>
              <a:t>Des </a:t>
            </a:r>
            <a:r>
              <a:rPr lang="en-GB" sz="1600" dirty="0" err="1">
                <a:latin typeface="Century Gothic" panose="020B0502020202020204" pitchFamily="34" charset="0"/>
              </a:rPr>
              <a:t>vienoisseries</a:t>
            </a:r>
            <a:r>
              <a:rPr lang="en-GB" sz="1600" dirty="0">
                <a:latin typeface="Century Gothic" panose="020B0502020202020204" pitchFamily="34" charset="0"/>
              </a:rPr>
              <a:t>- some pastries</a:t>
            </a:r>
          </a:p>
        </p:txBody>
      </p:sp>
      <p:sp>
        <p:nvSpPr>
          <p:cNvPr id="18" name="TextBox 17">
            <a:extLst>
              <a:ext uri="{FF2B5EF4-FFF2-40B4-BE49-F238E27FC236}">
                <a16:creationId xmlns:a16="http://schemas.microsoft.com/office/drawing/2014/main" id="{F3939B15-DF6D-40AE-BF87-E3F3D885AEEC}"/>
              </a:ext>
            </a:extLst>
          </p:cNvPr>
          <p:cNvSpPr txBox="1"/>
          <p:nvPr/>
        </p:nvSpPr>
        <p:spPr>
          <a:xfrm>
            <a:off x="8911167" y="3749865"/>
            <a:ext cx="2806218" cy="2339102"/>
          </a:xfrm>
          <a:prstGeom prst="rect">
            <a:avLst/>
          </a:prstGeom>
          <a:pattFill prst="pct5">
            <a:fgClr>
              <a:schemeClr val="accent4">
                <a:lumMod val="20000"/>
                <a:lumOff val="80000"/>
              </a:schemeClr>
            </a:fgClr>
            <a:bgClr>
              <a:schemeClr val="bg1"/>
            </a:bgClr>
          </a:pattFill>
          <a:ln w="38100">
            <a:solidFill>
              <a:srgbClr val="FF0000"/>
            </a:solidFill>
          </a:ln>
        </p:spPr>
        <p:txBody>
          <a:bodyPr wrap="square" rtlCol="0">
            <a:spAutoFit/>
          </a:bodyPr>
          <a:lstStyle/>
          <a:p>
            <a:r>
              <a:rPr lang="en-GB" b="1" dirty="0">
                <a:latin typeface="Century Gothic" panose="020B0502020202020204" pitchFamily="34" charset="0"/>
              </a:rPr>
              <a:t>Sound spelling </a:t>
            </a:r>
          </a:p>
          <a:p>
            <a:endParaRPr lang="en-GB" b="1" dirty="0">
              <a:latin typeface="Century Gothic" panose="020B0502020202020204" pitchFamily="34" charset="0"/>
            </a:endParaRPr>
          </a:p>
          <a:p>
            <a:r>
              <a:rPr lang="en-GB" dirty="0">
                <a:latin typeface="Century Gothic" panose="020B0502020202020204" pitchFamily="34" charset="0"/>
              </a:rPr>
              <a:t>“frais”</a:t>
            </a:r>
          </a:p>
          <a:p>
            <a:endParaRPr lang="en-GB" dirty="0">
              <a:latin typeface="Century Gothic" panose="020B0502020202020204" pitchFamily="34" charset="0"/>
            </a:endParaRPr>
          </a:p>
          <a:p>
            <a:r>
              <a:rPr lang="en-GB" dirty="0">
                <a:latin typeface="Century Gothic" panose="020B0502020202020204" pitchFamily="34" charset="0"/>
              </a:rPr>
              <a:t>“ha”</a:t>
            </a:r>
          </a:p>
          <a:p>
            <a:endParaRPr lang="en-GB" dirty="0">
              <a:latin typeface="Century Gothic" panose="020B0502020202020204" pitchFamily="34" charset="0"/>
            </a:endParaRPr>
          </a:p>
          <a:p>
            <a:r>
              <a:rPr lang="en-GB" dirty="0">
                <a:latin typeface="Century Gothic" panose="020B0502020202020204" pitchFamily="34" charset="0"/>
              </a:rPr>
              <a:t>“</a:t>
            </a:r>
            <a:r>
              <a:rPr lang="en-GB" dirty="0" err="1">
                <a:latin typeface="Century Gothic" panose="020B0502020202020204" pitchFamily="34" charset="0"/>
              </a:rPr>
              <a:t>lat</a:t>
            </a:r>
            <a:r>
              <a:rPr lang="en-GB" dirty="0">
                <a:latin typeface="Century Gothic" panose="020B0502020202020204" pitchFamily="34" charset="0"/>
              </a:rPr>
              <a:t>”</a:t>
            </a:r>
          </a:p>
          <a:p>
            <a:endParaRPr lang="en-GB" sz="2000" dirty="0">
              <a:latin typeface="Century Gothic" panose="020B0502020202020204" pitchFamily="34" charset="0"/>
            </a:endParaRPr>
          </a:p>
        </p:txBody>
      </p:sp>
      <p:pic>
        <p:nvPicPr>
          <p:cNvPr id="21" name="Picture 20" descr="A drawing of a cartoon character&#10;&#10;Description automatically generated">
            <a:extLst>
              <a:ext uri="{FF2B5EF4-FFF2-40B4-BE49-F238E27FC236}">
                <a16:creationId xmlns:a16="http://schemas.microsoft.com/office/drawing/2014/main" id="{1CB9F731-8DE7-4ABA-8EC2-0AD194859D21}"/>
              </a:ext>
            </a:extLst>
          </p:cNvPr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74615" y="325719"/>
            <a:ext cx="969023" cy="637454"/>
          </a:xfrm>
          <a:prstGeom prst="rect">
            <a:avLst/>
          </a:prstGeom>
        </p:spPr>
      </p:pic>
      <p:sp>
        <p:nvSpPr>
          <p:cNvPr id="13" name="TextBox 8">
            <a:extLst>
              <a:ext uri="{FF2B5EF4-FFF2-40B4-BE49-F238E27FC236}">
                <a16:creationId xmlns:a16="http://schemas.microsoft.com/office/drawing/2014/main" id="{FCB07BD8-06AF-41EC-8168-E9249FED881B}"/>
              </a:ext>
            </a:extLst>
          </p:cNvPr>
          <p:cNvSpPr txBox="1"/>
          <p:nvPr/>
        </p:nvSpPr>
        <p:spPr>
          <a:xfrm>
            <a:off x="2270887" y="638896"/>
            <a:ext cx="5352747" cy="400110"/>
          </a:xfrm>
          <a:prstGeom prst="rect">
            <a:avLst/>
          </a:prstGeom>
          <a:pattFill prst="pct5">
            <a:fgClr>
              <a:schemeClr val="accent4">
                <a:lumMod val="20000"/>
                <a:lumOff val="80000"/>
              </a:schemeClr>
            </a:fgClr>
            <a:bgClr>
              <a:schemeClr val="bg1"/>
            </a:bgClr>
          </a:pattFill>
          <a:ln w="38100">
            <a:solidFill>
              <a:schemeClr val="tx1"/>
            </a:solidFill>
          </a:ln>
        </p:spPr>
        <p:txBody>
          <a:bodyPr wrap="none" rtlCol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en-GB" sz="1600" dirty="0">
                <a:latin typeface="Century Gothic" panose="020B0502020202020204" pitchFamily="34" charset="0"/>
              </a:rPr>
              <a:t>Language Detectives’ Memory Bank of Restaurants</a:t>
            </a:r>
            <a:r>
              <a:rPr lang="en-GB" sz="2000" dirty="0">
                <a:latin typeface="Century Gothic" panose="020B0502020202020204" pitchFamily="34" charset="0"/>
              </a:rPr>
              <a:t> </a:t>
            </a:r>
          </a:p>
        </p:txBody>
      </p:sp>
      <p:sp>
        <p:nvSpPr>
          <p:cNvPr id="9" name="TextBox 8">
            <a:extLst>
              <a:ext uri="{FF2B5EF4-FFF2-40B4-BE49-F238E27FC236}">
                <a16:creationId xmlns:a16="http://schemas.microsoft.com/office/drawing/2014/main" id="{7909E8D3-849E-4D3A-B309-CF45A1853891}"/>
              </a:ext>
            </a:extLst>
          </p:cNvPr>
          <p:cNvSpPr txBox="1"/>
          <p:nvPr/>
        </p:nvSpPr>
        <p:spPr>
          <a:xfrm>
            <a:off x="247549" y="3054559"/>
            <a:ext cx="7999806" cy="3293209"/>
          </a:xfrm>
          <a:prstGeom prst="rect">
            <a:avLst/>
          </a:prstGeom>
          <a:pattFill prst="pct5">
            <a:fgClr>
              <a:schemeClr val="accent4">
                <a:lumMod val="20000"/>
                <a:lumOff val="80000"/>
              </a:schemeClr>
            </a:fgClr>
            <a:bgClr>
              <a:schemeClr val="bg1"/>
            </a:bgClr>
          </a:pattFill>
          <a:ln w="38100">
            <a:solidFill>
              <a:srgbClr val="00B0F0"/>
            </a:solidFill>
          </a:ln>
        </p:spPr>
        <p:txBody>
          <a:bodyPr wrap="square" rtlCol="0">
            <a:spAutoFit/>
          </a:bodyPr>
          <a:lstStyle/>
          <a:p>
            <a:r>
              <a:rPr lang="en-GB" sz="1600" b="1" dirty="0">
                <a:latin typeface="Century Gothic" panose="020B0502020202020204" pitchFamily="34" charset="0"/>
              </a:rPr>
              <a:t>Useful restaurant phrases bank</a:t>
            </a:r>
          </a:p>
          <a:p>
            <a:r>
              <a:rPr lang="en-GB" sz="1600" dirty="0">
                <a:latin typeface="Century Gothic" panose="020B0502020202020204" pitchFamily="34" charset="0"/>
              </a:rPr>
              <a:t>Le restaurant</a:t>
            </a:r>
          </a:p>
          <a:p>
            <a:r>
              <a:rPr lang="en-GB" sz="1600" dirty="0" err="1">
                <a:latin typeface="Century Gothic" panose="020B0502020202020204" pitchFamily="34" charset="0"/>
              </a:rPr>
              <a:t>Avez</a:t>
            </a:r>
            <a:r>
              <a:rPr lang="en-GB" sz="1600" dirty="0">
                <a:latin typeface="Century Gothic" panose="020B0502020202020204" pitchFamily="34" charset="0"/>
              </a:rPr>
              <a:t> </a:t>
            </a:r>
            <a:r>
              <a:rPr lang="en-GB" sz="1600" dirty="0" err="1">
                <a:latin typeface="Century Gothic" panose="020B0502020202020204" pitchFamily="34" charset="0"/>
              </a:rPr>
              <a:t>vous</a:t>
            </a:r>
            <a:r>
              <a:rPr lang="en-GB" sz="1600" dirty="0">
                <a:latin typeface="Century Gothic" panose="020B0502020202020204" pitchFamily="34" charset="0"/>
              </a:rPr>
              <a:t> </a:t>
            </a:r>
            <a:r>
              <a:rPr lang="en-GB" sz="1600" dirty="0" err="1">
                <a:latin typeface="Century Gothic" panose="020B0502020202020204" pitchFamily="34" charset="0"/>
              </a:rPr>
              <a:t>une</a:t>
            </a:r>
            <a:r>
              <a:rPr lang="en-GB" sz="1600" dirty="0">
                <a:latin typeface="Century Gothic" panose="020B0502020202020204" pitchFamily="34" charset="0"/>
              </a:rPr>
              <a:t> table pour</a:t>
            </a:r>
            <a:r>
              <a:rPr lang="en-GB" sz="1600" b="1" u="sng" dirty="0">
                <a:latin typeface="Century Gothic" panose="020B0502020202020204" pitchFamily="34" charset="0"/>
              </a:rPr>
              <a:t> 5 </a:t>
            </a:r>
            <a:r>
              <a:rPr lang="en-GB" sz="1600" dirty="0" err="1">
                <a:latin typeface="Century Gothic" panose="020B0502020202020204" pitchFamily="34" charset="0"/>
              </a:rPr>
              <a:t>personnes</a:t>
            </a:r>
            <a:r>
              <a:rPr lang="en-GB" sz="1600" dirty="0">
                <a:latin typeface="Century Gothic" panose="020B0502020202020204" pitchFamily="34" charset="0"/>
              </a:rPr>
              <a:t>? – Have you got a table for </a:t>
            </a:r>
            <a:r>
              <a:rPr lang="en-GB" sz="1600" b="1" u="sng" dirty="0">
                <a:latin typeface="Century Gothic" panose="020B0502020202020204" pitchFamily="34" charset="0"/>
              </a:rPr>
              <a:t>5</a:t>
            </a:r>
            <a:r>
              <a:rPr lang="en-GB" sz="1600" dirty="0">
                <a:latin typeface="Century Gothic" panose="020B0502020202020204" pitchFamily="34" charset="0"/>
              </a:rPr>
              <a:t> people?</a:t>
            </a:r>
          </a:p>
          <a:p>
            <a:r>
              <a:rPr lang="en-GB" sz="1600" dirty="0" err="1">
                <a:latin typeface="Century Gothic" panose="020B0502020202020204" pitchFamily="34" charset="0"/>
              </a:rPr>
              <a:t>Vous</a:t>
            </a:r>
            <a:r>
              <a:rPr lang="en-GB" sz="1600" dirty="0">
                <a:latin typeface="Century Gothic" panose="020B0502020202020204" pitchFamily="34" charset="0"/>
              </a:rPr>
              <a:t> </a:t>
            </a:r>
            <a:r>
              <a:rPr lang="en-GB" sz="1600" dirty="0" err="1">
                <a:latin typeface="Century Gothic" panose="020B0502020202020204" pitchFamily="34" charset="0"/>
              </a:rPr>
              <a:t>désirez</a:t>
            </a:r>
            <a:r>
              <a:rPr lang="en-GB" sz="1600" dirty="0">
                <a:latin typeface="Century Gothic" panose="020B0502020202020204" pitchFamily="34" charset="0"/>
              </a:rPr>
              <a:t>?- What would you like?</a:t>
            </a:r>
          </a:p>
          <a:p>
            <a:r>
              <a:rPr lang="en-GB" sz="1600" dirty="0">
                <a:latin typeface="Century Gothic" panose="020B0502020202020204" pitchFamily="34" charset="0"/>
              </a:rPr>
              <a:t>Je </a:t>
            </a:r>
            <a:r>
              <a:rPr lang="en-GB" sz="1600" dirty="0" err="1">
                <a:latin typeface="Century Gothic" panose="020B0502020202020204" pitchFamily="34" charset="0"/>
              </a:rPr>
              <a:t>prends</a:t>
            </a:r>
            <a:r>
              <a:rPr lang="en-GB" sz="1600" dirty="0">
                <a:latin typeface="Century Gothic" panose="020B0502020202020204" pitchFamily="34" charset="0"/>
              </a:rPr>
              <a:t> – I will have</a:t>
            </a:r>
          </a:p>
          <a:p>
            <a:r>
              <a:rPr lang="en-GB" sz="1600" dirty="0">
                <a:latin typeface="Century Gothic" panose="020B0502020202020204" pitchFamily="34" charset="0"/>
              </a:rPr>
              <a:t>Je </a:t>
            </a:r>
            <a:r>
              <a:rPr lang="en-GB" sz="1600" dirty="0" err="1">
                <a:latin typeface="Century Gothic" panose="020B0502020202020204" pitchFamily="34" charset="0"/>
              </a:rPr>
              <a:t>voudrais</a:t>
            </a:r>
            <a:r>
              <a:rPr lang="en-GB" sz="1600" dirty="0">
                <a:latin typeface="Century Gothic" panose="020B0502020202020204" pitchFamily="34" charset="0"/>
              </a:rPr>
              <a:t>…</a:t>
            </a:r>
          </a:p>
          <a:p>
            <a:r>
              <a:rPr lang="en-GB" sz="1600" dirty="0">
                <a:latin typeface="Century Gothic" panose="020B0502020202020204" pitchFamily="34" charset="0"/>
              </a:rPr>
              <a:t>Merci- thank you</a:t>
            </a:r>
          </a:p>
          <a:p>
            <a:r>
              <a:rPr lang="en-GB" sz="1600" dirty="0">
                <a:latin typeface="Century Gothic" panose="020B0502020202020204" pitchFamily="34" charset="0"/>
              </a:rPr>
              <a:t>Encore </a:t>
            </a:r>
            <a:r>
              <a:rPr lang="en-GB" sz="1600" dirty="0" err="1">
                <a:latin typeface="Century Gothic" panose="020B0502020202020204" pitchFamily="34" charset="0"/>
              </a:rPr>
              <a:t>s’il</a:t>
            </a:r>
            <a:r>
              <a:rPr lang="en-GB" sz="1600" dirty="0">
                <a:latin typeface="Century Gothic" panose="020B0502020202020204" pitchFamily="34" charset="0"/>
              </a:rPr>
              <a:t> </a:t>
            </a:r>
            <a:r>
              <a:rPr lang="en-GB" sz="1600" dirty="0" err="1">
                <a:latin typeface="Century Gothic" panose="020B0502020202020204" pitchFamily="34" charset="0"/>
              </a:rPr>
              <a:t>vous</a:t>
            </a:r>
            <a:r>
              <a:rPr lang="en-GB" sz="1600" dirty="0">
                <a:latin typeface="Century Gothic" panose="020B0502020202020204" pitchFamily="34" charset="0"/>
              </a:rPr>
              <a:t> plait – some more please</a:t>
            </a:r>
          </a:p>
          <a:p>
            <a:r>
              <a:rPr lang="en-GB" sz="1600" dirty="0" err="1">
                <a:latin typeface="Century Gothic" panose="020B0502020202020204" pitchFamily="34" charset="0"/>
              </a:rPr>
              <a:t>C’est</a:t>
            </a:r>
            <a:r>
              <a:rPr lang="en-GB" sz="1600" dirty="0">
                <a:latin typeface="Century Gothic" panose="020B0502020202020204" pitchFamily="34" charset="0"/>
              </a:rPr>
              <a:t> </a:t>
            </a:r>
            <a:r>
              <a:rPr lang="en-GB" sz="1600">
                <a:latin typeface="Century Gothic" panose="020B0502020202020204" pitchFamily="34" charset="0"/>
              </a:rPr>
              <a:t>délicieux</a:t>
            </a:r>
            <a:r>
              <a:rPr lang="en-GB" sz="1600" dirty="0">
                <a:latin typeface="Century Gothic" panose="020B0502020202020204" pitchFamily="34" charset="0"/>
              </a:rPr>
              <a:t>- It’s delicious</a:t>
            </a:r>
          </a:p>
          <a:p>
            <a:r>
              <a:rPr lang="en-GB" sz="1600" dirty="0">
                <a:latin typeface="Century Gothic" panose="020B0502020202020204" pitchFamily="34" charset="0"/>
              </a:rPr>
              <a:t>Entrée- starter</a:t>
            </a:r>
          </a:p>
          <a:p>
            <a:r>
              <a:rPr lang="en-GB" sz="1600" dirty="0">
                <a:latin typeface="Century Gothic" panose="020B0502020202020204" pitchFamily="34" charset="0"/>
              </a:rPr>
              <a:t>Plats - main course</a:t>
            </a:r>
          </a:p>
          <a:p>
            <a:r>
              <a:rPr lang="en-GB" sz="1600" dirty="0">
                <a:latin typeface="Century Gothic" panose="020B0502020202020204" pitchFamily="34" charset="0"/>
              </a:rPr>
              <a:t>Desserts- desserts</a:t>
            </a:r>
          </a:p>
          <a:p>
            <a:r>
              <a:rPr lang="en-GB" sz="1600" dirty="0">
                <a:latin typeface="Century Gothic" panose="020B0502020202020204" pitchFamily="34" charset="0"/>
              </a:rPr>
              <a:t>Le menu- the menu</a:t>
            </a:r>
          </a:p>
        </p:txBody>
      </p:sp>
    </p:spTree>
    <p:extLst>
      <p:ext uri="{BB962C8B-B14F-4D97-AF65-F5344CB8AC3E}">
        <p14:creationId xmlns:p14="http://schemas.microsoft.com/office/powerpoint/2010/main" val="732229618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B1FDDEFF-DDEA-C245-8DBD-5D5974161467}"/>
              </a:ext>
            </a:extLst>
          </p:cNvPr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3" name="Subtitle 2">
            <a:extLst>
              <a:ext uri="{FF2B5EF4-FFF2-40B4-BE49-F238E27FC236}">
                <a16:creationId xmlns:a16="http://schemas.microsoft.com/office/drawing/2014/main" id="{86A3AF8B-E546-9146-B062-56BBCB3FCADD}"/>
              </a:ext>
            </a:extLst>
          </p:cNvPr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251733191"/>
      </p:ext>
    </p:extLst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11</TotalTime>
  <Words>1087</Words>
  <Application>Microsoft Macintosh PowerPoint</Application>
  <PresentationFormat>Widescreen</PresentationFormat>
  <Paragraphs>235</Paragraphs>
  <Slides>8</Slides>
  <Notes>0</Notes>
  <HiddenSlides>0</HiddenSlides>
  <MMClips>7</MMClips>
  <ScaleCrop>false</ScaleCrop>
  <HeadingPairs>
    <vt:vector size="6" baseType="variant">
      <vt:variant>
        <vt:lpstr>Fonts Used</vt:lpstr>
      </vt:variant>
      <vt:variant>
        <vt:i4>4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8</vt:i4>
      </vt:variant>
    </vt:vector>
  </HeadingPairs>
  <TitlesOfParts>
    <vt:vector size="13" baseType="lpstr">
      <vt:lpstr>Arial</vt:lpstr>
      <vt:lpstr>Calibri</vt:lpstr>
      <vt:lpstr>Calibri Light</vt:lpstr>
      <vt:lpstr>Century Gothic</vt:lpstr>
      <vt:lpstr>Office Theme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</vt:vector>
  </TitlesOfParts>
  <Company/>
  <LinksUpToDate>false</LinksUpToDate>
  <SharedDoc>false</SharedDoc>
  <HyperlinksChanged>false</HyperlinksChanged>
  <AppVersion>16.0016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Presentation</dc:title>
  <dc:creator>Microsoft Office User</dc:creator>
  <cp:lastModifiedBy>Microsoft Office User</cp:lastModifiedBy>
  <cp:revision>2</cp:revision>
  <dcterms:created xsi:type="dcterms:W3CDTF">2020-03-27T10:26:06Z</dcterms:created>
  <dcterms:modified xsi:type="dcterms:W3CDTF">2020-03-27T10:37:30Z</dcterms:modified>
</cp:coreProperties>
</file>